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93"/>
  </p:notesMasterIdLst>
  <p:sldIdLst>
    <p:sldId id="551" r:id="rId2"/>
    <p:sldId id="421" r:id="rId3"/>
    <p:sldId id="598" r:id="rId4"/>
    <p:sldId id="611" r:id="rId5"/>
    <p:sldId id="684" r:id="rId6"/>
    <p:sldId id="610" r:id="rId7"/>
    <p:sldId id="612" r:id="rId8"/>
    <p:sldId id="609" r:id="rId9"/>
    <p:sldId id="597" r:id="rId10"/>
    <p:sldId id="596" r:id="rId11"/>
    <p:sldId id="318" r:id="rId12"/>
    <p:sldId id="560" r:id="rId13"/>
    <p:sldId id="561" r:id="rId14"/>
    <p:sldId id="562" r:id="rId15"/>
    <p:sldId id="563" r:id="rId16"/>
    <p:sldId id="602" r:id="rId17"/>
    <p:sldId id="564" r:id="rId18"/>
    <p:sldId id="603" r:id="rId19"/>
    <p:sldId id="604" r:id="rId20"/>
    <p:sldId id="565" r:id="rId21"/>
    <p:sldId id="682" r:id="rId22"/>
    <p:sldId id="683" r:id="rId23"/>
    <p:sldId id="628" r:id="rId24"/>
    <p:sldId id="615" r:id="rId25"/>
    <p:sldId id="637" r:id="rId26"/>
    <p:sldId id="567" r:id="rId27"/>
    <p:sldId id="629" r:id="rId28"/>
    <p:sldId id="630" r:id="rId29"/>
    <p:sldId id="608" r:id="rId30"/>
    <p:sldId id="632" r:id="rId31"/>
    <p:sldId id="631" r:id="rId32"/>
    <p:sldId id="685" r:id="rId33"/>
    <p:sldId id="616" r:id="rId34"/>
    <p:sldId id="681" r:id="rId35"/>
    <p:sldId id="621" r:id="rId36"/>
    <p:sldId id="575" r:id="rId37"/>
    <p:sldId id="618" r:id="rId38"/>
    <p:sldId id="624" r:id="rId39"/>
    <p:sldId id="671" r:id="rId40"/>
    <p:sldId id="641" r:id="rId41"/>
    <p:sldId id="642" r:id="rId42"/>
    <p:sldId id="623" r:id="rId43"/>
    <p:sldId id="592" r:id="rId44"/>
    <p:sldId id="586" r:id="rId45"/>
    <p:sldId id="675" r:id="rId46"/>
    <p:sldId id="677" r:id="rId47"/>
    <p:sldId id="676" r:id="rId48"/>
    <p:sldId id="613" r:id="rId49"/>
    <p:sldId id="643" r:id="rId50"/>
    <p:sldId id="614" r:id="rId51"/>
    <p:sldId id="625" r:id="rId52"/>
    <p:sldId id="647" r:id="rId53"/>
    <p:sldId id="644" r:id="rId54"/>
    <p:sldId id="673" r:id="rId55"/>
    <p:sldId id="645" r:id="rId56"/>
    <p:sldId id="646" r:id="rId57"/>
    <p:sldId id="648" r:id="rId58"/>
    <p:sldId id="680" r:id="rId59"/>
    <p:sldId id="585" r:id="rId60"/>
    <p:sldId id="573" r:id="rId61"/>
    <p:sldId id="654" r:id="rId62"/>
    <p:sldId id="655" r:id="rId63"/>
    <p:sldId id="656" r:id="rId64"/>
    <p:sldId id="659" r:id="rId65"/>
    <p:sldId id="579" r:id="rId66"/>
    <p:sldId id="582" r:id="rId67"/>
    <p:sldId id="653" r:id="rId68"/>
    <p:sldId id="584" r:id="rId69"/>
    <p:sldId id="574" r:id="rId70"/>
    <p:sldId id="686" r:id="rId71"/>
    <p:sldId id="599" r:id="rId72"/>
    <p:sldId id="578" r:id="rId73"/>
    <p:sldId id="627" r:id="rId74"/>
    <p:sldId id="650" r:id="rId75"/>
    <p:sldId id="660" r:id="rId76"/>
    <p:sldId id="651" r:id="rId77"/>
    <p:sldId id="652" r:id="rId78"/>
    <p:sldId id="678" r:id="rId79"/>
    <p:sldId id="649" r:id="rId80"/>
    <p:sldId id="626" r:id="rId81"/>
    <p:sldId id="661" r:id="rId82"/>
    <p:sldId id="663" r:id="rId83"/>
    <p:sldId id="664" r:id="rId84"/>
    <p:sldId id="665" r:id="rId85"/>
    <p:sldId id="666" r:id="rId86"/>
    <p:sldId id="667" r:id="rId87"/>
    <p:sldId id="668" r:id="rId88"/>
    <p:sldId id="669" r:id="rId89"/>
    <p:sldId id="670" r:id="rId90"/>
    <p:sldId id="679" r:id="rId91"/>
    <p:sldId id="674" r:id="rId92"/>
  </p:sldIdLst>
  <p:sldSz cx="12192000" cy="6858000"/>
  <p:notesSz cx="6858000" cy="9144000"/>
  <p:defaultTextStyle>
    <a:defPPr>
      <a:defRPr lang="en-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4386"/>
    <p:restoredTop sz="73707"/>
  </p:normalViewPr>
  <p:slideViewPr>
    <p:cSldViewPr snapToGrid="0">
      <p:cViewPr varScale="1">
        <p:scale>
          <a:sx n="116" d="100"/>
          <a:sy n="116" d="100"/>
        </p:scale>
        <p:origin x="2896" y="192"/>
      </p:cViewPr>
      <p:guideLst/>
    </p:cSldViewPr>
  </p:slideViewPr>
  <p:notesTextViewPr>
    <p:cViewPr>
      <p:scale>
        <a:sx n="95" d="100"/>
        <a:sy n="95"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viewProps" Target="view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1CA5073-617D-4E0E-B372-89670137BB49}"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02CCCB05-7E23-44E2-B02A-898D72815E34}">
      <dgm:prSet/>
      <dgm:spPr/>
      <dgm:t>
        <a:bodyPr/>
        <a:lstStyle/>
        <a:p>
          <a:r>
            <a:rPr lang="en-US"/>
            <a:t>Cluster based</a:t>
          </a:r>
        </a:p>
      </dgm:t>
    </dgm:pt>
    <dgm:pt modelId="{51DB3450-F430-47D6-B915-0D4867B026E7}" type="parTrans" cxnId="{7B73449B-E3BC-4E1B-8C32-98650531FF28}">
      <dgm:prSet/>
      <dgm:spPr/>
      <dgm:t>
        <a:bodyPr/>
        <a:lstStyle/>
        <a:p>
          <a:endParaRPr lang="en-US"/>
        </a:p>
      </dgm:t>
    </dgm:pt>
    <dgm:pt modelId="{AD83A61E-62DB-43F8-AC22-E9D0780E9D0C}" type="sibTrans" cxnId="{7B73449B-E3BC-4E1B-8C32-98650531FF28}">
      <dgm:prSet/>
      <dgm:spPr/>
      <dgm:t>
        <a:bodyPr/>
        <a:lstStyle/>
        <a:p>
          <a:endParaRPr lang="en-US"/>
        </a:p>
      </dgm:t>
    </dgm:pt>
    <dgm:pt modelId="{FB459A60-18DB-48FC-8F7D-37BC24EA6EF4}">
      <dgm:prSet/>
      <dgm:spPr/>
      <dgm:t>
        <a:bodyPr/>
        <a:lstStyle/>
        <a:p>
          <a:r>
            <a:rPr lang="en-US" dirty="0"/>
            <a:t>Multiple producers/consumers</a:t>
          </a:r>
        </a:p>
      </dgm:t>
    </dgm:pt>
    <dgm:pt modelId="{DB216519-4BFE-4938-B2C1-AB9CEE8E2A3C}" type="parTrans" cxnId="{BE60A63B-AC63-449D-A47B-5D80B82118DC}">
      <dgm:prSet/>
      <dgm:spPr/>
      <dgm:t>
        <a:bodyPr/>
        <a:lstStyle/>
        <a:p>
          <a:endParaRPr lang="en-US"/>
        </a:p>
      </dgm:t>
    </dgm:pt>
    <dgm:pt modelId="{315C3DD0-1246-4CFE-8F28-5ECDC0E75215}" type="sibTrans" cxnId="{BE60A63B-AC63-449D-A47B-5D80B82118DC}">
      <dgm:prSet/>
      <dgm:spPr/>
      <dgm:t>
        <a:bodyPr/>
        <a:lstStyle/>
        <a:p>
          <a:endParaRPr lang="en-US"/>
        </a:p>
      </dgm:t>
    </dgm:pt>
    <dgm:pt modelId="{295EAB9E-41EE-42DA-BABC-F6D786A49928}">
      <dgm:prSet/>
      <dgm:spPr/>
      <dgm:t>
        <a:bodyPr/>
        <a:lstStyle/>
        <a:p>
          <a:r>
            <a:rPr lang="en-US"/>
            <a:t>No producer/consumer coupling</a:t>
          </a:r>
        </a:p>
      </dgm:t>
    </dgm:pt>
    <dgm:pt modelId="{E23F14F9-D856-4AD2-9CF3-E7AE82627006}" type="parTrans" cxnId="{EBE39584-DAB8-46BA-A694-AAADFB5D7FCD}">
      <dgm:prSet/>
      <dgm:spPr/>
      <dgm:t>
        <a:bodyPr/>
        <a:lstStyle/>
        <a:p>
          <a:endParaRPr lang="en-US"/>
        </a:p>
      </dgm:t>
    </dgm:pt>
    <dgm:pt modelId="{234B570C-DB2E-4BE4-BB44-BA08747BA006}" type="sibTrans" cxnId="{EBE39584-DAB8-46BA-A694-AAADFB5D7FCD}">
      <dgm:prSet/>
      <dgm:spPr/>
      <dgm:t>
        <a:bodyPr/>
        <a:lstStyle/>
        <a:p>
          <a:endParaRPr lang="en-US"/>
        </a:p>
      </dgm:t>
    </dgm:pt>
    <dgm:pt modelId="{797302AD-591F-43A4-8A57-AEA615DB385E}">
      <dgm:prSet/>
      <dgm:spPr/>
      <dgm:t>
        <a:bodyPr/>
        <a:lstStyle/>
        <a:p>
          <a:r>
            <a:rPr lang="en-US" dirty="0"/>
            <a:t>Disk-based retention to promote asynchronous communication</a:t>
          </a:r>
        </a:p>
      </dgm:t>
    </dgm:pt>
    <dgm:pt modelId="{620C0241-E5A2-4723-9A92-611E84A54CAC}" type="parTrans" cxnId="{7329E693-F1CF-4FE6-990F-1AE17C862022}">
      <dgm:prSet/>
      <dgm:spPr/>
      <dgm:t>
        <a:bodyPr/>
        <a:lstStyle/>
        <a:p>
          <a:endParaRPr lang="en-US"/>
        </a:p>
      </dgm:t>
    </dgm:pt>
    <dgm:pt modelId="{DFD99BD0-D8FA-4D1C-9324-EE4CFF6EDF15}" type="sibTrans" cxnId="{7329E693-F1CF-4FE6-990F-1AE17C862022}">
      <dgm:prSet/>
      <dgm:spPr/>
      <dgm:t>
        <a:bodyPr/>
        <a:lstStyle/>
        <a:p>
          <a:endParaRPr lang="en-US"/>
        </a:p>
      </dgm:t>
    </dgm:pt>
    <dgm:pt modelId="{AFBC86CF-48EE-40D6-B6F6-F3EDF1ECE688}">
      <dgm:prSet/>
      <dgm:spPr/>
      <dgm:t>
        <a:bodyPr/>
        <a:lstStyle/>
        <a:p>
          <a:r>
            <a:rPr lang="en-US"/>
            <a:t>Highly scalable and resilient</a:t>
          </a:r>
        </a:p>
      </dgm:t>
    </dgm:pt>
    <dgm:pt modelId="{171E3F2F-1294-433C-BE38-68887921C635}" type="parTrans" cxnId="{89A25876-4FA0-4E03-A199-9320789F7605}">
      <dgm:prSet/>
      <dgm:spPr/>
      <dgm:t>
        <a:bodyPr/>
        <a:lstStyle/>
        <a:p>
          <a:endParaRPr lang="en-US"/>
        </a:p>
      </dgm:t>
    </dgm:pt>
    <dgm:pt modelId="{683645E2-AECD-4925-BFC7-FACAF1D61AF2}" type="sibTrans" cxnId="{89A25876-4FA0-4E03-A199-9320789F7605}">
      <dgm:prSet/>
      <dgm:spPr/>
      <dgm:t>
        <a:bodyPr/>
        <a:lstStyle/>
        <a:p>
          <a:endParaRPr lang="en-US"/>
        </a:p>
      </dgm:t>
    </dgm:pt>
    <dgm:pt modelId="{4BB76928-CAF2-48A3-97A9-923ABBD7C81D}">
      <dgm:prSet/>
      <dgm:spPr/>
      <dgm:t>
        <a:bodyPr/>
        <a:lstStyle/>
        <a:p>
          <a:r>
            <a:rPr lang="en-US"/>
            <a:t>Real-time processing</a:t>
          </a:r>
        </a:p>
      </dgm:t>
    </dgm:pt>
    <dgm:pt modelId="{9924A817-5F5C-4FC8-A4A8-5877EE808EFF}" type="parTrans" cxnId="{5E5FA9BA-94FE-46B3-AD02-72F51E3F7776}">
      <dgm:prSet/>
      <dgm:spPr/>
      <dgm:t>
        <a:bodyPr/>
        <a:lstStyle/>
        <a:p>
          <a:endParaRPr lang="en-US"/>
        </a:p>
      </dgm:t>
    </dgm:pt>
    <dgm:pt modelId="{8CB74A8E-D10B-477D-B7BD-9A9F73E13248}" type="sibTrans" cxnId="{5E5FA9BA-94FE-46B3-AD02-72F51E3F7776}">
      <dgm:prSet/>
      <dgm:spPr/>
      <dgm:t>
        <a:bodyPr/>
        <a:lstStyle/>
        <a:p>
          <a:endParaRPr lang="en-US"/>
        </a:p>
      </dgm:t>
    </dgm:pt>
    <dgm:pt modelId="{EF3C6C18-447A-014E-80A6-1BAA65F58F78}" type="pres">
      <dgm:prSet presAssocID="{11CA5073-617D-4E0E-B372-89670137BB49}" presName="linear" presStyleCnt="0">
        <dgm:presLayoutVars>
          <dgm:animLvl val="lvl"/>
          <dgm:resizeHandles val="exact"/>
        </dgm:presLayoutVars>
      </dgm:prSet>
      <dgm:spPr/>
    </dgm:pt>
    <dgm:pt modelId="{8311812F-10DC-664C-A170-6595D85FFC9E}" type="pres">
      <dgm:prSet presAssocID="{02CCCB05-7E23-44E2-B02A-898D72815E34}" presName="parentText" presStyleLbl="node1" presStyleIdx="0" presStyleCnt="6">
        <dgm:presLayoutVars>
          <dgm:chMax val="0"/>
          <dgm:bulletEnabled val="1"/>
        </dgm:presLayoutVars>
      </dgm:prSet>
      <dgm:spPr/>
    </dgm:pt>
    <dgm:pt modelId="{DEE3F763-77BC-E347-BB0B-18524149445A}" type="pres">
      <dgm:prSet presAssocID="{AD83A61E-62DB-43F8-AC22-E9D0780E9D0C}" presName="spacer" presStyleCnt="0"/>
      <dgm:spPr/>
    </dgm:pt>
    <dgm:pt modelId="{48822A18-9663-084C-8B77-C237CAD707BE}" type="pres">
      <dgm:prSet presAssocID="{FB459A60-18DB-48FC-8F7D-37BC24EA6EF4}" presName="parentText" presStyleLbl="node1" presStyleIdx="1" presStyleCnt="6">
        <dgm:presLayoutVars>
          <dgm:chMax val="0"/>
          <dgm:bulletEnabled val="1"/>
        </dgm:presLayoutVars>
      </dgm:prSet>
      <dgm:spPr/>
    </dgm:pt>
    <dgm:pt modelId="{4D23FA5F-439C-4545-8B97-601516D03C2D}" type="pres">
      <dgm:prSet presAssocID="{315C3DD0-1246-4CFE-8F28-5ECDC0E75215}" presName="spacer" presStyleCnt="0"/>
      <dgm:spPr/>
    </dgm:pt>
    <dgm:pt modelId="{0D476084-A935-6F4E-9F9A-E20B5899972B}" type="pres">
      <dgm:prSet presAssocID="{295EAB9E-41EE-42DA-BABC-F6D786A49928}" presName="parentText" presStyleLbl="node1" presStyleIdx="2" presStyleCnt="6">
        <dgm:presLayoutVars>
          <dgm:chMax val="0"/>
          <dgm:bulletEnabled val="1"/>
        </dgm:presLayoutVars>
      </dgm:prSet>
      <dgm:spPr/>
    </dgm:pt>
    <dgm:pt modelId="{16B83566-DB87-2148-B5E4-FD704BC94532}" type="pres">
      <dgm:prSet presAssocID="{234B570C-DB2E-4BE4-BB44-BA08747BA006}" presName="spacer" presStyleCnt="0"/>
      <dgm:spPr/>
    </dgm:pt>
    <dgm:pt modelId="{61F3268D-29D3-6C43-B912-003A54939263}" type="pres">
      <dgm:prSet presAssocID="{797302AD-591F-43A4-8A57-AEA615DB385E}" presName="parentText" presStyleLbl="node1" presStyleIdx="3" presStyleCnt="6" custLinFactNeighborX="-4293" custLinFactNeighborY="45664">
        <dgm:presLayoutVars>
          <dgm:chMax val="0"/>
          <dgm:bulletEnabled val="1"/>
        </dgm:presLayoutVars>
      </dgm:prSet>
      <dgm:spPr/>
    </dgm:pt>
    <dgm:pt modelId="{861C7160-80BA-9044-A19C-EE0C833CED3A}" type="pres">
      <dgm:prSet presAssocID="{DFD99BD0-D8FA-4D1C-9324-EE4CFF6EDF15}" presName="spacer" presStyleCnt="0"/>
      <dgm:spPr/>
    </dgm:pt>
    <dgm:pt modelId="{91023E22-B888-4044-A471-8F0FFB65A06C}" type="pres">
      <dgm:prSet presAssocID="{AFBC86CF-48EE-40D6-B6F6-F3EDF1ECE688}" presName="parentText" presStyleLbl="node1" presStyleIdx="4" presStyleCnt="6">
        <dgm:presLayoutVars>
          <dgm:chMax val="0"/>
          <dgm:bulletEnabled val="1"/>
        </dgm:presLayoutVars>
      </dgm:prSet>
      <dgm:spPr/>
    </dgm:pt>
    <dgm:pt modelId="{1629319E-F41B-3947-BED1-C9110B3FDF06}" type="pres">
      <dgm:prSet presAssocID="{683645E2-AECD-4925-BFC7-FACAF1D61AF2}" presName="spacer" presStyleCnt="0"/>
      <dgm:spPr/>
    </dgm:pt>
    <dgm:pt modelId="{08F10695-D118-FC48-B7A0-FDAEE3F8F9AA}" type="pres">
      <dgm:prSet presAssocID="{4BB76928-CAF2-48A3-97A9-923ABBD7C81D}" presName="parentText" presStyleLbl="node1" presStyleIdx="5" presStyleCnt="6">
        <dgm:presLayoutVars>
          <dgm:chMax val="0"/>
          <dgm:bulletEnabled val="1"/>
        </dgm:presLayoutVars>
      </dgm:prSet>
      <dgm:spPr/>
    </dgm:pt>
  </dgm:ptLst>
  <dgm:cxnLst>
    <dgm:cxn modelId="{0B23721D-BBAB-4B40-AA8C-5F4668ABF875}" type="presOf" srcId="{AFBC86CF-48EE-40D6-B6F6-F3EDF1ECE688}" destId="{91023E22-B888-4044-A471-8F0FFB65A06C}" srcOrd="0" destOrd="0" presId="urn:microsoft.com/office/officeart/2005/8/layout/vList2"/>
    <dgm:cxn modelId="{BE60A63B-AC63-449D-A47B-5D80B82118DC}" srcId="{11CA5073-617D-4E0E-B372-89670137BB49}" destId="{FB459A60-18DB-48FC-8F7D-37BC24EA6EF4}" srcOrd="1" destOrd="0" parTransId="{DB216519-4BFE-4938-B2C1-AB9CEE8E2A3C}" sibTransId="{315C3DD0-1246-4CFE-8F28-5ECDC0E75215}"/>
    <dgm:cxn modelId="{5646C774-B34E-7C42-99D8-7364C5DFD26A}" type="presOf" srcId="{295EAB9E-41EE-42DA-BABC-F6D786A49928}" destId="{0D476084-A935-6F4E-9F9A-E20B5899972B}" srcOrd="0" destOrd="0" presId="urn:microsoft.com/office/officeart/2005/8/layout/vList2"/>
    <dgm:cxn modelId="{89A25876-4FA0-4E03-A199-9320789F7605}" srcId="{11CA5073-617D-4E0E-B372-89670137BB49}" destId="{AFBC86CF-48EE-40D6-B6F6-F3EDF1ECE688}" srcOrd="4" destOrd="0" parTransId="{171E3F2F-1294-433C-BE38-68887921C635}" sibTransId="{683645E2-AECD-4925-BFC7-FACAF1D61AF2}"/>
    <dgm:cxn modelId="{EBE39584-DAB8-46BA-A694-AAADFB5D7FCD}" srcId="{11CA5073-617D-4E0E-B372-89670137BB49}" destId="{295EAB9E-41EE-42DA-BABC-F6D786A49928}" srcOrd="2" destOrd="0" parTransId="{E23F14F9-D856-4AD2-9CF3-E7AE82627006}" sibTransId="{234B570C-DB2E-4BE4-BB44-BA08747BA006}"/>
    <dgm:cxn modelId="{7329E693-F1CF-4FE6-990F-1AE17C862022}" srcId="{11CA5073-617D-4E0E-B372-89670137BB49}" destId="{797302AD-591F-43A4-8A57-AEA615DB385E}" srcOrd="3" destOrd="0" parTransId="{620C0241-E5A2-4723-9A92-611E84A54CAC}" sibTransId="{DFD99BD0-D8FA-4D1C-9324-EE4CFF6EDF15}"/>
    <dgm:cxn modelId="{DDE2E694-5937-D948-B164-E91A0C82DB95}" type="presOf" srcId="{11CA5073-617D-4E0E-B372-89670137BB49}" destId="{EF3C6C18-447A-014E-80A6-1BAA65F58F78}" srcOrd="0" destOrd="0" presId="urn:microsoft.com/office/officeart/2005/8/layout/vList2"/>
    <dgm:cxn modelId="{7B73449B-E3BC-4E1B-8C32-98650531FF28}" srcId="{11CA5073-617D-4E0E-B372-89670137BB49}" destId="{02CCCB05-7E23-44E2-B02A-898D72815E34}" srcOrd="0" destOrd="0" parTransId="{51DB3450-F430-47D6-B915-0D4867B026E7}" sibTransId="{AD83A61E-62DB-43F8-AC22-E9D0780E9D0C}"/>
    <dgm:cxn modelId="{A14835A1-6CF4-4740-B8B5-B2C5AD888E23}" type="presOf" srcId="{FB459A60-18DB-48FC-8F7D-37BC24EA6EF4}" destId="{48822A18-9663-084C-8B77-C237CAD707BE}" srcOrd="0" destOrd="0" presId="urn:microsoft.com/office/officeart/2005/8/layout/vList2"/>
    <dgm:cxn modelId="{46A69DA6-A9BD-8348-A9E8-05D7E6F9B2E2}" type="presOf" srcId="{797302AD-591F-43A4-8A57-AEA615DB385E}" destId="{61F3268D-29D3-6C43-B912-003A54939263}" srcOrd="0" destOrd="0" presId="urn:microsoft.com/office/officeart/2005/8/layout/vList2"/>
    <dgm:cxn modelId="{5E5FA9BA-94FE-46B3-AD02-72F51E3F7776}" srcId="{11CA5073-617D-4E0E-B372-89670137BB49}" destId="{4BB76928-CAF2-48A3-97A9-923ABBD7C81D}" srcOrd="5" destOrd="0" parTransId="{9924A817-5F5C-4FC8-A4A8-5877EE808EFF}" sibTransId="{8CB74A8E-D10B-477D-B7BD-9A9F73E13248}"/>
    <dgm:cxn modelId="{5924C3C8-88D0-7A42-BA70-DCE68CD4CE19}" type="presOf" srcId="{4BB76928-CAF2-48A3-97A9-923ABBD7C81D}" destId="{08F10695-D118-FC48-B7A0-FDAEE3F8F9AA}" srcOrd="0" destOrd="0" presId="urn:microsoft.com/office/officeart/2005/8/layout/vList2"/>
    <dgm:cxn modelId="{05911AE9-F7D9-584B-8023-DC35FCC1FC91}" type="presOf" srcId="{02CCCB05-7E23-44E2-B02A-898D72815E34}" destId="{8311812F-10DC-664C-A170-6595D85FFC9E}" srcOrd="0" destOrd="0" presId="urn:microsoft.com/office/officeart/2005/8/layout/vList2"/>
    <dgm:cxn modelId="{D43C11B1-760F-9149-8C95-112A16140DF4}" type="presParOf" srcId="{EF3C6C18-447A-014E-80A6-1BAA65F58F78}" destId="{8311812F-10DC-664C-A170-6595D85FFC9E}" srcOrd="0" destOrd="0" presId="urn:microsoft.com/office/officeart/2005/8/layout/vList2"/>
    <dgm:cxn modelId="{37F2A0F6-61E0-7142-8B2D-83C6E06CDB14}" type="presParOf" srcId="{EF3C6C18-447A-014E-80A6-1BAA65F58F78}" destId="{DEE3F763-77BC-E347-BB0B-18524149445A}" srcOrd="1" destOrd="0" presId="urn:microsoft.com/office/officeart/2005/8/layout/vList2"/>
    <dgm:cxn modelId="{F4323713-315F-A74A-B8E9-3F884716109D}" type="presParOf" srcId="{EF3C6C18-447A-014E-80A6-1BAA65F58F78}" destId="{48822A18-9663-084C-8B77-C237CAD707BE}" srcOrd="2" destOrd="0" presId="urn:microsoft.com/office/officeart/2005/8/layout/vList2"/>
    <dgm:cxn modelId="{8C077400-A06F-5449-8552-018922CE95F0}" type="presParOf" srcId="{EF3C6C18-447A-014E-80A6-1BAA65F58F78}" destId="{4D23FA5F-439C-4545-8B97-601516D03C2D}" srcOrd="3" destOrd="0" presId="urn:microsoft.com/office/officeart/2005/8/layout/vList2"/>
    <dgm:cxn modelId="{83523A0D-7476-814B-9173-7E26AE30EF0E}" type="presParOf" srcId="{EF3C6C18-447A-014E-80A6-1BAA65F58F78}" destId="{0D476084-A935-6F4E-9F9A-E20B5899972B}" srcOrd="4" destOrd="0" presId="urn:microsoft.com/office/officeart/2005/8/layout/vList2"/>
    <dgm:cxn modelId="{80DB8773-0B99-F342-ABA5-861E5FCE2AFC}" type="presParOf" srcId="{EF3C6C18-447A-014E-80A6-1BAA65F58F78}" destId="{16B83566-DB87-2148-B5E4-FD704BC94532}" srcOrd="5" destOrd="0" presId="urn:microsoft.com/office/officeart/2005/8/layout/vList2"/>
    <dgm:cxn modelId="{5E702F35-AC87-6D4C-96D7-EF6637E5C4BD}" type="presParOf" srcId="{EF3C6C18-447A-014E-80A6-1BAA65F58F78}" destId="{61F3268D-29D3-6C43-B912-003A54939263}" srcOrd="6" destOrd="0" presId="urn:microsoft.com/office/officeart/2005/8/layout/vList2"/>
    <dgm:cxn modelId="{DBA6C394-3F2E-7240-9144-3E78F2E62236}" type="presParOf" srcId="{EF3C6C18-447A-014E-80A6-1BAA65F58F78}" destId="{861C7160-80BA-9044-A19C-EE0C833CED3A}" srcOrd="7" destOrd="0" presId="urn:microsoft.com/office/officeart/2005/8/layout/vList2"/>
    <dgm:cxn modelId="{EF7903D3-6CD1-1C4A-BF51-5C9086EA5AFD}" type="presParOf" srcId="{EF3C6C18-447A-014E-80A6-1BAA65F58F78}" destId="{91023E22-B888-4044-A471-8F0FFB65A06C}" srcOrd="8" destOrd="0" presId="urn:microsoft.com/office/officeart/2005/8/layout/vList2"/>
    <dgm:cxn modelId="{C2BC271F-4B82-6948-810E-6778B9A554B2}" type="presParOf" srcId="{EF3C6C18-447A-014E-80A6-1BAA65F58F78}" destId="{1629319E-F41B-3947-BED1-C9110B3FDF06}" srcOrd="9" destOrd="0" presId="urn:microsoft.com/office/officeart/2005/8/layout/vList2"/>
    <dgm:cxn modelId="{92AE6422-42BF-5540-8FE8-FF8ED25E4587}" type="presParOf" srcId="{EF3C6C18-447A-014E-80A6-1BAA65F58F78}" destId="{08F10695-D118-FC48-B7A0-FDAEE3F8F9AA}" srcOrd="10"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D906BFF-EBE0-4C6D-BFAB-492E382FDFF4}" type="doc">
      <dgm:prSet loTypeId="urn:microsoft.com/office/officeart/2005/8/layout/vList2" loCatId="list" qsTypeId="urn:microsoft.com/office/officeart/2005/8/quickstyle/simple4" qsCatId="simple" csTypeId="urn:microsoft.com/office/officeart/2005/8/colors/colorful2" csCatId="colorful" phldr="1"/>
      <dgm:spPr/>
      <dgm:t>
        <a:bodyPr/>
        <a:lstStyle/>
        <a:p>
          <a:endParaRPr lang="en-US"/>
        </a:p>
      </dgm:t>
    </dgm:pt>
    <dgm:pt modelId="{303F598D-A412-42D4-BFE2-D99FA6F739EB}">
      <dgm:prSet/>
      <dgm:spPr/>
      <dgm:t>
        <a:bodyPr/>
        <a:lstStyle/>
        <a:p>
          <a:r>
            <a:rPr lang="en-US" dirty="0"/>
            <a:t>Keep field tag number unchanged (names can change) – </a:t>
          </a:r>
          <a:r>
            <a:rPr lang="en-US" i="1" dirty="0"/>
            <a:t>required for forward and backward compatibility</a:t>
          </a:r>
          <a:endParaRPr lang="en-US" dirty="0"/>
        </a:p>
      </dgm:t>
    </dgm:pt>
    <dgm:pt modelId="{EDCFA4BD-64E1-4F47-8558-5128D1D8AC3C}" type="parTrans" cxnId="{60A95096-DCEB-44F1-9ABC-7AE2182E4D99}">
      <dgm:prSet/>
      <dgm:spPr/>
      <dgm:t>
        <a:bodyPr/>
        <a:lstStyle/>
        <a:p>
          <a:endParaRPr lang="en-US"/>
        </a:p>
      </dgm:t>
    </dgm:pt>
    <dgm:pt modelId="{2B79A35B-ACA9-4999-BFCC-DF96088A4AA4}" type="sibTrans" cxnId="{60A95096-DCEB-44F1-9ABC-7AE2182E4D99}">
      <dgm:prSet/>
      <dgm:spPr/>
      <dgm:t>
        <a:bodyPr/>
        <a:lstStyle/>
        <a:p>
          <a:endParaRPr lang="en-US"/>
        </a:p>
      </dgm:t>
    </dgm:pt>
    <dgm:pt modelId="{14F8DE8B-E176-4277-88C4-F0957BBBF42E}">
      <dgm:prSet/>
      <dgm:spPr/>
      <dgm:t>
        <a:bodyPr/>
        <a:lstStyle/>
        <a:p>
          <a:r>
            <a:rPr lang="en-US" dirty="0"/>
            <a:t>Associate new fields with a new tag number – </a:t>
          </a:r>
          <a:r>
            <a:rPr lang="en-US" i="1" dirty="0"/>
            <a:t>required for forward compatibility</a:t>
          </a:r>
          <a:endParaRPr lang="en-US" dirty="0"/>
        </a:p>
      </dgm:t>
    </dgm:pt>
    <dgm:pt modelId="{42D58578-B698-43CE-AC3A-E10C45A33642}" type="parTrans" cxnId="{70FB3725-CD73-4C78-9F6D-9D296BAC7458}">
      <dgm:prSet/>
      <dgm:spPr/>
      <dgm:t>
        <a:bodyPr/>
        <a:lstStyle/>
        <a:p>
          <a:endParaRPr lang="en-US"/>
        </a:p>
      </dgm:t>
    </dgm:pt>
    <dgm:pt modelId="{582B52E6-66E1-4AE6-AC85-389F621F3997}" type="sibTrans" cxnId="{70FB3725-CD73-4C78-9F6D-9D296BAC7458}">
      <dgm:prSet/>
      <dgm:spPr/>
      <dgm:t>
        <a:bodyPr/>
        <a:lstStyle/>
        <a:p>
          <a:endParaRPr lang="en-US"/>
        </a:p>
      </dgm:t>
    </dgm:pt>
    <dgm:pt modelId="{3CFA5FC4-9309-4E2C-95AE-AD3837ABBD99}">
      <dgm:prSet/>
      <dgm:spPr/>
      <dgm:t>
        <a:bodyPr/>
        <a:lstStyle/>
        <a:p>
          <a:r>
            <a:rPr lang="en-US" dirty="0"/>
            <a:t>New fields must always be optional or have a default value – </a:t>
          </a:r>
          <a:r>
            <a:rPr lang="en-US" i="1" dirty="0"/>
            <a:t>required for backward compatibility</a:t>
          </a:r>
          <a:endParaRPr lang="en-US" dirty="0"/>
        </a:p>
      </dgm:t>
    </dgm:pt>
    <dgm:pt modelId="{2DDD9EE5-C2D0-4FD8-A5B2-4E3524C6038C}" type="parTrans" cxnId="{E143E7DE-1FF1-4D0A-A55B-0385DAAA99FD}">
      <dgm:prSet/>
      <dgm:spPr/>
      <dgm:t>
        <a:bodyPr/>
        <a:lstStyle/>
        <a:p>
          <a:endParaRPr lang="en-US"/>
        </a:p>
      </dgm:t>
    </dgm:pt>
    <dgm:pt modelId="{F31B123C-E4F1-44FE-AF1F-96C4E546B395}" type="sibTrans" cxnId="{E143E7DE-1FF1-4D0A-A55B-0385DAAA99FD}">
      <dgm:prSet/>
      <dgm:spPr/>
      <dgm:t>
        <a:bodyPr/>
        <a:lstStyle/>
        <a:p>
          <a:endParaRPr lang="en-US"/>
        </a:p>
      </dgm:t>
    </dgm:pt>
    <dgm:pt modelId="{EA76752F-9199-449B-85E4-1D15E87BFFA6}">
      <dgm:prSet/>
      <dgm:spPr/>
      <dgm:t>
        <a:bodyPr/>
        <a:lstStyle/>
        <a:p>
          <a:r>
            <a:rPr lang="en-US" dirty="0"/>
            <a:t>Only optional fields should be removed, and tag numbers cannot be reused – </a:t>
          </a:r>
          <a:r>
            <a:rPr lang="en-US" i="1" dirty="0"/>
            <a:t>required for forward compatibility</a:t>
          </a:r>
          <a:endParaRPr lang="en-US" dirty="0"/>
        </a:p>
      </dgm:t>
    </dgm:pt>
    <dgm:pt modelId="{336B4530-5BD3-485E-AAC2-0503F55C5D28}" type="parTrans" cxnId="{7B6F36E1-5D6F-4CF4-ABE5-8557D1A7B6F8}">
      <dgm:prSet/>
      <dgm:spPr/>
      <dgm:t>
        <a:bodyPr/>
        <a:lstStyle/>
        <a:p>
          <a:endParaRPr lang="en-US"/>
        </a:p>
      </dgm:t>
    </dgm:pt>
    <dgm:pt modelId="{E0777354-D4AD-4B38-A410-29173039F24C}" type="sibTrans" cxnId="{7B6F36E1-5D6F-4CF4-ABE5-8557D1A7B6F8}">
      <dgm:prSet/>
      <dgm:spPr/>
      <dgm:t>
        <a:bodyPr/>
        <a:lstStyle/>
        <a:p>
          <a:endParaRPr lang="en-US"/>
        </a:p>
      </dgm:t>
    </dgm:pt>
    <dgm:pt modelId="{2850C850-ACB6-426E-9121-31739F448EF0}">
      <dgm:prSet/>
      <dgm:spPr/>
      <dgm:t>
        <a:bodyPr/>
        <a:lstStyle/>
        <a:p>
          <a:r>
            <a:rPr lang="en-US"/>
            <a:t>Field’s datatype can (in some cases) be changed. There is however a risk that values will lose precision or get truncated</a:t>
          </a:r>
        </a:p>
      </dgm:t>
    </dgm:pt>
    <dgm:pt modelId="{FA07C896-C66C-47FB-A945-6C3240C93264}" type="parTrans" cxnId="{A20223C4-F1CF-4DB7-9905-1A32C5091D19}">
      <dgm:prSet/>
      <dgm:spPr/>
      <dgm:t>
        <a:bodyPr/>
        <a:lstStyle/>
        <a:p>
          <a:endParaRPr lang="en-US"/>
        </a:p>
      </dgm:t>
    </dgm:pt>
    <dgm:pt modelId="{D3E7828D-3E55-4038-9C99-14872C94E826}" type="sibTrans" cxnId="{A20223C4-F1CF-4DB7-9905-1A32C5091D19}">
      <dgm:prSet/>
      <dgm:spPr/>
      <dgm:t>
        <a:bodyPr/>
        <a:lstStyle/>
        <a:p>
          <a:endParaRPr lang="en-US"/>
        </a:p>
      </dgm:t>
    </dgm:pt>
    <dgm:pt modelId="{5F912B54-387A-964E-A3D9-5FB232B71505}" type="pres">
      <dgm:prSet presAssocID="{1D906BFF-EBE0-4C6D-BFAB-492E382FDFF4}" presName="linear" presStyleCnt="0">
        <dgm:presLayoutVars>
          <dgm:animLvl val="lvl"/>
          <dgm:resizeHandles val="exact"/>
        </dgm:presLayoutVars>
      </dgm:prSet>
      <dgm:spPr/>
    </dgm:pt>
    <dgm:pt modelId="{0CD6B632-4CBA-A241-A2F9-AEE65DE23DDB}" type="pres">
      <dgm:prSet presAssocID="{303F598D-A412-42D4-BFE2-D99FA6F739EB}" presName="parentText" presStyleLbl="node1" presStyleIdx="0" presStyleCnt="5">
        <dgm:presLayoutVars>
          <dgm:chMax val="0"/>
          <dgm:bulletEnabled val="1"/>
        </dgm:presLayoutVars>
      </dgm:prSet>
      <dgm:spPr/>
    </dgm:pt>
    <dgm:pt modelId="{CDB9E55E-3BEC-5A40-B74D-1A66E0412401}" type="pres">
      <dgm:prSet presAssocID="{2B79A35B-ACA9-4999-BFCC-DF96088A4AA4}" presName="spacer" presStyleCnt="0"/>
      <dgm:spPr/>
    </dgm:pt>
    <dgm:pt modelId="{BB560AC3-A2BD-9B49-B929-8A3E31C2B9BA}" type="pres">
      <dgm:prSet presAssocID="{14F8DE8B-E176-4277-88C4-F0957BBBF42E}" presName="parentText" presStyleLbl="node1" presStyleIdx="1" presStyleCnt="5">
        <dgm:presLayoutVars>
          <dgm:chMax val="0"/>
          <dgm:bulletEnabled val="1"/>
        </dgm:presLayoutVars>
      </dgm:prSet>
      <dgm:spPr/>
    </dgm:pt>
    <dgm:pt modelId="{4AB41971-045F-C741-A61D-56C22AE2129D}" type="pres">
      <dgm:prSet presAssocID="{582B52E6-66E1-4AE6-AC85-389F621F3997}" presName="spacer" presStyleCnt="0"/>
      <dgm:spPr/>
    </dgm:pt>
    <dgm:pt modelId="{EF80A8D0-77B8-824E-B99B-CE0ACDCB2E9A}" type="pres">
      <dgm:prSet presAssocID="{3CFA5FC4-9309-4E2C-95AE-AD3837ABBD99}" presName="parentText" presStyleLbl="node1" presStyleIdx="2" presStyleCnt="5">
        <dgm:presLayoutVars>
          <dgm:chMax val="0"/>
          <dgm:bulletEnabled val="1"/>
        </dgm:presLayoutVars>
      </dgm:prSet>
      <dgm:spPr/>
    </dgm:pt>
    <dgm:pt modelId="{3853148E-0C70-9044-ADB6-B564B00F4A7D}" type="pres">
      <dgm:prSet presAssocID="{F31B123C-E4F1-44FE-AF1F-96C4E546B395}" presName="spacer" presStyleCnt="0"/>
      <dgm:spPr/>
    </dgm:pt>
    <dgm:pt modelId="{E632BA8A-5AEA-D348-AA42-84D7C3C08E4D}" type="pres">
      <dgm:prSet presAssocID="{EA76752F-9199-449B-85E4-1D15E87BFFA6}" presName="parentText" presStyleLbl="node1" presStyleIdx="3" presStyleCnt="5">
        <dgm:presLayoutVars>
          <dgm:chMax val="0"/>
          <dgm:bulletEnabled val="1"/>
        </dgm:presLayoutVars>
      </dgm:prSet>
      <dgm:spPr/>
    </dgm:pt>
    <dgm:pt modelId="{2C6255F7-96BB-BB40-A738-19E05B5E9B87}" type="pres">
      <dgm:prSet presAssocID="{E0777354-D4AD-4B38-A410-29173039F24C}" presName="spacer" presStyleCnt="0"/>
      <dgm:spPr/>
    </dgm:pt>
    <dgm:pt modelId="{FF8F920C-7C83-9741-98D0-67BA911E6F69}" type="pres">
      <dgm:prSet presAssocID="{2850C850-ACB6-426E-9121-31739F448EF0}" presName="parentText" presStyleLbl="node1" presStyleIdx="4" presStyleCnt="5" custLinFactNeighborX="216">
        <dgm:presLayoutVars>
          <dgm:chMax val="0"/>
          <dgm:bulletEnabled val="1"/>
        </dgm:presLayoutVars>
      </dgm:prSet>
      <dgm:spPr/>
    </dgm:pt>
  </dgm:ptLst>
  <dgm:cxnLst>
    <dgm:cxn modelId="{70FB3725-CD73-4C78-9F6D-9D296BAC7458}" srcId="{1D906BFF-EBE0-4C6D-BFAB-492E382FDFF4}" destId="{14F8DE8B-E176-4277-88C4-F0957BBBF42E}" srcOrd="1" destOrd="0" parTransId="{42D58578-B698-43CE-AC3A-E10C45A33642}" sibTransId="{582B52E6-66E1-4AE6-AC85-389F621F3997}"/>
    <dgm:cxn modelId="{592D663C-1B14-8C45-82B3-6C9CD4E9EF32}" type="presOf" srcId="{3CFA5FC4-9309-4E2C-95AE-AD3837ABBD99}" destId="{EF80A8D0-77B8-824E-B99B-CE0ACDCB2E9A}" srcOrd="0" destOrd="0" presId="urn:microsoft.com/office/officeart/2005/8/layout/vList2"/>
    <dgm:cxn modelId="{FFBF2773-ABAA-8941-ADFE-314D2CED46EA}" type="presOf" srcId="{14F8DE8B-E176-4277-88C4-F0957BBBF42E}" destId="{BB560AC3-A2BD-9B49-B929-8A3E31C2B9BA}" srcOrd="0" destOrd="0" presId="urn:microsoft.com/office/officeart/2005/8/layout/vList2"/>
    <dgm:cxn modelId="{6F4F3182-2394-9344-BD72-4D8105BBE317}" type="presOf" srcId="{EA76752F-9199-449B-85E4-1D15E87BFFA6}" destId="{E632BA8A-5AEA-D348-AA42-84D7C3C08E4D}" srcOrd="0" destOrd="0" presId="urn:microsoft.com/office/officeart/2005/8/layout/vList2"/>
    <dgm:cxn modelId="{7CF87E88-0354-E24B-916E-A17DC5235D24}" type="presOf" srcId="{303F598D-A412-42D4-BFE2-D99FA6F739EB}" destId="{0CD6B632-4CBA-A241-A2F9-AEE65DE23DDB}" srcOrd="0" destOrd="0" presId="urn:microsoft.com/office/officeart/2005/8/layout/vList2"/>
    <dgm:cxn modelId="{60A95096-DCEB-44F1-9ABC-7AE2182E4D99}" srcId="{1D906BFF-EBE0-4C6D-BFAB-492E382FDFF4}" destId="{303F598D-A412-42D4-BFE2-D99FA6F739EB}" srcOrd="0" destOrd="0" parTransId="{EDCFA4BD-64E1-4F47-8558-5128D1D8AC3C}" sibTransId="{2B79A35B-ACA9-4999-BFCC-DF96088A4AA4}"/>
    <dgm:cxn modelId="{2BC68AA8-0A09-6945-894A-E4F600633719}" type="presOf" srcId="{2850C850-ACB6-426E-9121-31739F448EF0}" destId="{FF8F920C-7C83-9741-98D0-67BA911E6F69}" srcOrd="0" destOrd="0" presId="urn:microsoft.com/office/officeart/2005/8/layout/vList2"/>
    <dgm:cxn modelId="{A20223C4-F1CF-4DB7-9905-1A32C5091D19}" srcId="{1D906BFF-EBE0-4C6D-BFAB-492E382FDFF4}" destId="{2850C850-ACB6-426E-9121-31739F448EF0}" srcOrd="4" destOrd="0" parTransId="{FA07C896-C66C-47FB-A945-6C3240C93264}" sibTransId="{D3E7828D-3E55-4038-9C99-14872C94E826}"/>
    <dgm:cxn modelId="{E143E7DE-1FF1-4D0A-A55B-0385DAAA99FD}" srcId="{1D906BFF-EBE0-4C6D-BFAB-492E382FDFF4}" destId="{3CFA5FC4-9309-4E2C-95AE-AD3837ABBD99}" srcOrd="2" destOrd="0" parTransId="{2DDD9EE5-C2D0-4FD8-A5B2-4E3524C6038C}" sibTransId="{F31B123C-E4F1-44FE-AF1F-96C4E546B395}"/>
    <dgm:cxn modelId="{7B6F36E1-5D6F-4CF4-ABE5-8557D1A7B6F8}" srcId="{1D906BFF-EBE0-4C6D-BFAB-492E382FDFF4}" destId="{EA76752F-9199-449B-85E4-1D15E87BFFA6}" srcOrd="3" destOrd="0" parTransId="{336B4530-5BD3-485E-AAC2-0503F55C5D28}" sibTransId="{E0777354-D4AD-4B38-A410-29173039F24C}"/>
    <dgm:cxn modelId="{C27F05F4-549E-A740-AFA5-0055B70D02DF}" type="presOf" srcId="{1D906BFF-EBE0-4C6D-BFAB-492E382FDFF4}" destId="{5F912B54-387A-964E-A3D9-5FB232B71505}" srcOrd="0" destOrd="0" presId="urn:microsoft.com/office/officeart/2005/8/layout/vList2"/>
    <dgm:cxn modelId="{B19FBDDC-57BA-B84F-AF3C-3665696DFCB4}" type="presParOf" srcId="{5F912B54-387A-964E-A3D9-5FB232B71505}" destId="{0CD6B632-4CBA-A241-A2F9-AEE65DE23DDB}" srcOrd="0" destOrd="0" presId="urn:microsoft.com/office/officeart/2005/8/layout/vList2"/>
    <dgm:cxn modelId="{C5B2F347-4815-8E4C-B13E-18EF9FD05742}" type="presParOf" srcId="{5F912B54-387A-964E-A3D9-5FB232B71505}" destId="{CDB9E55E-3BEC-5A40-B74D-1A66E0412401}" srcOrd="1" destOrd="0" presId="urn:microsoft.com/office/officeart/2005/8/layout/vList2"/>
    <dgm:cxn modelId="{6E78EFFC-46B8-3D4D-8FB4-3D944F4BA5BE}" type="presParOf" srcId="{5F912B54-387A-964E-A3D9-5FB232B71505}" destId="{BB560AC3-A2BD-9B49-B929-8A3E31C2B9BA}" srcOrd="2" destOrd="0" presId="urn:microsoft.com/office/officeart/2005/8/layout/vList2"/>
    <dgm:cxn modelId="{802EF715-E315-A84C-A35B-60950883DD51}" type="presParOf" srcId="{5F912B54-387A-964E-A3D9-5FB232B71505}" destId="{4AB41971-045F-C741-A61D-56C22AE2129D}" srcOrd="3" destOrd="0" presId="urn:microsoft.com/office/officeart/2005/8/layout/vList2"/>
    <dgm:cxn modelId="{BCEF72E1-931C-A044-A430-99CE5172299C}" type="presParOf" srcId="{5F912B54-387A-964E-A3D9-5FB232B71505}" destId="{EF80A8D0-77B8-824E-B99B-CE0ACDCB2E9A}" srcOrd="4" destOrd="0" presId="urn:microsoft.com/office/officeart/2005/8/layout/vList2"/>
    <dgm:cxn modelId="{98D63152-F361-F744-B337-4DA2ADE8223F}" type="presParOf" srcId="{5F912B54-387A-964E-A3D9-5FB232B71505}" destId="{3853148E-0C70-9044-ADB6-B564B00F4A7D}" srcOrd="5" destOrd="0" presId="urn:microsoft.com/office/officeart/2005/8/layout/vList2"/>
    <dgm:cxn modelId="{064ACE71-63D1-0E4A-AC74-9D615EA6DF94}" type="presParOf" srcId="{5F912B54-387A-964E-A3D9-5FB232B71505}" destId="{E632BA8A-5AEA-D348-AA42-84D7C3C08E4D}" srcOrd="6" destOrd="0" presId="urn:microsoft.com/office/officeart/2005/8/layout/vList2"/>
    <dgm:cxn modelId="{F63A2C86-E827-4B47-98CF-C44143764E7C}" type="presParOf" srcId="{5F912B54-387A-964E-A3D9-5FB232B71505}" destId="{2C6255F7-96BB-BB40-A738-19E05B5E9B87}" srcOrd="7" destOrd="0" presId="urn:microsoft.com/office/officeart/2005/8/layout/vList2"/>
    <dgm:cxn modelId="{55D34573-53CF-6749-9EEB-DD0DF83E1708}" type="presParOf" srcId="{5F912B54-387A-964E-A3D9-5FB232B71505}" destId="{FF8F920C-7C83-9741-98D0-67BA911E6F69}" srcOrd="8"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11812F-10DC-664C-A170-6595D85FFC9E}">
      <dsp:nvSpPr>
        <dsp:cNvPr id="0" name=""/>
        <dsp:cNvSpPr/>
      </dsp:nvSpPr>
      <dsp:spPr>
        <a:xfrm>
          <a:off x="0" y="63254"/>
          <a:ext cx="4958965" cy="59587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a:t>Cluster based</a:t>
          </a:r>
        </a:p>
      </dsp:txBody>
      <dsp:txXfrm>
        <a:off x="29088" y="92342"/>
        <a:ext cx="4900789" cy="537701"/>
      </dsp:txXfrm>
    </dsp:sp>
    <dsp:sp modelId="{48822A18-9663-084C-8B77-C237CAD707BE}">
      <dsp:nvSpPr>
        <dsp:cNvPr id="0" name=""/>
        <dsp:cNvSpPr/>
      </dsp:nvSpPr>
      <dsp:spPr>
        <a:xfrm>
          <a:off x="0" y="702331"/>
          <a:ext cx="4958965" cy="59587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dirty="0"/>
            <a:t>Multiple producers/consumers</a:t>
          </a:r>
        </a:p>
      </dsp:txBody>
      <dsp:txXfrm>
        <a:off x="29088" y="731419"/>
        <a:ext cx="4900789" cy="537701"/>
      </dsp:txXfrm>
    </dsp:sp>
    <dsp:sp modelId="{0D476084-A935-6F4E-9F9A-E20B5899972B}">
      <dsp:nvSpPr>
        <dsp:cNvPr id="0" name=""/>
        <dsp:cNvSpPr/>
      </dsp:nvSpPr>
      <dsp:spPr>
        <a:xfrm>
          <a:off x="0" y="1341409"/>
          <a:ext cx="4958965" cy="59587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a:t>No producer/consumer coupling</a:t>
          </a:r>
        </a:p>
      </dsp:txBody>
      <dsp:txXfrm>
        <a:off x="29088" y="1370497"/>
        <a:ext cx="4900789" cy="537701"/>
      </dsp:txXfrm>
    </dsp:sp>
    <dsp:sp modelId="{61F3268D-29D3-6C43-B912-003A54939263}">
      <dsp:nvSpPr>
        <dsp:cNvPr id="0" name=""/>
        <dsp:cNvSpPr/>
      </dsp:nvSpPr>
      <dsp:spPr>
        <a:xfrm>
          <a:off x="0" y="2000213"/>
          <a:ext cx="4958965" cy="59587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dirty="0"/>
            <a:t>Disk-based retention to promote asynchronous communication</a:t>
          </a:r>
        </a:p>
      </dsp:txBody>
      <dsp:txXfrm>
        <a:off x="29088" y="2029301"/>
        <a:ext cx="4900789" cy="537701"/>
      </dsp:txXfrm>
    </dsp:sp>
    <dsp:sp modelId="{91023E22-B888-4044-A471-8F0FFB65A06C}">
      <dsp:nvSpPr>
        <dsp:cNvPr id="0" name=""/>
        <dsp:cNvSpPr/>
      </dsp:nvSpPr>
      <dsp:spPr>
        <a:xfrm>
          <a:off x="0" y="2619563"/>
          <a:ext cx="4958965" cy="59587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a:t>Highly scalable and resilient</a:t>
          </a:r>
        </a:p>
      </dsp:txBody>
      <dsp:txXfrm>
        <a:off x="29088" y="2648651"/>
        <a:ext cx="4900789" cy="537701"/>
      </dsp:txXfrm>
    </dsp:sp>
    <dsp:sp modelId="{08F10695-D118-FC48-B7A0-FDAEE3F8F9AA}">
      <dsp:nvSpPr>
        <dsp:cNvPr id="0" name=""/>
        <dsp:cNvSpPr/>
      </dsp:nvSpPr>
      <dsp:spPr>
        <a:xfrm>
          <a:off x="0" y="3258641"/>
          <a:ext cx="4958965" cy="59587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a:t>Real-time processing</a:t>
          </a:r>
        </a:p>
      </dsp:txBody>
      <dsp:txXfrm>
        <a:off x="29088" y="3287729"/>
        <a:ext cx="4900789" cy="53770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D6B632-4CBA-A241-A2F9-AEE65DE23DDB}">
      <dsp:nvSpPr>
        <dsp:cNvPr id="0" name=""/>
        <dsp:cNvSpPr/>
      </dsp:nvSpPr>
      <dsp:spPr>
        <a:xfrm>
          <a:off x="0" y="624203"/>
          <a:ext cx="5094233" cy="596700"/>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dirty="0"/>
            <a:t>Keep field tag number unchanged (names can change) – </a:t>
          </a:r>
          <a:r>
            <a:rPr lang="en-US" sz="1500" i="1" kern="1200" dirty="0"/>
            <a:t>required for forward and backward compatibility</a:t>
          </a:r>
          <a:endParaRPr lang="en-US" sz="1500" kern="1200" dirty="0"/>
        </a:p>
      </dsp:txBody>
      <dsp:txXfrm>
        <a:off x="29128" y="653331"/>
        <a:ext cx="5035977" cy="538444"/>
      </dsp:txXfrm>
    </dsp:sp>
    <dsp:sp modelId="{BB560AC3-A2BD-9B49-B929-8A3E31C2B9BA}">
      <dsp:nvSpPr>
        <dsp:cNvPr id="0" name=""/>
        <dsp:cNvSpPr/>
      </dsp:nvSpPr>
      <dsp:spPr>
        <a:xfrm>
          <a:off x="0" y="1264103"/>
          <a:ext cx="5094233" cy="596700"/>
        </a:xfrm>
        <a:prstGeom prst="roundRect">
          <a:avLst/>
        </a:prstGeom>
        <a:gradFill rotWithShape="0">
          <a:gsLst>
            <a:gs pos="0">
              <a:schemeClr val="accent2">
                <a:hueOff val="-363841"/>
                <a:satOff val="-20982"/>
                <a:lumOff val="2157"/>
                <a:alphaOff val="0"/>
                <a:satMod val="103000"/>
                <a:lumMod val="102000"/>
                <a:tint val="94000"/>
              </a:schemeClr>
            </a:gs>
            <a:gs pos="50000">
              <a:schemeClr val="accent2">
                <a:hueOff val="-363841"/>
                <a:satOff val="-20982"/>
                <a:lumOff val="2157"/>
                <a:alphaOff val="0"/>
                <a:satMod val="110000"/>
                <a:lumMod val="100000"/>
                <a:shade val="100000"/>
              </a:schemeClr>
            </a:gs>
            <a:gs pos="100000">
              <a:schemeClr val="accent2">
                <a:hueOff val="-363841"/>
                <a:satOff val="-20982"/>
                <a:lumOff val="2157"/>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dirty="0"/>
            <a:t>Associate new fields with a new tag number – </a:t>
          </a:r>
          <a:r>
            <a:rPr lang="en-US" sz="1500" i="1" kern="1200" dirty="0"/>
            <a:t>required for forward compatibility</a:t>
          </a:r>
          <a:endParaRPr lang="en-US" sz="1500" kern="1200" dirty="0"/>
        </a:p>
      </dsp:txBody>
      <dsp:txXfrm>
        <a:off x="29128" y="1293231"/>
        <a:ext cx="5035977" cy="538444"/>
      </dsp:txXfrm>
    </dsp:sp>
    <dsp:sp modelId="{EF80A8D0-77B8-824E-B99B-CE0ACDCB2E9A}">
      <dsp:nvSpPr>
        <dsp:cNvPr id="0" name=""/>
        <dsp:cNvSpPr/>
      </dsp:nvSpPr>
      <dsp:spPr>
        <a:xfrm>
          <a:off x="0" y="1904003"/>
          <a:ext cx="5094233" cy="596700"/>
        </a:xfrm>
        <a:prstGeom prst="roundRect">
          <a:avLst/>
        </a:prstGeom>
        <a:gradFill rotWithShape="0">
          <a:gsLst>
            <a:gs pos="0">
              <a:schemeClr val="accent2">
                <a:hueOff val="-727682"/>
                <a:satOff val="-41964"/>
                <a:lumOff val="4314"/>
                <a:alphaOff val="0"/>
                <a:satMod val="103000"/>
                <a:lumMod val="102000"/>
                <a:tint val="94000"/>
              </a:schemeClr>
            </a:gs>
            <a:gs pos="50000">
              <a:schemeClr val="accent2">
                <a:hueOff val="-727682"/>
                <a:satOff val="-41964"/>
                <a:lumOff val="4314"/>
                <a:alphaOff val="0"/>
                <a:satMod val="110000"/>
                <a:lumMod val="100000"/>
                <a:shade val="100000"/>
              </a:schemeClr>
            </a:gs>
            <a:gs pos="100000">
              <a:schemeClr val="accent2">
                <a:hueOff val="-727682"/>
                <a:satOff val="-41964"/>
                <a:lumOff val="4314"/>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dirty="0"/>
            <a:t>New fields must always be optional or have a default value – </a:t>
          </a:r>
          <a:r>
            <a:rPr lang="en-US" sz="1500" i="1" kern="1200" dirty="0"/>
            <a:t>required for backward compatibility</a:t>
          </a:r>
          <a:endParaRPr lang="en-US" sz="1500" kern="1200" dirty="0"/>
        </a:p>
      </dsp:txBody>
      <dsp:txXfrm>
        <a:off x="29128" y="1933131"/>
        <a:ext cx="5035977" cy="538444"/>
      </dsp:txXfrm>
    </dsp:sp>
    <dsp:sp modelId="{E632BA8A-5AEA-D348-AA42-84D7C3C08E4D}">
      <dsp:nvSpPr>
        <dsp:cNvPr id="0" name=""/>
        <dsp:cNvSpPr/>
      </dsp:nvSpPr>
      <dsp:spPr>
        <a:xfrm>
          <a:off x="0" y="2543903"/>
          <a:ext cx="5094233" cy="596700"/>
        </a:xfrm>
        <a:prstGeom prst="roundRect">
          <a:avLst/>
        </a:prstGeom>
        <a:gradFill rotWithShape="0">
          <a:gsLst>
            <a:gs pos="0">
              <a:schemeClr val="accent2">
                <a:hueOff val="-1091522"/>
                <a:satOff val="-62946"/>
                <a:lumOff val="6471"/>
                <a:alphaOff val="0"/>
                <a:satMod val="103000"/>
                <a:lumMod val="102000"/>
                <a:tint val="94000"/>
              </a:schemeClr>
            </a:gs>
            <a:gs pos="50000">
              <a:schemeClr val="accent2">
                <a:hueOff val="-1091522"/>
                <a:satOff val="-62946"/>
                <a:lumOff val="6471"/>
                <a:alphaOff val="0"/>
                <a:satMod val="110000"/>
                <a:lumMod val="100000"/>
                <a:shade val="100000"/>
              </a:schemeClr>
            </a:gs>
            <a:gs pos="100000">
              <a:schemeClr val="accent2">
                <a:hueOff val="-1091522"/>
                <a:satOff val="-62946"/>
                <a:lumOff val="6471"/>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dirty="0"/>
            <a:t>Only optional fields should be removed, and tag numbers cannot be reused – </a:t>
          </a:r>
          <a:r>
            <a:rPr lang="en-US" sz="1500" i="1" kern="1200" dirty="0"/>
            <a:t>required for forward compatibility</a:t>
          </a:r>
          <a:endParaRPr lang="en-US" sz="1500" kern="1200" dirty="0"/>
        </a:p>
      </dsp:txBody>
      <dsp:txXfrm>
        <a:off x="29128" y="2573031"/>
        <a:ext cx="5035977" cy="538444"/>
      </dsp:txXfrm>
    </dsp:sp>
    <dsp:sp modelId="{FF8F920C-7C83-9741-98D0-67BA911E6F69}">
      <dsp:nvSpPr>
        <dsp:cNvPr id="0" name=""/>
        <dsp:cNvSpPr/>
      </dsp:nvSpPr>
      <dsp:spPr>
        <a:xfrm>
          <a:off x="0" y="3183803"/>
          <a:ext cx="5094233" cy="596700"/>
        </a:xfrm>
        <a:prstGeom prst="roundRect">
          <a:avLst/>
        </a:prstGeom>
        <a:gradFill rotWithShape="0">
          <a:gsLst>
            <a:gs pos="0">
              <a:schemeClr val="accent2">
                <a:hueOff val="-1455363"/>
                <a:satOff val="-83928"/>
                <a:lumOff val="8628"/>
                <a:alphaOff val="0"/>
                <a:satMod val="103000"/>
                <a:lumMod val="102000"/>
                <a:tint val="94000"/>
              </a:schemeClr>
            </a:gs>
            <a:gs pos="50000">
              <a:schemeClr val="accent2">
                <a:hueOff val="-1455363"/>
                <a:satOff val="-83928"/>
                <a:lumOff val="8628"/>
                <a:alphaOff val="0"/>
                <a:satMod val="110000"/>
                <a:lumMod val="100000"/>
                <a:shade val="100000"/>
              </a:schemeClr>
            </a:gs>
            <a:gs pos="100000">
              <a:schemeClr val="accent2">
                <a:hueOff val="-1455363"/>
                <a:satOff val="-83928"/>
                <a:lumOff val="8628"/>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a:t>Field’s datatype can (in some cases) be changed. There is however a risk that values will lose precision or get truncated</a:t>
          </a:r>
        </a:p>
      </dsp:txBody>
      <dsp:txXfrm>
        <a:off x="29128" y="3212931"/>
        <a:ext cx="5035977" cy="538444"/>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PT"/>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CCBC062-EE50-3A46-8FAD-EB209E917390}" type="datetimeFigureOut">
              <a:rPr lang="en-PT" smtClean="0"/>
              <a:t>05/03/2024</a:t>
            </a:fld>
            <a:endParaRPr lang="en-PT"/>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PT"/>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T"/>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PT"/>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3D1164F-0BBA-E34D-8182-597532C5734A}" type="slidenum">
              <a:rPr lang="en-PT" smtClean="0"/>
              <a:t>‹#›</a:t>
            </a:fld>
            <a:endParaRPr lang="en-PT"/>
          </a:p>
        </p:txBody>
      </p:sp>
    </p:spTree>
    <p:extLst>
      <p:ext uri="{BB962C8B-B14F-4D97-AF65-F5344CB8AC3E}">
        <p14:creationId xmlns:p14="http://schemas.microsoft.com/office/powerpoint/2010/main" val="27192886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T" dirty="0"/>
              <a:t>Kafka Fundamentals: A presentation about the fundamental concepts a developer has to understand in order to develop Kafka-based applications</a:t>
            </a:r>
          </a:p>
        </p:txBody>
      </p:sp>
      <p:sp>
        <p:nvSpPr>
          <p:cNvPr id="4" name="Slide Number Placeholder 3"/>
          <p:cNvSpPr>
            <a:spLocks noGrp="1"/>
          </p:cNvSpPr>
          <p:nvPr>
            <p:ph type="sldNum" sz="quarter" idx="5"/>
          </p:nvPr>
        </p:nvSpPr>
        <p:spPr/>
        <p:txBody>
          <a:bodyPr/>
          <a:lstStyle/>
          <a:p>
            <a:fld id="{D3D1164F-0BBA-E34D-8182-597532C5734A}" type="slidenum">
              <a:rPr lang="en-PT" smtClean="0"/>
              <a:t>1</a:t>
            </a:fld>
            <a:endParaRPr lang="en-PT"/>
          </a:p>
        </p:txBody>
      </p:sp>
    </p:spTree>
    <p:extLst>
      <p:ext uri="{BB962C8B-B14F-4D97-AF65-F5344CB8AC3E}">
        <p14:creationId xmlns:p14="http://schemas.microsoft.com/office/powerpoint/2010/main" val="40716692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T" dirty="0"/>
              <a:t>Describe the section:</a:t>
            </a:r>
          </a:p>
          <a:p>
            <a:r>
              <a:rPr lang="en-PT" dirty="0"/>
              <a:t>	- We will dive into a bit of system design to understand why is a paradigm like Kafka necessary and in what does it consists.</a:t>
            </a:r>
          </a:p>
        </p:txBody>
      </p:sp>
      <p:sp>
        <p:nvSpPr>
          <p:cNvPr id="4" name="Slide Number Placeholder 3"/>
          <p:cNvSpPr>
            <a:spLocks noGrp="1"/>
          </p:cNvSpPr>
          <p:nvPr>
            <p:ph type="sldNum" sz="quarter" idx="5"/>
          </p:nvPr>
        </p:nvSpPr>
        <p:spPr/>
        <p:txBody>
          <a:bodyPr/>
          <a:lstStyle/>
          <a:p>
            <a:fld id="{6F8E2375-F1B1-284C-A827-B0E603FDBDD8}" type="slidenum">
              <a:rPr lang="en-US" smtClean="0"/>
              <a:t>10</a:t>
            </a:fld>
            <a:endParaRPr lang="en-US"/>
          </a:p>
        </p:txBody>
      </p:sp>
    </p:spTree>
    <p:extLst>
      <p:ext uri="{BB962C8B-B14F-4D97-AF65-F5344CB8AC3E}">
        <p14:creationId xmlns:p14="http://schemas.microsoft.com/office/powerpoint/2010/main" val="42604815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T" dirty="0"/>
              <a:t>1. Describe the system:</a:t>
            </a:r>
          </a:p>
          <a:p>
            <a:r>
              <a:rPr lang="en-PT" dirty="0"/>
              <a:t>	- The accounting service needs to know information related to the users so it queries the user management service directly</a:t>
            </a:r>
          </a:p>
          <a:p>
            <a:r>
              <a:rPr lang="en-PT" dirty="0"/>
              <a:t>	- The accounting service only needs the information in certain moments in time. </a:t>
            </a:r>
          </a:p>
          <a:p>
            <a:r>
              <a:rPr lang="en-PT" dirty="0"/>
              <a:t>2. Talk about the characteristics of the system: </a:t>
            </a:r>
          </a:p>
          <a:p>
            <a:r>
              <a:rPr lang="en-PT" dirty="0"/>
              <a:t>	- Synchronous communication (blocking system)</a:t>
            </a:r>
          </a:p>
          <a:p>
            <a:r>
              <a:rPr lang="en-PT" dirty="0"/>
              <a:t>	- Non-Reactive System: it is ok for this particular use-case</a:t>
            </a:r>
          </a:p>
          <a:p>
            <a:r>
              <a:rPr lang="en-PT" dirty="0"/>
              <a:t>3. Questions:</a:t>
            </a:r>
          </a:p>
          <a:p>
            <a:r>
              <a:rPr lang="en-PT" dirty="0"/>
              <a:t>	- What it means to be synchronous communication?</a:t>
            </a:r>
          </a:p>
          <a:p>
            <a:r>
              <a:rPr lang="en-PT" dirty="0"/>
              <a:t>		- It blocks waiting for the information. </a:t>
            </a:r>
            <a:r>
              <a:rPr lang="en-GB" b="0" i="0" dirty="0">
                <a:solidFill>
                  <a:srgbClr val="D1D5DB"/>
                </a:solidFill>
                <a:effectLst/>
                <a:latin typeface="Söhne"/>
              </a:rPr>
              <a:t>This means that when a client makes a request to the server, it waits for the server's response before proceeding. </a:t>
            </a:r>
          </a:p>
          <a:p>
            <a:r>
              <a:rPr lang="en-GB" b="0" i="0" dirty="0">
                <a:solidFill>
                  <a:srgbClr val="D1D5DB"/>
                </a:solidFill>
                <a:effectLst/>
                <a:latin typeface="Söhne"/>
              </a:rPr>
              <a:t>		- The client is blocked until the server processes the request and sends back the response.</a:t>
            </a:r>
            <a:endParaRPr lang="en-PT" dirty="0"/>
          </a:p>
          <a:p>
            <a:r>
              <a:rPr lang="en-PT" dirty="0"/>
              <a:t>	- What it means to be non-reactive?</a:t>
            </a:r>
          </a:p>
          <a:p>
            <a:r>
              <a:rPr lang="en-PT" dirty="0"/>
              <a:t>		- We don’t react to user changes/creations. </a:t>
            </a:r>
          </a:p>
          <a:p>
            <a:r>
              <a:rPr lang="en-PT" dirty="0"/>
              <a:t>		- We need to request user information when we need it</a:t>
            </a:r>
          </a:p>
          <a:p>
            <a:r>
              <a:rPr lang="en-PT" dirty="0"/>
              <a:t>		- If we need to receive up-to-date information we need to do implement a polling strategy</a:t>
            </a:r>
          </a:p>
          <a:p>
            <a:r>
              <a:rPr lang="en-PT" dirty="0"/>
              <a:t>	- Do you know what RPC is?</a:t>
            </a:r>
          </a:p>
          <a:p>
            <a:r>
              <a:rPr lang="en-PT" dirty="0"/>
              <a:t>		- Making function calls that execute in remote servers and that hide all the details of the remote interaction</a:t>
            </a:r>
          </a:p>
        </p:txBody>
      </p:sp>
      <p:sp>
        <p:nvSpPr>
          <p:cNvPr id="4" name="Slide Number Placeholder 3"/>
          <p:cNvSpPr>
            <a:spLocks noGrp="1"/>
          </p:cNvSpPr>
          <p:nvPr>
            <p:ph type="sldNum" sz="quarter" idx="5"/>
          </p:nvPr>
        </p:nvSpPr>
        <p:spPr/>
        <p:txBody>
          <a:bodyPr/>
          <a:lstStyle/>
          <a:p>
            <a:fld id="{D3D1164F-0BBA-E34D-8182-597532C5734A}" type="slidenum">
              <a:rPr lang="en-PT" smtClean="0"/>
              <a:t>11</a:t>
            </a:fld>
            <a:endParaRPr lang="en-PT"/>
          </a:p>
        </p:txBody>
      </p:sp>
    </p:spTree>
    <p:extLst>
      <p:ext uri="{BB962C8B-B14F-4D97-AF65-F5344CB8AC3E}">
        <p14:creationId xmlns:p14="http://schemas.microsoft.com/office/powerpoint/2010/main" val="31760118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PT" dirty="0"/>
              <a:t>Describe the system:</a:t>
            </a:r>
            <a:br>
              <a:rPr lang="en-PT" dirty="0"/>
            </a:br>
            <a:r>
              <a:rPr lang="en-PT" dirty="0"/>
              <a:t>	- The system starts growing and now we have three more services all consuming from the User Management service</a:t>
            </a:r>
            <a:br>
              <a:rPr lang="en-PT" dirty="0"/>
            </a:br>
            <a:r>
              <a:rPr lang="en-PT" dirty="0"/>
              <a:t>	- The </a:t>
            </a:r>
            <a:r>
              <a:rPr lang="en-GB" b="0" i="0" dirty="0">
                <a:solidFill>
                  <a:srgbClr val="E8EAED"/>
                </a:solidFill>
                <a:effectLst/>
                <a:latin typeface="Google Sans"/>
              </a:rPr>
              <a:t>characteristics</a:t>
            </a:r>
            <a:r>
              <a:rPr lang="en-PT" dirty="0"/>
              <a:t> of the system are maintained independently of the requirements of the services fetching the data: synchronous and non-reactive</a:t>
            </a:r>
          </a:p>
          <a:p>
            <a:r>
              <a:rPr lang="en-PT" dirty="0"/>
              <a:t> </a:t>
            </a:r>
          </a:p>
        </p:txBody>
      </p:sp>
      <p:sp>
        <p:nvSpPr>
          <p:cNvPr id="4" name="Slide Number Placeholder 3"/>
          <p:cNvSpPr>
            <a:spLocks noGrp="1"/>
          </p:cNvSpPr>
          <p:nvPr>
            <p:ph type="sldNum" sz="quarter" idx="5"/>
          </p:nvPr>
        </p:nvSpPr>
        <p:spPr/>
        <p:txBody>
          <a:bodyPr/>
          <a:lstStyle/>
          <a:p>
            <a:fld id="{D3D1164F-0BBA-E34D-8182-597532C5734A}" type="slidenum">
              <a:rPr lang="en-PT" smtClean="0"/>
              <a:t>12</a:t>
            </a:fld>
            <a:endParaRPr lang="en-PT"/>
          </a:p>
        </p:txBody>
      </p:sp>
    </p:spTree>
    <p:extLst>
      <p:ext uri="{BB962C8B-B14F-4D97-AF65-F5344CB8AC3E}">
        <p14:creationId xmlns:p14="http://schemas.microsoft.com/office/powerpoint/2010/main" val="33810258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PT" dirty="0"/>
              <a:t>Describe the system:</a:t>
            </a:r>
            <a:br>
              <a:rPr lang="en-PT" dirty="0"/>
            </a:br>
            <a:r>
              <a:rPr lang="en-PT" dirty="0"/>
              <a:t>	- The system grows even more and now we have 2 more services providing data and we have an intricate system in terms of coupled dependencies		</a:t>
            </a:r>
            <a:br>
              <a:rPr lang="en-PT" dirty="0"/>
            </a:br>
            <a:r>
              <a:rPr lang="en-PT" dirty="0"/>
              <a:t>	- The </a:t>
            </a:r>
            <a:r>
              <a:rPr lang="en-GB" b="0" i="0" dirty="0">
                <a:solidFill>
                  <a:srgbClr val="E8EAED"/>
                </a:solidFill>
                <a:effectLst/>
                <a:latin typeface="Google Sans"/>
              </a:rPr>
              <a:t>characteristics</a:t>
            </a:r>
            <a:r>
              <a:rPr lang="en-PT" dirty="0"/>
              <a:t> of the system are maintained independently of the requirements of the services fetching the data: synchronous and non-reactive</a:t>
            </a:r>
          </a:p>
          <a:p>
            <a:r>
              <a:rPr lang="en-PT" dirty="0"/>
              <a:t> </a:t>
            </a:r>
          </a:p>
          <a:p>
            <a:endParaRPr lang="en-PT" dirty="0"/>
          </a:p>
        </p:txBody>
      </p:sp>
      <p:sp>
        <p:nvSpPr>
          <p:cNvPr id="4" name="Slide Number Placeholder 3"/>
          <p:cNvSpPr>
            <a:spLocks noGrp="1"/>
          </p:cNvSpPr>
          <p:nvPr>
            <p:ph type="sldNum" sz="quarter" idx="5"/>
          </p:nvPr>
        </p:nvSpPr>
        <p:spPr/>
        <p:txBody>
          <a:bodyPr/>
          <a:lstStyle/>
          <a:p>
            <a:fld id="{D3D1164F-0BBA-E34D-8182-597532C5734A}" type="slidenum">
              <a:rPr lang="en-PT" smtClean="0"/>
              <a:t>13</a:t>
            </a:fld>
            <a:endParaRPr lang="en-PT"/>
          </a:p>
        </p:txBody>
      </p:sp>
    </p:spTree>
    <p:extLst>
      <p:ext uri="{BB962C8B-B14F-4D97-AF65-F5344CB8AC3E}">
        <p14:creationId xmlns:p14="http://schemas.microsoft.com/office/powerpoint/2010/main" val="26373646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30000"/>
              </a:lnSpc>
              <a:spcBef>
                <a:spcPts val="1000"/>
              </a:spcBef>
            </a:pPr>
            <a:r>
              <a:rPr lang="en-US" sz="1200" b="1" dirty="0">
                <a:latin typeface="Effra" panose="020B0603020203020204" pitchFamily="34" charset="0"/>
                <a:cs typeface="Effra" panose="020B0603020203020204" pitchFamily="34" charset="0"/>
              </a:rPr>
              <a:t>Can you identify some possible problems with this architecture?</a:t>
            </a:r>
            <a:endParaRPr lang="en-US" sz="1000" b="1" dirty="0">
              <a:solidFill>
                <a:schemeClr val="tx1">
                  <a:alpha val="70000"/>
                </a:schemeClr>
              </a:solidFill>
              <a:latin typeface="Effra" panose="020B0603020203020204" pitchFamily="34" charset="0"/>
              <a:cs typeface="Effra" panose="020B0603020203020204" pitchFamily="34" charset="0"/>
            </a:endParaRPr>
          </a:p>
          <a:p>
            <a:pPr marL="285750" indent="-285750">
              <a:lnSpc>
                <a:spcPct val="130000"/>
              </a:lnSpc>
              <a:spcBef>
                <a:spcPts val="1000"/>
              </a:spcBef>
              <a:buFontTx/>
              <a:buChar char="-"/>
            </a:pPr>
            <a:r>
              <a:rPr lang="en-US" sz="1200" dirty="0">
                <a:latin typeface="Effra" panose="020B0603020203020204" pitchFamily="34" charset="0"/>
                <a:cs typeface="Effra" panose="020B0603020203020204" pitchFamily="34" charset="0"/>
              </a:rPr>
              <a:t>Harder to scale due to the synchronous nature of the system:</a:t>
            </a:r>
          </a:p>
          <a:p>
            <a:pPr marL="742950" lvl="1" indent="-285750">
              <a:lnSpc>
                <a:spcPct val="130000"/>
              </a:lnSpc>
              <a:spcBef>
                <a:spcPts val="1000"/>
              </a:spcBef>
              <a:buFontTx/>
              <a:buChar char="-"/>
            </a:pPr>
            <a:r>
              <a:rPr lang="en-US" sz="1200" dirty="0">
                <a:latin typeface="Effra" panose="020B0603020203020204" pitchFamily="34" charset="0"/>
                <a:cs typeface="Effra" panose="020B0603020203020204" pitchFamily="34" charset="0"/>
              </a:rPr>
              <a:t>We cannot scale each service individually because it will impact the upstream services directly</a:t>
            </a:r>
          </a:p>
          <a:p>
            <a:pPr marL="285750" indent="-285750">
              <a:lnSpc>
                <a:spcPct val="130000"/>
              </a:lnSpc>
              <a:spcBef>
                <a:spcPts val="1000"/>
              </a:spcBef>
              <a:buFontTx/>
              <a:buChar char="-"/>
            </a:pPr>
            <a:r>
              <a:rPr lang="en-US" sz="1200" dirty="0">
                <a:latin typeface="Effra" panose="020B0603020203020204" pitchFamily="34" charset="0"/>
                <a:cs typeface="Effra" panose="020B0603020203020204" pitchFamily="34" charset="0"/>
              </a:rPr>
              <a:t>Polling/</a:t>
            </a:r>
            <a:r>
              <a:rPr lang="en-US" dirty="0"/>
              <a:t>Data Freshness</a:t>
            </a:r>
            <a:endParaRPr lang="en-US" sz="1200" dirty="0">
              <a:latin typeface="Effra" panose="020B0603020203020204" pitchFamily="34" charset="0"/>
              <a:cs typeface="Effra" panose="020B0603020203020204" pitchFamily="34" charset="0"/>
            </a:endParaRPr>
          </a:p>
          <a:p>
            <a:pPr marL="742950" lvl="1" indent="-285750">
              <a:lnSpc>
                <a:spcPct val="130000"/>
              </a:lnSpc>
              <a:spcBef>
                <a:spcPts val="1000"/>
              </a:spcBef>
              <a:buFontTx/>
              <a:buChar char="-"/>
            </a:pPr>
            <a:r>
              <a:rPr lang="en-PT" dirty="0"/>
              <a:t>If we need to react to user information </a:t>
            </a:r>
            <a:r>
              <a:rPr lang="en-GB" dirty="0"/>
              <a:t>changes,</a:t>
            </a:r>
            <a:r>
              <a:rPr lang="en-PT" dirty="0"/>
              <a:t> we need to constantly poll the U</a:t>
            </a:r>
            <a:r>
              <a:rPr lang="en-GB" dirty="0"/>
              <a:t>s</a:t>
            </a:r>
            <a:r>
              <a:rPr lang="en-PT" dirty="0"/>
              <a:t>er Management Service. This really hurts scalability</a:t>
            </a:r>
            <a:endParaRPr lang="en-US" sz="1200" dirty="0">
              <a:latin typeface="Effra" panose="020B0603020203020204" pitchFamily="34" charset="0"/>
              <a:cs typeface="Effra" panose="020B0603020203020204" pitchFamily="34" charset="0"/>
            </a:endParaRPr>
          </a:p>
          <a:p>
            <a:pPr marL="285750" indent="-285750">
              <a:lnSpc>
                <a:spcPct val="130000"/>
              </a:lnSpc>
              <a:spcBef>
                <a:spcPts val="1000"/>
              </a:spcBef>
              <a:buFontTx/>
              <a:buChar char="-"/>
            </a:pPr>
            <a:r>
              <a:rPr lang="en-US" sz="1200" dirty="0">
                <a:latin typeface="Effra" panose="020B0603020203020204" pitchFamily="34" charset="0"/>
                <a:cs typeface="Effra" panose="020B0603020203020204" pitchFamily="34" charset="0"/>
              </a:rPr>
              <a:t>Harder to reason about the system</a:t>
            </a:r>
          </a:p>
          <a:p>
            <a:pPr marL="742950" lvl="1" indent="-285750">
              <a:lnSpc>
                <a:spcPct val="130000"/>
              </a:lnSpc>
              <a:spcBef>
                <a:spcPts val="1000"/>
              </a:spcBef>
              <a:buFontTx/>
              <a:buChar char="-"/>
            </a:pPr>
            <a:r>
              <a:rPr lang="en-US" sz="1200" dirty="0">
                <a:latin typeface="Effra" panose="020B0603020203020204" pitchFamily="34" charset="0"/>
                <a:cs typeface="Effra" panose="020B0603020203020204" pitchFamily="34" charset="0"/>
              </a:rPr>
              <a:t>A lot of direct coupling between dependencies</a:t>
            </a:r>
          </a:p>
          <a:p>
            <a:pPr marL="285750" indent="-285750">
              <a:lnSpc>
                <a:spcPct val="130000"/>
              </a:lnSpc>
              <a:spcBef>
                <a:spcPts val="1000"/>
              </a:spcBef>
              <a:buFontTx/>
              <a:buChar char="-"/>
            </a:pPr>
            <a:r>
              <a:rPr lang="en-US" sz="1200" dirty="0">
                <a:latin typeface="Effra" panose="020B0603020203020204" pitchFamily="34" charset="0"/>
                <a:cs typeface="Effra" panose="020B0603020203020204" pitchFamily="34" charset="0"/>
              </a:rPr>
              <a:t>Coupling between producers and consumers</a:t>
            </a:r>
          </a:p>
          <a:p>
            <a:pPr marL="742950" lvl="1" indent="-285750">
              <a:lnSpc>
                <a:spcPct val="130000"/>
              </a:lnSpc>
              <a:spcBef>
                <a:spcPts val="1000"/>
              </a:spcBef>
              <a:buFontTx/>
              <a:buChar char="-"/>
            </a:pPr>
            <a:r>
              <a:rPr lang="en-US" sz="1200" dirty="0">
                <a:latin typeface="Effra" panose="020B0603020203020204" pitchFamily="34" charset="0"/>
                <a:cs typeface="Effra" panose="020B0603020203020204" pitchFamily="34" charset="0"/>
              </a:rPr>
              <a:t>The consumer must know the producers and if the producers change the consumers will have to change also</a:t>
            </a:r>
          </a:p>
          <a:p>
            <a:pPr marL="285750" indent="-285750">
              <a:lnSpc>
                <a:spcPct val="130000"/>
              </a:lnSpc>
              <a:spcBef>
                <a:spcPts val="1000"/>
              </a:spcBef>
              <a:buFontTx/>
              <a:buChar char="-"/>
            </a:pPr>
            <a:r>
              <a:rPr lang="en-US" sz="1200" dirty="0">
                <a:latin typeface="Effra" panose="020B0603020203020204" pitchFamily="34" charset="0"/>
                <a:cs typeface="Effra" panose="020B0603020203020204" pitchFamily="34" charset="0"/>
              </a:rPr>
              <a:t>Cascading failure:</a:t>
            </a:r>
          </a:p>
          <a:p>
            <a:pPr marL="742950" lvl="1" indent="-285750">
              <a:lnSpc>
                <a:spcPct val="130000"/>
              </a:lnSpc>
              <a:spcBef>
                <a:spcPts val="1000"/>
              </a:spcBef>
              <a:buFontTx/>
              <a:buChar char="-"/>
            </a:pPr>
            <a:r>
              <a:rPr lang="en-US" sz="1200" dirty="0">
                <a:latin typeface="Effra" panose="020B0603020203020204" pitchFamily="34" charset="0"/>
                <a:cs typeface="Effra" panose="020B0603020203020204" pitchFamily="34" charset="0"/>
              </a:rPr>
              <a:t>If an upstream service fails the ones below will also fail due to the direct dependency</a:t>
            </a:r>
          </a:p>
          <a:p>
            <a:pPr marL="285750" indent="-285750">
              <a:lnSpc>
                <a:spcPct val="130000"/>
              </a:lnSpc>
              <a:spcBef>
                <a:spcPts val="1000"/>
              </a:spcBef>
              <a:buFontTx/>
              <a:buChar char="-"/>
            </a:pPr>
            <a:r>
              <a:rPr lang="en-US" sz="1200" dirty="0">
                <a:latin typeface="Effra" panose="020B0603020203020204" pitchFamily="34" charset="0"/>
                <a:cs typeface="Effra" panose="020B0603020203020204" pitchFamily="34" charset="0"/>
              </a:rPr>
              <a:t>High technical debt:</a:t>
            </a:r>
          </a:p>
          <a:p>
            <a:pPr marL="742950" lvl="1" indent="-285750">
              <a:lnSpc>
                <a:spcPct val="130000"/>
              </a:lnSpc>
              <a:spcBef>
                <a:spcPts val="1000"/>
              </a:spcBef>
              <a:buFontTx/>
              <a:buChar char="-"/>
            </a:pPr>
            <a:r>
              <a:rPr lang="en-US" sz="1200" dirty="0">
                <a:latin typeface="Effra" panose="020B0603020203020204" pitchFamily="34" charset="0"/>
                <a:cs typeface="Effra" panose="020B0603020203020204" pitchFamily="34" charset="0"/>
              </a:rPr>
              <a:t>The direct coupling increases technical debt</a:t>
            </a:r>
          </a:p>
        </p:txBody>
      </p:sp>
      <p:sp>
        <p:nvSpPr>
          <p:cNvPr id="4" name="Slide Number Placeholder 3"/>
          <p:cNvSpPr>
            <a:spLocks noGrp="1"/>
          </p:cNvSpPr>
          <p:nvPr>
            <p:ph type="sldNum" sz="quarter" idx="5"/>
          </p:nvPr>
        </p:nvSpPr>
        <p:spPr/>
        <p:txBody>
          <a:bodyPr/>
          <a:lstStyle/>
          <a:p>
            <a:fld id="{D3D1164F-0BBA-E34D-8182-597532C5734A}" type="slidenum">
              <a:rPr lang="en-PT" smtClean="0"/>
              <a:t>14</a:t>
            </a:fld>
            <a:endParaRPr lang="en-PT"/>
          </a:p>
        </p:txBody>
      </p:sp>
    </p:spTree>
    <p:extLst>
      <p:ext uri="{BB962C8B-B14F-4D97-AF65-F5344CB8AC3E}">
        <p14:creationId xmlns:p14="http://schemas.microsoft.com/office/powerpoint/2010/main" val="5055472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5715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1200" dirty="0"/>
              <a:t>We can add an event bus and send the required information through it. It could be a simple queue to where all events are sent.</a:t>
            </a:r>
          </a:p>
          <a:p>
            <a:pPr marL="57150" indent="0">
              <a:lnSpc>
                <a:spcPct val="90000"/>
              </a:lnSpc>
              <a:spcBef>
                <a:spcPts val="1000"/>
              </a:spcBef>
              <a:buFont typeface="Arial" panose="020B0604020202020204" pitchFamily="34" charset="0"/>
              <a:buNone/>
            </a:pPr>
            <a:endParaRPr lang="en-US" sz="1200" dirty="0"/>
          </a:p>
          <a:p>
            <a:pPr marL="57150" indent="0">
              <a:lnSpc>
                <a:spcPct val="90000"/>
              </a:lnSpc>
              <a:spcBef>
                <a:spcPts val="1000"/>
              </a:spcBef>
              <a:buFont typeface="Arial" panose="020B0604020202020204" pitchFamily="34" charset="0"/>
              <a:buNone/>
            </a:pPr>
            <a:r>
              <a:rPr lang="en-US" sz="1200" dirty="0"/>
              <a:t>	</a:t>
            </a:r>
          </a:p>
          <a:p>
            <a:pPr marL="285750" indent="-228600">
              <a:lnSpc>
                <a:spcPct val="90000"/>
              </a:lnSpc>
              <a:spcBef>
                <a:spcPts val="1000"/>
              </a:spcBef>
              <a:buFont typeface="Arial" panose="020B0604020202020204" pitchFamily="34" charset="0"/>
              <a:buChar char="•"/>
            </a:pPr>
            <a:r>
              <a:rPr lang="en-US" sz="1200" dirty="0"/>
              <a:t>Easier to scale due to the asynchronous nature of the system. Producers don’t need to grow with the consumers.</a:t>
            </a:r>
          </a:p>
          <a:p>
            <a:pPr marL="285750" indent="-228600">
              <a:lnSpc>
                <a:spcPct val="90000"/>
              </a:lnSpc>
              <a:spcBef>
                <a:spcPts val="1000"/>
              </a:spcBef>
              <a:buFont typeface="Arial" panose="020B0604020202020204" pitchFamily="34" charset="0"/>
              <a:buChar char="•"/>
            </a:pPr>
            <a:r>
              <a:rPr lang="en-US" sz="1200" dirty="0"/>
              <a:t>No more need for polling. We remove unnecessary requests and react faster to change</a:t>
            </a:r>
          </a:p>
          <a:p>
            <a:pPr marL="285750" indent="-228600">
              <a:lnSpc>
                <a:spcPct val="90000"/>
              </a:lnSpc>
              <a:spcBef>
                <a:spcPts val="1000"/>
              </a:spcBef>
              <a:buFont typeface="Arial" panose="020B0604020202020204" pitchFamily="34" charset="0"/>
              <a:buChar char="•"/>
            </a:pPr>
            <a:r>
              <a:rPr lang="en-US" sz="1200" dirty="0"/>
              <a:t>Easier to reason about the system</a:t>
            </a:r>
          </a:p>
          <a:p>
            <a:pPr marL="285750" indent="-228600">
              <a:lnSpc>
                <a:spcPct val="90000"/>
              </a:lnSpc>
              <a:spcBef>
                <a:spcPts val="1000"/>
              </a:spcBef>
              <a:buFont typeface="Arial" panose="020B0604020202020204" pitchFamily="34" charset="0"/>
              <a:buChar char="•"/>
            </a:pPr>
            <a:r>
              <a:rPr lang="en-US" sz="1200" dirty="0"/>
              <a:t>Decoupling between producers and consumers</a:t>
            </a:r>
          </a:p>
          <a:p>
            <a:pPr marL="285750" indent="-228600">
              <a:lnSpc>
                <a:spcPct val="90000"/>
              </a:lnSpc>
              <a:spcBef>
                <a:spcPts val="1000"/>
              </a:spcBef>
              <a:buFont typeface="Arial" panose="020B0604020202020204" pitchFamily="34" charset="0"/>
              <a:buChar char="•"/>
            </a:pPr>
            <a:r>
              <a:rPr lang="en-US" sz="1200" dirty="0"/>
              <a:t>Reduced possibility of cascading failure due to the decouple between producers and consumers</a:t>
            </a:r>
          </a:p>
          <a:p>
            <a:pPr marL="28575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sz="1200" dirty="0"/>
              <a:t>Due to the increased decouple between producers/consumers we minimize technical debt</a:t>
            </a:r>
          </a:p>
          <a:p>
            <a:endParaRPr lang="en-PT" dirty="0"/>
          </a:p>
        </p:txBody>
      </p:sp>
      <p:sp>
        <p:nvSpPr>
          <p:cNvPr id="4" name="Slide Number Placeholder 3"/>
          <p:cNvSpPr>
            <a:spLocks noGrp="1"/>
          </p:cNvSpPr>
          <p:nvPr>
            <p:ph type="sldNum" sz="quarter" idx="5"/>
          </p:nvPr>
        </p:nvSpPr>
        <p:spPr/>
        <p:txBody>
          <a:bodyPr/>
          <a:lstStyle/>
          <a:p>
            <a:fld id="{D3D1164F-0BBA-E34D-8182-597532C5734A}" type="slidenum">
              <a:rPr lang="en-PT" smtClean="0"/>
              <a:t>15</a:t>
            </a:fld>
            <a:endParaRPr lang="en-PT"/>
          </a:p>
        </p:txBody>
      </p:sp>
    </p:spTree>
    <p:extLst>
      <p:ext uri="{BB962C8B-B14F-4D97-AF65-F5344CB8AC3E}">
        <p14:creationId xmlns:p14="http://schemas.microsoft.com/office/powerpoint/2010/main" val="27518714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T" dirty="0"/>
              <a:t>All consumers process every event which will lead to unecessary load since most of the events will be discarded</a:t>
            </a:r>
          </a:p>
          <a:p>
            <a:r>
              <a:rPr lang="en-PT" dirty="0"/>
              <a:t>It would be nice to have a way of indicating which events we care about and only be notified when one of those events arrives.</a:t>
            </a:r>
          </a:p>
        </p:txBody>
      </p:sp>
      <p:sp>
        <p:nvSpPr>
          <p:cNvPr id="4" name="Slide Number Placeholder 3"/>
          <p:cNvSpPr>
            <a:spLocks noGrp="1"/>
          </p:cNvSpPr>
          <p:nvPr>
            <p:ph type="sldNum" sz="quarter" idx="5"/>
          </p:nvPr>
        </p:nvSpPr>
        <p:spPr/>
        <p:txBody>
          <a:bodyPr/>
          <a:lstStyle/>
          <a:p>
            <a:fld id="{D3D1164F-0BBA-E34D-8182-597532C5734A}" type="slidenum">
              <a:rPr lang="en-PT" smtClean="0"/>
              <a:t>16</a:t>
            </a:fld>
            <a:endParaRPr lang="en-PT"/>
          </a:p>
        </p:txBody>
      </p:sp>
    </p:spTree>
    <p:extLst>
      <p:ext uri="{BB962C8B-B14F-4D97-AF65-F5344CB8AC3E}">
        <p14:creationId xmlns:p14="http://schemas.microsoft.com/office/powerpoint/2010/main" val="24269360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T" dirty="0"/>
              <a:t>Discuss this design pattern. Ask if someone can explain it!</a:t>
            </a:r>
          </a:p>
          <a:p>
            <a:r>
              <a:rPr lang="en-PT" dirty="0"/>
              <a:t>In the case of the observer </a:t>
            </a:r>
          </a:p>
          <a:p>
            <a:r>
              <a:rPr lang="en-PT" dirty="0"/>
              <a:t>Do the parallel with the publish/subscriber architecture paradigm</a:t>
            </a:r>
          </a:p>
          <a:p>
            <a:endParaRPr lang="en-PT" dirty="0"/>
          </a:p>
        </p:txBody>
      </p:sp>
      <p:sp>
        <p:nvSpPr>
          <p:cNvPr id="4" name="Slide Number Placeholder 3"/>
          <p:cNvSpPr>
            <a:spLocks noGrp="1"/>
          </p:cNvSpPr>
          <p:nvPr>
            <p:ph type="sldNum" sz="quarter" idx="5"/>
          </p:nvPr>
        </p:nvSpPr>
        <p:spPr/>
        <p:txBody>
          <a:bodyPr/>
          <a:lstStyle/>
          <a:p>
            <a:fld id="{D3D1164F-0BBA-E34D-8182-597532C5734A}" type="slidenum">
              <a:rPr lang="en-PT" smtClean="0"/>
              <a:t>17</a:t>
            </a:fld>
            <a:endParaRPr lang="en-PT"/>
          </a:p>
        </p:txBody>
      </p:sp>
    </p:spTree>
    <p:extLst>
      <p:ext uri="{BB962C8B-B14F-4D97-AF65-F5344CB8AC3E}">
        <p14:creationId xmlns:p14="http://schemas.microsoft.com/office/powerpoint/2010/main" val="4178970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T" dirty="0"/>
              <a:t>The event bus implements the observer design pattern and knows which consumers want each event type</a:t>
            </a:r>
          </a:p>
        </p:txBody>
      </p:sp>
      <p:sp>
        <p:nvSpPr>
          <p:cNvPr id="4" name="Slide Number Placeholder 3"/>
          <p:cNvSpPr>
            <a:spLocks noGrp="1"/>
          </p:cNvSpPr>
          <p:nvPr>
            <p:ph type="sldNum" sz="quarter" idx="5"/>
          </p:nvPr>
        </p:nvSpPr>
        <p:spPr/>
        <p:txBody>
          <a:bodyPr/>
          <a:lstStyle/>
          <a:p>
            <a:fld id="{D3D1164F-0BBA-E34D-8182-597532C5734A}" type="slidenum">
              <a:rPr lang="en-PT" smtClean="0"/>
              <a:t>18</a:t>
            </a:fld>
            <a:endParaRPr lang="en-PT"/>
          </a:p>
        </p:txBody>
      </p:sp>
    </p:spTree>
    <p:extLst>
      <p:ext uri="{BB962C8B-B14F-4D97-AF65-F5344CB8AC3E}">
        <p14:creationId xmlns:p14="http://schemas.microsoft.com/office/powerpoint/2010/main" val="28082938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T" dirty="0"/>
              <a:t>Kafka is at its core a publisher-subscriber systems which decouples data production from data consumption</a:t>
            </a:r>
          </a:p>
          <a:p>
            <a:r>
              <a:rPr lang="en-PT" dirty="0"/>
              <a:t>We can have multiple producers/consumers to the same topic which would require too much coupling in the traditional HTTP based approach</a:t>
            </a:r>
          </a:p>
          <a:p>
            <a:r>
              <a:rPr lang="en-PT" dirty="0"/>
              <a:t>No coupling because the producers don’t know who consumes the information and the consumers don’t know who produces the information. Producers/consumers can be added at will with no synchronization required.</a:t>
            </a:r>
          </a:p>
          <a:p>
            <a:r>
              <a:rPr lang="en-PT" dirty="0"/>
              <a:t>Disk based retention: if the consumers are down the data will not be lost. They can consume it later. </a:t>
            </a:r>
          </a:p>
          <a:p>
            <a:endParaRPr lang="en-PT" dirty="0"/>
          </a:p>
          <a:p>
            <a:r>
              <a:rPr lang="en-PT" dirty="0"/>
              <a:t>Also was created for improved high write performance </a:t>
            </a:r>
          </a:p>
        </p:txBody>
      </p:sp>
      <p:sp>
        <p:nvSpPr>
          <p:cNvPr id="4" name="Slide Number Placeholder 3"/>
          <p:cNvSpPr>
            <a:spLocks noGrp="1"/>
          </p:cNvSpPr>
          <p:nvPr>
            <p:ph type="sldNum" sz="quarter" idx="5"/>
          </p:nvPr>
        </p:nvSpPr>
        <p:spPr/>
        <p:txBody>
          <a:bodyPr/>
          <a:lstStyle/>
          <a:p>
            <a:fld id="{D3D1164F-0BBA-E34D-8182-597532C5734A}" type="slidenum">
              <a:rPr lang="en-PT" smtClean="0"/>
              <a:t>19</a:t>
            </a:fld>
            <a:endParaRPr lang="en-PT"/>
          </a:p>
        </p:txBody>
      </p:sp>
    </p:spTree>
    <p:extLst>
      <p:ext uri="{BB962C8B-B14F-4D97-AF65-F5344CB8AC3E}">
        <p14:creationId xmlns:p14="http://schemas.microsoft.com/office/powerpoint/2010/main" val="17437951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F8E2375-F1B1-284C-A827-B0E603FDBDD8}" type="slidenum">
              <a:rPr lang="en-US" smtClean="0"/>
              <a:t>2</a:t>
            </a:fld>
            <a:endParaRPr lang="en-US"/>
          </a:p>
        </p:txBody>
      </p:sp>
    </p:spTree>
    <p:extLst>
      <p:ext uri="{BB962C8B-B14F-4D97-AF65-F5344CB8AC3E}">
        <p14:creationId xmlns:p14="http://schemas.microsoft.com/office/powerpoint/2010/main" val="102296620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T" dirty="0"/>
          </a:p>
        </p:txBody>
      </p:sp>
      <p:sp>
        <p:nvSpPr>
          <p:cNvPr id="4" name="Slide Number Placeholder 3"/>
          <p:cNvSpPr>
            <a:spLocks noGrp="1"/>
          </p:cNvSpPr>
          <p:nvPr>
            <p:ph type="sldNum" sz="quarter" idx="5"/>
          </p:nvPr>
        </p:nvSpPr>
        <p:spPr/>
        <p:txBody>
          <a:bodyPr/>
          <a:lstStyle/>
          <a:p>
            <a:fld id="{6F8E2375-F1B1-284C-A827-B0E603FDBDD8}" type="slidenum">
              <a:rPr lang="en-US" smtClean="0"/>
              <a:t>20</a:t>
            </a:fld>
            <a:endParaRPr lang="en-US"/>
          </a:p>
        </p:txBody>
      </p:sp>
    </p:spTree>
    <p:extLst>
      <p:ext uri="{BB962C8B-B14F-4D97-AF65-F5344CB8AC3E}">
        <p14:creationId xmlns:p14="http://schemas.microsoft.com/office/powerpoint/2010/main" val="9295789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T" dirty="0"/>
              <a:t>Talk a bit about the basic concepts of Kafka and explaining at a high level:</a:t>
            </a:r>
          </a:p>
          <a:p>
            <a:endParaRPr lang="en-PT" dirty="0"/>
          </a:p>
          <a:p>
            <a:r>
              <a:rPr lang="en-PT" dirty="0"/>
              <a:t>- Consumer Groups</a:t>
            </a:r>
          </a:p>
          <a:p>
            <a:r>
              <a:rPr lang="en-PT" dirty="0"/>
              <a:t>	- Aggregation of consumer for improved performance</a:t>
            </a:r>
          </a:p>
          <a:p>
            <a:r>
              <a:rPr lang="en-PT" dirty="0"/>
              <a:t>- Partitions</a:t>
            </a:r>
          </a:p>
          <a:p>
            <a:r>
              <a:rPr lang="en-PT" dirty="0"/>
              <a:t>	- A way of dividing a single topic in multiple independent streams of data and to provide scalability and reliability</a:t>
            </a:r>
          </a:p>
        </p:txBody>
      </p:sp>
      <p:sp>
        <p:nvSpPr>
          <p:cNvPr id="4" name="Slide Number Placeholder 3"/>
          <p:cNvSpPr>
            <a:spLocks noGrp="1"/>
          </p:cNvSpPr>
          <p:nvPr>
            <p:ph type="sldNum" sz="quarter" idx="5"/>
          </p:nvPr>
        </p:nvSpPr>
        <p:spPr/>
        <p:txBody>
          <a:bodyPr/>
          <a:lstStyle/>
          <a:p>
            <a:fld id="{D3D1164F-0BBA-E34D-8182-597532C5734A}" type="slidenum">
              <a:rPr lang="en-PT" smtClean="0"/>
              <a:t>21</a:t>
            </a:fld>
            <a:endParaRPr lang="en-PT"/>
          </a:p>
        </p:txBody>
      </p:sp>
    </p:spTree>
    <p:extLst>
      <p:ext uri="{BB962C8B-B14F-4D97-AF65-F5344CB8AC3E}">
        <p14:creationId xmlns:p14="http://schemas.microsoft.com/office/powerpoint/2010/main" val="38358037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T" dirty="0"/>
              <a:t>Talk a bit about the basic concepts of Kafka and explaining at a high level:</a:t>
            </a:r>
          </a:p>
          <a:p>
            <a:endParaRPr lang="en-PT" dirty="0"/>
          </a:p>
          <a:p>
            <a:r>
              <a:rPr lang="en-PT" dirty="0"/>
              <a:t>- Replication</a:t>
            </a:r>
          </a:p>
          <a:p>
            <a:r>
              <a:rPr lang="en-PT" dirty="0"/>
              <a:t>	- A way to guarantee high availibility. Implications on reads/writes (Write operations can only go to leader instance. </a:t>
            </a:r>
            <a:r>
              <a:rPr lang="en-GB" dirty="0"/>
              <a:t>W</a:t>
            </a:r>
            <a:r>
              <a:rPr lang="en-PT" dirty="0"/>
              <a:t>hy? Read operations can go to any instance. Why?)</a:t>
            </a:r>
          </a:p>
          <a:p>
            <a:r>
              <a:rPr lang="en-PT" dirty="0"/>
              <a:t>- Coordination/Metadata server</a:t>
            </a:r>
          </a:p>
          <a:p>
            <a:r>
              <a:rPr lang="en-PT" dirty="0"/>
              <a:t>	- Which instance are leaders of which partitions, which brokers are available</a:t>
            </a:r>
          </a:p>
          <a:p>
            <a:endParaRPr lang="en-PT" dirty="0"/>
          </a:p>
          <a:p>
            <a:endParaRPr lang="en-PT" dirty="0"/>
          </a:p>
          <a:p>
            <a:r>
              <a:rPr lang="en-PT" dirty="0"/>
              <a:t>Out-of-sync replicas occurs when:</a:t>
            </a:r>
          </a:p>
          <a:p>
            <a:r>
              <a:rPr lang="en-PT" dirty="0"/>
              <a:t>	- Connection failure with Zookeeper</a:t>
            </a:r>
          </a:p>
          <a:p>
            <a:r>
              <a:rPr lang="en-PT" dirty="0"/>
              <a:t>	- Replication lag between </a:t>
            </a:r>
            <a:r>
              <a:rPr lang="en-GB" dirty="0" err="1"/>
              <a:t>th</a:t>
            </a:r>
            <a:r>
              <a:rPr lang="en-PT" dirty="0"/>
              <a:t>e replica and the partition leader</a:t>
            </a:r>
          </a:p>
        </p:txBody>
      </p:sp>
      <p:sp>
        <p:nvSpPr>
          <p:cNvPr id="4" name="Slide Number Placeholder 3"/>
          <p:cNvSpPr>
            <a:spLocks noGrp="1"/>
          </p:cNvSpPr>
          <p:nvPr>
            <p:ph type="sldNum" sz="quarter" idx="5"/>
          </p:nvPr>
        </p:nvSpPr>
        <p:spPr/>
        <p:txBody>
          <a:bodyPr/>
          <a:lstStyle/>
          <a:p>
            <a:fld id="{D3D1164F-0BBA-E34D-8182-597532C5734A}" type="slidenum">
              <a:rPr lang="en-PT" smtClean="0"/>
              <a:t>22</a:t>
            </a:fld>
            <a:endParaRPr lang="en-PT"/>
          </a:p>
        </p:txBody>
      </p:sp>
    </p:spTree>
    <p:extLst>
      <p:ext uri="{BB962C8B-B14F-4D97-AF65-F5344CB8AC3E}">
        <p14:creationId xmlns:p14="http://schemas.microsoft.com/office/powerpoint/2010/main" val="12703368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T" dirty="0"/>
              <a:t>Explain the fields of a producer record:</a:t>
            </a:r>
          </a:p>
          <a:p>
            <a:r>
              <a:rPr lang="en-PT" dirty="0"/>
              <a:t>	1 – High level data segmentation. Consumers register in specific topic</a:t>
            </a:r>
          </a:p>
          <a:p>
            <a:r>
              <a:rPr lang="en-PT" dirty="0"/>
              <a:t>	2 – Each partition is almost like a separate queue where the events are ordered</a:t>
            </a:r>
          </a:p>
          <a:p>
            <a:r>
              <a:rPr lang="en-PT" dirty="0"/>
              <a:t>	3 – Key is what is used to calculate the partition. If no key is specified a partition is randomly assigned</a:t>
            </a:r>
          </a:p>
          <a:p>
            <a:r>
              <a:rPr lang="en-PT" dirty="0"/>
              <a:t>	4 – Data being exchanged</a:t>
            </a:r>
          </a:p>
          <a:p>
            <a:endParaRPr lang="en-PT" dirty="0"/>
          </a:p>
          <a:p>
            <a:r>
              <a:rPr lang="en-PT" dirty="0"/>
              <a:t>Batching: network overhead and network round trips</a:t>
            </a:r>
          </a:p>
          <a:p>
            <a:endParaRPr lang="en-PT" dirty="0"/>
          </a:p>
          <a:p>
            <a:r>
              <a:rPr lang="en-PT" dirty="0"/>
              <a:t>Why do we need key/value serializers </a:t>
            </a:r>
            <a:r>
              <a:rPr lang="en-GB" dirty="0" err="1"/>
              <a:t>i</a:t>
            </a:r>
            <a:r>
              <a:rPr lang="en-PT" dirty="0"/>
              <a:t>n the producer: serialization will be covered in more detail ahead. Talk about the language independence allowed by working with only bytes</a:t>
            </a:r>
          </a:p>
        </p:txBody>
      </p:sp>
      <p:sp>
        <p:nvSpPr>
          <p:cNvPr id="4" name="Slide Number Placeholder 3"/>
          <p:cNvSpPr>
            <a:spLocks noGrp="1"/>
          </p:cNvSpPr>
          <p:nvPr>
            <p:ph type="sldNum" sz="quarter" idx="5"/>
          </p:nvPr>
        </p:nvSpPr>
        <p:spPr/>
        <p:txBody>
          <a:bodyPr/>
          <a:lstStyle/>
          <a:p>
            <a:fld id="{D3D1164F-0BBA-E34D-8182-597532C5734A}" type="slidenum">
              <a:rPr lang="en-PT" smtClean="0"/>
              <a:t>23</a:t>
            </a:fld>
            <a:endParaRPr lang="en-PT"/>
          </a:p>
        </p:txBody>
      </p:sp>
    </p:spTree>
    <p:extLst>
      <p:ext uri="{BB962C8B-B14F-4D97-AF65-F5344CB8AC3E}">
        <p14:creationId xmlns:p14="http://schemas.microsoft.com/office/powerpoint/2010/main" val="190288160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indent="-228600">
              <a:lnSpc>
                <a:spcPct val="150000"/>
              </a:lnSpc>
              <a:spcBef>
                <a:spcPts val="1000"/>
              </a:spcBef>
              <a:buFont typeface="Arial" panose="020B0604020202020204" pitchFamily="34" charset="0"/>
              <a:buChar char="•"/>
            </a:pPr>
            <a:r>
              <a:rPr lang="en-US" sz="1100" dirty="0" err="1"/>
              <a:t>delivery.timeout.ms</a:t>
            </a:r>
            <a:r>
              <a:rPr lang="en-US" sz="1100" dirty="0"/>
              <a:t>:</a:t>
            </a:r>
          </a:p>
          <a:p>
            <a:pPr lvl="1" indent="-228600">
              <a:lnSpc>
                <a:spcPct val="150000"/>
              </a:lnSpc>
              <a:spcBef>
                <a:spcPts val="1000"/>
              </a:spcBef>
              <a:buFont typeface="Arial" panose="020B0604020202020204" pitchFamily="34" charset="0"/>
              <a:buChar char="•"/>
            </a:pPr>
            <a:r>
              <a:rPr lang="en-GB" sz="1000" dirty="0">
                <a:effectLst/>
                <a:latin typeface="MinionPro"/>
              </a:rPr>
              <a:t>This configuration will limit the amount of time spent from the point a record is ready for sending (</a:t>
            </a:r>
            <a:r>
              <a:rPr lang="en-GB" sz="1000" dirty="0">
                <a:effectLst/>
                <a:latin typeface="UbuntuMono"/>
              </a:rPr>
              <a:t>send() </a:t>
            </a:r>
            <a:r>
              <a:rPr lang="en-GB" sz="1000" dirty="0">
                <a:effectLst/>
                <a:latin typeface="MinionPro"/>
              </a:rPr>
              <a:t>returned successfully and the record is placed in a batch) until either the broker responds or the client gives up, including time spent on retries. </a:t>
            </a:r>
            <a:endParaRPr lang="en-US" sz="1100" dirty="0"/>
          </a:p>
          <a:p>
            <a:pPr indent="-228600">
              <a:lnSpc>
                <a:spcPct val="150000"/>
              </a:lnSpc>
              <a:spcBef>
                <a:spcPts val="1000"/>
              </a:spcBef>
              <a:buFont typeface="Arial" panose="020B0604020202020204" pitchFamily="34" charset="0"/>
              <a:buChar char="•"/>
            </a:pPr>
            <a:r>
              <a:rPr lang="en-US" sz="1100" dirty="0" err="1"/>
              <a:t>compression.type</a:t>
            </a:r>
            <a:r>
              <a:rPr lang="en-US" sz="1100" dirty="0"/>
              <a:t>: </a:t>
            </a:r>
          </a:p>
          <a:p>
            <a:pPr lvl="1" indent="-228600">
              <a:lnSpc>
                <a:spcPct val="150000"/>
              </a:lnSpc>
              <a:spcBef>
                <a:spcPts val="1000"/>
              </a:spcBef>
              <a:buFont typeface="Arial" panose="020B0604020202020204" pitchFamily="34" charset="0"/>
              <a:buChar char="•"/>
            </a:pPr>
            <a:r>
              <a:rPr lang="en-GB" sz="1000" dirty="0">
                <a:effectLst/>
                <a:latin typeface="MinionPro"/>
              </a:rPr>
              <a:t>By default, messages are sent uncompressed. This parameter can be set to </a:t>
            </a:r>
            <a:r>
              <a:rPr lang="en-GB" sz="1000" dirty="0">
                <a:effectLst/>
                <a:latin typeface="UbuntuMono"/>
              </a:rPr>
              <a:t>snappy</a:t>
            </a:r>
            <a:r>
              <a:rPr lang="en-GB" sz="1000" dirty="0">
                <a:effectLst/>
                <a:latin typeface="MinionPro"/>
              </a:rPr>
              <a:t>, </a:t>
            </a:r>
            <a:r>
              <a:rPr lang="en-GB" sz="1000" dirty="0" err="1">
                <a:effectLst/>
                <a:latin typeface="UbuntuMono"/>
              </a:rPr>
              <a:t>gzip</a:t>
            </a:r>
            <a:r>
              <a:rPr lang="en-GB" sz="1000" dirty="0">
                <a:effectLst/>
                <a:latin typeface="MinionPro"/>
              </a:rPr>
              <a:t>, </a:t>
            </a:r>
            <a:r>
              <a:rPr lang="en-GB" sz="1000" dirty="0">
                <a:effectLst/>
                <a:latin typeface="UbuntuMono"/>
              </a:rPr>
              <a:t>lz4</a:t>
            </a:r>
            <a:r>
              <a:rPr lang="en-GB" sz="1000" dirty="0">
                <a:effectLst/>
                <a:latin typeface="MinionPro"/>
              </a:rPr>
              <a:t>, or </a:t>
            </a:r>
            <a:r>
              <a:rPr lang="en-GB" sz="1000" dirty="0" err="1">
                <a:effectLst/>
                <a:latin typeface="UbuntuMono"/>
              </a:rPr>
              <a:t>zstd</a:t>
            </a:r>
            <a:r>
              <a:rPr lang="en-GB" sz="1000" dirty="0">
                <a:effectLst/>
                <a:latin typeface="MinionPro"/>
              </a:rPr>
              <a:t>, </a:t>
            </a:r>
            <a:endParaRPr lang="en-US" sz="1100" dirty="0"/>
          </a:p>
          <a:p>
            <a:pPr indent="-228600">
              <a:lnSpc>
                <a:spcPct val="150000"/>
              </a:lnSpc>
              <a:spcBef>
                <a:spcPts val="1000"/>
              </a:spcBef>
              <a:buFont typeface="Arial" panose="020B0604020202020204" pitchFamily="34" charset="0"/>
              <a:buChar char="•"/>
            </a:pPr>
            <a:r>
              <a:rPr lang="en-US" sz="1100" dirty="0" err="1"/>
              <a:t>batch.size</a:t>
            </a:r>
            <a:r>
              <a:rPr lang="en-US" sz="1100" dirty="0"/>
              <a:t>:</a:t>
            </a:r>
          </a:p>
          <a:p>
            <a:pPr lvl="1" indent="-228600">
              <a:lnSpc>
                <a:spcPct val="150000"/>
              </a:lnSpc>
              <a:spcBef>
                <a:spcPts val="1000"/>
              </a:spcBef>
              <a:buFont typeface="Arial" panose="020B0604020202020204" pitchFamily="34" charset="0"/>
              <a:buChar char="•"/>
            </a:pPr>
            <a:r>
              <a:rPr lang="en-GB" sz="1000" dirty="0">
                <a:effectLst/>
                <a:latin typeface="MinionPro"/>
              </a:rPr>
              <a:t>When multiple records are sent to the same partition, the producer will batch them together. This parameter controls the amount of memory in bytes (not messages!) that will be used for each batch. </a:t>
            </a:r>
            <a:endParaRPr lang="en-US" sz="1100" dirty="0"/>
          </a:p>
          <a:p>
            <a:pPr indent="-228600">
              <a:lnSpc>
                <a:spcPct val="150000"/>
              </a:lnSpc>
              <a:spcBef>
                <a:spcPts val="1000"/>
              </a:spcBef>
              <a:buFont typeface="Arial" panose="020B0604020202020204" pitchFamily="34" charset="0"/>
              <a:buChar char="•"/>
            </a:pPr>
            <a:r>
              <a:rPr lang="en-US" sz="1100" dirty="0" err="1"/>
              <a:t>max.request.size</a:t>
            </a:r>
            <a:r>
              <a:rPr lang="en-US" sz="1100" dirty="0"/>
              <a:t>: </a:t>
            </a:r>
          </a:p>
          <a:p>
            <a:pPr lvl="1" indent="-228600">
              <a:lnSpc>
                <a:spcPct val="150000"/>
              </a:lnSpc>
              <a:spcBef>
                <a:spcPts val="1000"/>
              </a:spcBef>
              <a:buFont typeface="Arial" panose="020B0604020202020204" pitchFamily="34" charset="0"/>
              <a:buChar char="•"/>
            </a:pPr>
            <a:r>
              <a:rPr lang="en-GB" sz="1000" dirty="0">
                <a:effectLst/>
                <a:latin typeface="MinionPro"/>
              </a:rPr>
              <a:t>This setting controls the size of a produce request sent by the producer. It caps both the size of the largest message that can be sent and the number of messages that the producer can send in one request </a:t>
            </a:r>
            <a:endParaRPr lang="en-GB" sz="1100" dirty="0"/>
          </a:p>
        </p:txBody>
      </p:sp>
      <p:sp>
        <p:nvSpPr>
          <p:cNvPr id="4" name="Slide Number Placeholder 3"/>
          <p:cNvSpPr>
            <a:spLocks noGrp="1"/>
          </p:cNvSpPr>
          <p:nvPr>
            <p:ph type="sldNum" sz="quarter" idx="5"/>
          </p:nvPr>
        </p:nvSpPr>
        <p:spPr/>
        <p:txBody>
          <a:bodyPr/>
          <a:lstStyle/>
          <a:p>
            <a:fld id="{D3D1164F-0BBA-E34D-8182-597532C5734A}" type="slidenum">
              <a:rPr lang="en-PT" smtClean="0"/>
              <a:t>24</a:t>
            </a:fld>
            <a:endParaRPr lang="en-PT"/>
          </a:p>
        </p:txBody>
      </p:sp>
    </p:spTree>
    <p:extLst>
      <p:ext uri="{BB962C8B-B14F-4D97-AF65-F5344CB8AC3E}">
        <p14:creationId xmlns:p14="http://schemas.microsoft.com/office/powerpoint/2010/main" val="104995297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Bef>
                <a:spcPts val="1000"/>
              </a:spcBef>
            </a:pPr>
            <a:r>
              <a:rPr lang="en-US" sz="1200" dirty="0">
                <a:solidFill>
                  <a:schemeClr val="tx1">
                    <a:lumMod val="85000"/>
                    <a:lumOff val="15000"/>
                  </a:schemeClr>
                </a:solidFill>
              </a:rPr>
              <a:t>To send information through the network! It convert the information in memory to a sequence of bytes that can be sent over the network.</a:t>
            </a:r>
          </a:p>
          <a:p>
            <a:pPr>
              <a:lnSpc>
                <a:spcPct val="90000"/>
              </a:lnSpc>
              <a:spcBef>
                <a:spcPts val="1000"/>
              </a:spcBef>
            </a:pPr>
            <a:r>
              <a:rPr lang="en-US" sz="1200" dirty="0">
                <a:solidFill>
                  <a:schemeClr val="tx1">
                    <a:lumMod val="85000"/>
                    <a:lumOff val="15000"/>
                  </a:schemeClr>
                </a:solidFill>
              </a:rPr>
              <a:t>Examples: Avro, </a:t>
            </a:r>
            <a:r>
              <a:rPr lang="en-US" sz="1200" dirty="0" err="1">
                <a:solidFill>
                  <a:schemeClr val="tx1">
                    <a:lumMod val="85000"/>
                    <a:lumOff val="15000"/>
                  </a:schemeClr>
                </a:solidFill>
              </a:rPr>
              <a:t>Protobuf</a:t>
            </a:r>
            <a:r>
              <a:rPr lang="en-US" sz="1200" dirty="0">
                <a:solidFill>
                  <a:schemeClr val="tx1">
                    <a:lumMod val="85000"/>
                    <a:lumOff val="15000"/>
                  </a:schemeClr>
                </a:solidFill>
              </a:rPr>
              <a:t>, JSON</a:t>
            </a:r>
          </a:p>
          <a:p>
            <a:pPr>
              <a:lnSpc>
                <a:spcPct val="90000"/>
              </a:lnSpc>
              <a:spcBef>
                <a:spcPts val="1000"/>
              </a:spcBef>
            </a:pPr>
            <a:endParaRPr lang="en-US" sz="1200" dirty="0">
              <a:solidFill>
                <a:schemeClr val="tx1">
                  <a:lumMod val="85000"/>
                  <a:lumOff val="15000"/>
                </a:schemeClr>
              </a:solidFill>
            </a:endParaRPr>
          </a:p>
          <a:p>
            <a:endParaRPr lang="en-PT" dirty="0"/>
          </a:p>
        </p:txBody>
      </p:sp>
      <p:sp>
        <p:nvSpPr>
          <p:cNvPr id="4" name="Slide Number Placeholder 3"/>
          <p:cNvSpPr>
            <a:spLocks noGrp="1"/>
          </p:cNvSpPr>
          <p:nvPr>
            <p:ph type="sldNum" sz="quarter" idx="5"/>
          </p:nvPr>
        </p:nvSpPr>
        <p:spPr/>
        <p:txBody>
          <a:bodyPr/>
          <a:lstStyle/>
          <a:p>
            <a:fld id="{D3D1164F-0BBA-E34D-8182-597532C5734A}" type="slidenum">
              <a:rPr lang="en-PT" smtClean="0"/>
              <a:t>25</a:t>
            </a:fld>
            <a:endParaRPr lang="en-PT"/>
          </a:p>
        </p:txBody>
      </p:sp>
    </p:spTree>
    <p:extLst>
      <p:ext uri="{BB962C8B-B14F-4D97-AF65-F5344CB8AC3E}">
        <p14:creationId xmlns:p14="http://schemas.microsoft.com/office/powerpoint/2010/main" val="32666178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indent="-228600">
              <a:lnSpc>
                <a:spcPct val="90000"/>
              </a:lnSpc>
              <a:spcBef>
                <a:spcPts val="1000"/>
              </a:spcBef>
              <a:buFont typeface="Arial" panose="020B0604020202020204" pitchFamily="34" charset="0"/>
              <a:buChar char="•"/>
            </a:pPr>
            <a:r>
              <a:rPr lang="en-US" sz="1200" dirty="0"/>
              <a:t>Scalability </a:t>
            </a:r>
          </a:p>
          <a:p>
            <a:pPr indent="-228600">
              <a:lnSpc>
                <a:spcPct val="90000"/>
              </a:lnSpc>
              <a:spcBef>
                <a:spcPts val="1000"/>
              </a:spcBef>
              <a:buFont typeface="Arial" panose="020B0604020202020204" pitchFamily="34" charset="0"/>
              <a:buChar char="•"/>
            </a:pPr>
            <a:r>
              <a:rPr lang="en-US" sz="1200" dirty="0"/>
              <a:t>Resiliency </a:t>
            </a:r>
          </a:p>
          <a:p>
            <a:pPr indent="-228600">
              <a:lnSpc>
                <a:spcPct val="90000"/>
              </a:lnSpc>
              <a:spcBef>
                <a:spcPts val="1000"/>
              </a:spcBef>
              <a:buFont typeface="Arial" panose="020B0604020202020204" pitchFamily="34" charset="0"/>
              <a:buChar char="•"/>
            </a:pPr>
            <a:r>
              <a:rPr lang="en-US" sz="1200" dirty="0"/>
              <a:t>Ordering</a:t>
            </a:r>
          </a:p>
          <a:p>
            <a:pPr indent="-228600">
              <a:lnSpc>
                <a:spcPct val="90000"/>
              </a:lnSpc>
              <a:spcBef>
                <a:spcPts val="1000"/>
              </a:spcBef>
              <a:buFont typeface="Arial" panose="020B0604020202020204" pitchFamily="34" charset="0"/>
              <a:buChar char="•"/>
            </a:pPr>
            <a:endParaRPr lang="en-US" sz="1200" dirty="0"/>
          </a:p>
          <a:p>
            <a:pPr>
              <a:lnSpc>
                <a:spcPct val="90000"/>
              </a:lnSpc>
              <a:spcBef>
                <a:spcPts val="1000"/>
              </a:spcBef>
            </a:pPr>
            <a:endParaRPr lang="en-US" sz="1200" dirty="0"/>
          </a:p>
          <a:p>
            <a:pPr>
              <a:lnSpc>
                <a:spcPct val="90000"/>
              </a:lnSpc>
              <a:spcBef>
                <a:spcPts val="1000"/>
              </a:spcBef>
            </a:pPr>
            <a:r>
              <a:rPr lang="en-US" sz="1200" dirty="0"/>
              <a:t>Types of partitioning</a:t>
            </a:r>
          </a:p>
          <a:p>
            <a:pPr>
              <a:lnSpc>
                <a:spcPct val="90000"/>
              </a:lnSpc>
              <a:spcBef>
                <a:spcPts val="1000"/>
              </a:spcBef>
            </a:pPr>
            <a:endParaRPr lang="en-US" sz="1200" dirty="0"/>
          </a:p>
          <a:p>
            <a:pPr>
              <a:lnSpc>
                <a:spcPct val="90000"/>
              </a:lnSpc>
              <a:spcBef>
                <a:spcPts val="1000"/>
              </a:spcBef>
            </a:pPr>
            <a:r>
              <a:rPr lang="en-US" sz="1200" dirty="0"/>
              <a:t>- Default-partitioning if no key is specified -&gt; Round robin? What is it and why used?</a:t>
            </a:r>
          </a:p>
          <a:p>
            <a:pPr>
              <a:lnSpc>
                <a:spcPct val="90000"/>
              </a:lnSpc>
              <a:spcBef>
                <a:spcPts val="1000"/>
              </a:spcBef>
            </a:pPr>
            <a:r>
              <a:rPr lang="en-US" sz="1200" dirty="0"/>
              <a:t>- Key based portioning -&gt; hashing -&gt; similar to hash-maps!</a:t>
            </a:r>
          </a:p>
          <a:p>
            <a:pPr>
              <a:lnSpc>
                <a:spcPct val="90000"/>
              </a:lnSpc>
              <a:spcBef>
                <a:spcPts val="1000"/>
              </a:spcBef>
            </a:pPr>
            <a:r>
              <a:rPr lang="en-US" sz="1200" dirty="0"/>
              <a:t>- Custom-partitioning</a:t>
            </a:r>
          </a:p>
        </p:txBody>
      </p:sp>
      <p:sp>
        <p:nvSpPr>
          <p:cNvPr id="4" name="Slide Number Placeholder 3"/>
          <p:cNvSpPr>
            <a:spLocks noGrp="1"/>
          </p:cNvSpPr>
          <p:nvPr>
            <p:ph type="sldNum" sz="quarter" idx="5"/>
          </p:nvPr>
        </p:nvSpPr>
        <p:spPr/>
        <p:txBody>
          <a:bodyPr/>
          <a:lstStyle/>
          <a:p>
            <a:fld id="{D3D1164F-0BBA-E34D-8182-597532C5734A}" type="slidenum">
              <a:rPr lang="en-PT" smtClean="0"/>
              <a:t>26</a:t>
            </a:fld>
            <a:endParaRPr lang="en-PT"/>
          </a:p>
        </p:txBody>
      </p:sp>
    </p:spTree>
    <p:extLst>
      <p:ext uri="{BB962C8B-B14F-4D97-AF65-F5344CB8AC3E}">
        <p14:creationId xmlns:p14="http://schemas.microsoft.com/office/powerpoint/2010/main" val="405958441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T" dirty="0"/>
              <a:t>1. We guarantee that messages with the same key are processed in order. For example: in an e-commerce system all events related to the same order will be processed in the appropriate order</a:t>
            </a:r>
          </a:p>
        </p:txBody>
      </p:sp>
      <p:sp>
        <p:nvSpPr>
          <p:cNvPr id="4" name="Slide Number Placeholder 3"/>
          <p:cNvSpPr>
            <a:spLocks noGrp="1"/>
          </p:cNvSpPr>
          <p:nvPr>
            <p:ph type="sldNum" sz="quarter" idx="5"/>
          </p:nvPr>
        </p:nvSpPr>
        <p:spPr/>
        <p:txBody>
          <a:bodyPr/>
          <a:lstStyle/>
          <a:p>
            <a:fld id="{D3D1164F-0BBA-E34D-8182-597532C5734A}" type="slidenum">
              <a:rPr lang="en-PT" smtClean="0"/>
              <a:t>27</a:t>
            </a:fld>
            <a:endParaRPr lang="en-PT"/>
          </a:p>
        </p:txBody>
      </p:sp>
    </p:spTree>
    <p:extLst>
      <p:ext uri="{BB962C8B-B14F-4D97-AF65-F5344CB8AC3E}">
        <p14:creationId xmlns:p14="http://schemas.microsoft.com/office/powerpoint/2010/main" val="264881501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lnSpc>
                <a:spcPct val="90000"/>
              </a:lnSpc>
              <a:spcBef>
                <a:spcPts val="1000"/>
              </a:spcBef>
              <a:buFont typeface="Arial" panose="020B0604020202020204" pitchFamily="34" charset="0"/>
              <a:buChar char="•"/>
            </a:pPr>
            <a:r>
              <a:rPr lang="en-US" dirty="0"/>
              <a:t>Network Overhead</a:t>
            </a:r>
          </a:p>
          <a:p>
            <a:pPr marL="285750" indent="-285750">
              <a:lnSpc>
                <a:spcPct val="90000"/>
              </a:lnSpc>
              <a:spcBef>
                <a:spcPts val="1000"/>
              </a:spcBef>
              <a:buFont typeface="Arial" panose="020B0604020202020204" pitchFamily="34" charset="0"/>
              <a:buChar char="•"/>
            </a:pPr>
            <a:r>
              <a:rPr lang="en-US" dirty="0"/>
              <a:t>Network Round-trip</a:t>
            </a:r>
          </a:p>
          <a:p>
            <a:pPr marL="285750" indent="-285750">
              <a:lnSpc>
                <a:spcPct val="90000"/>
              </a:lnSpc>
              <a:spcBef>
                <a:spcPts val="1000"/>
              </a:spcBef>
              <a:buFont typeface="Arial" panose="020B0604020202020204" pitchFamily="34" charset="0"/>
              <a:buChar char="•"/>
            </a:pPr>
            <a:r>
              <a:rPr lang="en-US" dirty="0"/>
              <a:t>Delayed Messages</a:t>
            </a:r>
          </a:p>
          <a:p>
            <a:pPr marL="285750" indent="-285750">
              <a:lnSpc>
                <a:spcPct val="90000"/>
              </a:lnSpc>
              <a:spcBef>
                <a:spcPts val="1000"/>
              </a:spcBef>
              <a:buFontTx/>
              <a:buChar char="-"/>
            </a:pPr>
            <a:endParaRPr lang="en-US" dirty="0"/>
          </a:p>
          <a:p>
            <a:endParaRPr lang="en-PT" dirty="0"/>
          </a:p>
          <a:p>
            <a:r>
              <a:rPr lang="en-PT" dirty="0"/>
              <a:t>The network overhead is lower and we have less network round-trips but the messages are delivered with a longer delayed </a:t>
            </a:r>
          </a:p>
        </p:txBody>
      </p:sp>
      <p:sp>
        <p:nvSpPr>
          <p:cNvPr id="4" name="Slide Number Placeholder 3"/>
          <p:cNvSpPr>
            <a:spLocks noGrp="1"/>
          </p:cNvSpPr>
          <p:nvPr>
            <p:ph type="sldNum" sz="quarter" idx="5"/>
          </p:nvPr>
        </p:nvSpPr>
        <p:spPr/>
        <p:txBody>
          <a:bodyPr/>
          <a:lstStyle/>
          <a:p>
            <a:fld id="{D3D1164F-0BBA-E34D-8182-597532C5734A}" type="slidenum">
              <a:rPr lang="en-PT" smtClean="0"/>
              <a:t>28</a:t>
            </a:fld>
            <a:endParaRPr lang="en-PT"/>
          </a:p>
        </p:txBody>
      </p:sp>
    </p:spTree>
    <p:extLst>
      <p:ext uri="{BB962C8B-B14F-4D97-AF65-F5344CB8AC3E}">
        <p14:creationId xmlns:p14="http://schemas.microsoft.com/office/powerpoint/2010/main" val="360494492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T" dirty="0"/>
          </a:p>
          <a:p>
            <a:r>
              <a:rPr lang="en-PT" dirty="0"/>
              <a:t>Throughput vs Durability</a:t>
            </a:r>
          </a:p>
        </p:txBody>
      </p:sp>
      <p:sp>
        <p:nvSpPr>
          <p:cNvPr id="4" name="Slide Number Placeholder 3"/>
          <p:cNvSpPr>
            <a:spLocks noGrp="1"/>
          </p:cNvSpPr>
          <p:nvPr>
            <p:ph type="sldNum" sz="quarter" idx="5"/>
          </p:nvPr>
        </p:nvSpPr>
        <p:spPr/>
        <p:txBody>
          <a:bodyPr/>
          <a:lstStyle/>
          <a:p>
            <a:fld id="{D3D1164F-0BBA-E34D-8182-597532C5734A}" type="slidenum">
              <a:rPr lang="en-PT" smtClean="0"/>
              <a:t>29</a:t>
            </a:fld>
            <a:endParaRPr lang="en-PT"/>
          </a:p>
        </p:txBody>
      </p:sp>
    </p:spTree>
    <p:extLst>
      <p:ext uri="{BB962C8B-B14F-4D97-AF65-F5344CB8AC3E}">
        <p14:creationId xmlns:p14="http://schemas.microsoft.com/office/powerpoint/2010/main" val="13747236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T" dirty="0"/>
          </a:p>
        </p:txBody>
      </p:sp>
      <p:sp>
        <p:nvSpPr>
          <p:cNvPr id="4" name="Slide Number Placeholder 3"/>
          <p:cNvSpPr>
            <a:spLocks noGrp="1"/>
          </p:cNvSpPr>
          <p:nvPr>
            <p:ph type="sldNum" sz="quarter" idx="5"/>
          </p:nvPr>
        </p:nvSpPr>
        <p:spPr/>
        <p:txBody>
          <a:bodyPr/>
          <a:lstStyle/>
          <a:p>
            <a:fld id="{6F8E2375-F1B1-284C-A827-B0E603FDBDD8}" type="slidenum">
              <a:rPr lang="en-US" smtClean="0"/>
              <a:t>3</a:t>
            </a:fld>
            <a:endParaRPr lang="en-US"/>
          </a:p>
        </p:txBody>
      </p:sp>
    </p:spTree>
    <p:extLst>
      <p:ext uri="{BB962C8B-B14F-4D97-AF65-F5344CB8AC3E}">
        <p14:creationId xmlns:p14="http://schemas.microsoft.com/office/powerpoint/2010/main" val="394289123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a:t>
            </a:r>
            <a:r>
              <a:rPr lang="en-PT" dirty="0"/>
              <a:t>ire-and-forget: sensor network (if we lose messages is not critical)</a:t>
            </a:r>
          </a:p>
          <a:p>
            <a:r>
              <a:rPr lang="en-PT" dirty="0"/>
              <a:t>Synchronous: </a:t>
            </a:r>
            <a:r>
              <a:rPr lang="en-US" dirty="0"/>
              <a:t>low-throughput e-commerce system (easier to reason about but lower performance due to blocking nature)</a:t>
            </a:r>
            <a:endParaRPr lang="en-PT" dirty="0"/>
          </a:p>
          <a:p>
            <a:pPr marL="0" marR="0" lvl="0" indent="0" algn="l" defTabSz="914400" rtl="0" eaLnBrk="1" fontAlgn="auto" latinLnBrk="0" hangingPunct="1">
              <a:lnSpc>
                <a:spcPct val="100000"/>
              </a:lnSpc>
              <a:spcBef>
                <a:spcPts val="0"/>
              </a:spcBef>
              <a:spcAft>
                <a:spcPts val="0"/>
              </a:spcAft>
              <a:buClrTx/>
              <a:buSzTx/>
              <a:buFontTx/>
              <a:buNone/>
              <a:tabLst/>
              <a:defRPr/>
            </a:pPr>
            <a:r>
              <a:rPr lang="en-PT" dirty="0"/>
              <a:t>Asynchronous: high</a:t>
            </a:r>
            <a:r>
              <a:rPr lang="en-US" dirty="0"/>
              <a:t>-throughput e-commerce system (harder to reason about higher performance due to non-blocking nature)</a:t>
            </a:r>
          </a:p>
        </p:txBody>
      </p:sp>
      <p:sp>
        <p:nvSpPr>
          <p:cNvPr id="4" name="Slide Number Placeholder 3"/>
          <p:cNvSpPr>
            <a:spLocks noGrp="1"/>
          </p:cNvSpPr>
          <p:nvPr>
            <p:ph type="sldNum" sz="quarter" idx="5"/>
          </p:nvPr>
        </p:nvSpPr>
        <p:spPr/>
        <p:txBody>
          <a:bodyPr/>
          <a:lstStyle/>
          <a:p>
            <a:fld id="{D3D1164F-0BBA-E34D-8182-597532C5734A}" type="slidenum">
              <a:rPr lang="en-PT" smtClean="0"/>
              <a:t>30</a:t>
            </a:fld>
            <a:endParaRPr lang="en-PT"/>
          </a:p>
        </p:txBody>
      </p:sp>
    </p:spTree>
    <p:extLst>
      <p:ext uri="{BB962C8B-B14F-4D97-AF65-F5344CB8AC3E}">
        <p14:creationId xmlns:p14="http://schemas.microsoft.com/office/powerpoint/2010/main" val="377574940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T" dirty="0"/>
              <a:t>Define the number of acks the producer needs to receive before considering </a:t>
            </a:r>
            <a:r>
              <a:rPr lang="en-GB" dirty="0" err="1"/>
              <a:t>th</a:t>
            </a:r>
            <a:r>
              <a:rPr lang="en-PT" dirty="0"/>
              <a:t>e message as delivered</a:t>
            </a:r>
          </a:p>
          <a:p>
            <a:r>
              <a:rPr lang="en-PT" dirty="0"/>
              <a:t>0: None</a:t>
            </a:r>
          </a:p>
          <a:p>
            <a:r>
              <a:rPr lang="en-PT" dirty="0"/>
              <a:t>1: Only the leader (no redundancy)</a:t>
            </a:r>
          </a:p>
          <a:p>
            <a:r>
              <a:rPr lang="en-PT" dirty="0"/>
              <a:t>2: All instances – leader and replicas</a:t>
            </a:r>
          </a:p>
          <a:p>
            <a:endParaRPr lang="en-PT" dirty="0"/>
          </a:p>
          <a:p>
            <a:endParaRPr lang="en-PT" dirty="0"/>
          </a:p>
          <a:p>
            <a:r>
              <a:rPr lang="en-PT" dirty="0"/>
              <a:t>End-to-end latency is not affected because consumers will only consume committed messages – messages are only considered committed when all replicas acknowledge them independently of the ack configuration on the producer</a:t>
            </a:r>
          </a:p>
        </p:txBody>
      </p:sp>
      <p:sp>
        <p:nvSpPr>
          <p:cNvPr id="4" name="Slide Number Placeholder 3"/>
          <p:cNvSpPr>
            <a:spLocks noGrp="1"/>
          </p:cNvSpPr>
          <p:nvPr>
            <p:ph type="sldNum" sz="quarter" idx="5"/>
          </p:nvPr>
        </p:nvSpPr>
        <p:spPr/>
        <p:txBody>
          <a:bodyPr/>
          <a:lstStyle/>
          <a:p>
            <a:fld id="{D3D1164F-0BBA-E34D-8182-597532C5734A}" type="slidenum">
              <a:rPr lang="en-PT" smtClean="0"/>
              <a:t>31</a:t>
            </a:fld>
            <a:endParaRPr lang="en-PT"/>
          </a:p>
        </p:txBody>
      </p:sp>
    </p:spTree>
    <p:extLst>
      <p:ext uri="{BB962C8B-B14F-4D97-AF65-F5344CB8AC3E}">
        <p14:creationId xmlns:p14="http://schemas.microsoft.com/office/powerpoint/2010/main" val="124050443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T" dirty="0"/>
          </a:p>
        </p:txBody>
      </p:sp>
      <p:sp>
        <p:nvSpPr>
          <p:cNvPr id="4" name="Slide Number Placeholder 3"/>
          <p:cNvSpPr>
            <a:spLocks noGrp="1"/>
          </p:cNvSpPr>
          <p:nvPr>
            <p:ph type="sldNum" sz="quarter" idx="5"/>
          </p:nvPr>
        </p:nvSpPr>
        <p:spPr/>
        <p:txBody>
          <a:bodyPr/>
          <a:lstStyle/>
          <a:p>
            <a:fld id="{D3D1164F-0BBA-E34D-8182-597532C5734A}" type="slidenum">
              <a:rPr lang="en-PT" smtClean="0"/>
              <a:t>32</a:t>
            </a:fld>
            <a:endParaRPr lang="en-PT"/>
          </a:p>
        </p:txBody>
      </p:sp>
    </p:spTree>
    <p:extLst>
      <p:ext uri="{BB962C8B-B14F-4D97-AF65-F5344CB8AC3E}">
        <p14:creationId xmlns:p14="http://schemas.microsoft.com/office/powerpoint/2010/main" val="287156258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T" dirty="0"/>
          </a:p>
        </p:txBody>
      </p:sp>
      <p:sp>
        <p:nvSpPr>
          <p:cNvPr id="4" name="Slide Number Placeholder 3"/>
          <p:cNvSpPr>
            <a:spLocks noGrp="1"/>
          </p:cNvSpPr>
          <p:nvPr>
            <p:ph type="sldNum" sz="quarter" idx="5"/>
          </p:nvPr>
        </p:nvSpPr>
        <p:spPr/>
        <p:txBody>
          <a:bodyPr/>
          <a:lstStyle/>
          <a:p>
            <a:fld id="{D3D1164F-0BBA-E34D-8182-597532C5734A}" type="slidenum">
              <a:rPr lang="en-PT" smtClean="0"/>
              <a:t>33</a:t>
            </a:fld>
            <a:endParaRPr lang="en-PT"/>
          </a:p>
        </p:txBody>
      </p:sp>
    </p:spTree>
    <p:extLst>
      <p:ext uri="{BB962C8B-B14F-4D97-AF65-F5344CB8AC3E}">
        <p14:creationId xmlns:p14="http://schemas.microsoft.com/office/powerpoint/2010/main" val="128402268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T" dirty="0"/>
              <a:t>Talk about tradeoffs between compression effort and latency</a:t>
            </a:r>
          </a:p>
        </p:txBody>
      </p:sp>
      <p:sp>
        <p:nvSpPr>
          <p:cNvPr id="4" name="Slide Number Placeholder 3"/>
          <p:cNvSpPr>
            <a:spLocks noGrp="1"/>
          </p:cNvSpPr>
          <p:nvPr>
            <p:ph type="sldNum" sz="quarter" idx="5"/>
          </p:nvPr>
        </p:nvSpPr>
        <p:spPr/>
        <p:txBody>
          <a:bodyPr/>
          <a:lstStyle/>
          <a:p>
            <a:fld id="{D3D1164F-0BBA-E34D-8182-597532C5734A}" type="slidenum">
              <a:rPr lang="en-PT" smtClean="0"/>
              <a:t>34</a:t>
            </a:fld>
            <a:endParaRPr lang="en-PT"/>
          </a:p>
        </p:txBody>
      </p:sp>
    </p:spTree>
    <p:extLst>
      <p:ext uri="{BB962C8B-B14F-4D97-AF65-F5344CB8AC3E}">
        <p14:creationId xmlns:p14="http://schemas.microsoft.com/office/powerpoint/2010/main" val="336766845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T" dirty="0"/>
              <a:t>Talk about tradeoffs between compression effort and latency</a:t>
            </a:r>
          </a:p>
        </p:txBody>
      </p:sp>
      <p:sp>
        <p:nvSpPr>
          <p:cNvPr id="4" name="Slide Number Placeholder 3"/>
          <p:cNvSpPr>
            <a:spLocks noGrp="1"/>
          </p:cNvSpPr>
          <p:nvPr>
            <p:ph type="sldNum" sz="quarter" idx="5"/>
          </p:nvPr>
        </p:nvSpPr>
        <p:spPr/>
        <p:txBody>
          <a:bodyPr/>
          <a:lstStyle/>
          <a:p>
            <a:fld id="{D3D1164F-0BBA-E34D-8182-597532C5734A}" type="slidenum">
              <a:rPr lang="en-PT" smtClean="0"/>
              <a:t>35</a:t>
            </a:fld>
            <a:endParaRPr lang="en-PT"/>
          </a:p>
        </p:txBody>
      </p:sp>
    </p:spTree>
    <p:extLst>
      <p:ext uri="{BB962C8B-B14F-4D97-AF65-F5344CB8AC3E}">
        <p14:creationId xmlns:p14="http://schemas.microsoft.com/office/powerpoint/2010/main" val="187917139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30000"/>
              </a:lnSpc>
              <a:spcBef>
                <a:spcPts val="1000"/>
              </a:spcBef>
            </a:pPr>
            <a:r>
              <a:rPr lang="en-US" sz="1200" b="1" dirty="0">
                <a:latin typeface="Effra" panose="020B0603020203020204" pitchFamily="34" charset="0"/>
                <a:cs typeface="Effra" panose="020B0603020203020204" pitchFamily="34" charset="0"/>
              </a:rPr>
              <a:t>Increase number of partitions and consumers in consumer groups!</a:t>
            </a:r>
          </a:p>
          <a:p>
            <a:pPr>
              <a:lnSpc>
                <a:spcPct val="130000"/>
              </a:lnSpc>
              <a:spcBef>
                <a:spcPts val="1000"/>
              </a:spcBef>
            </a:pPr>
            <a:endParaRPr lang="en-US" sz="1200" dirty="0">
              <a:latin typeface="Effra" panose="020B0603020203020204" pitchFamily="34" charset="0"/>
              <a:cs typeface="Effra" panose="020B0603020203020204" pitchFamily="34" charset="0"/>
            </a:endParaRPr>
          </a:p>
          <a:p>
            <a:pPr marL="285750" indent="-285750">
              <a:lnSpc>
                <a:spcPct val="130000"/>
              </a:lnSpc>
              <a:spcBef>
                <a:spcPts val="1000"/>
              </a:spcBef>
              <a:buFontTx/>
              <a:buChar char="-"/>
            </a:pPr>
            <a:endParaRPr lang="en-US" sz="1200" dirty="0">
              <a:latin typeface="Effra" panose="020B0603020203020204" pitchFamily="34" charset="0"/>
              <a:cs typeface="Effra" panose="020B0603020203020204" pitchFamily="34" charset="0"/>
            </a:endParaRPr>
          </a:p>
          <a:p>
            <a:endParaRPr lang="en-PT" dirty="0"/>
          </a:p>
        </p:txBody>
      </p:sp>
      <p:sp>
        <p:nvSpPr>
          <p:cNvPr id="4" name="Slide Number Placeholder 3"/>
          <p:cNvSpPr>
            <a:spLocks noGrp="1"/>
          </p:cNvSpPr>
          <p:nvPr>
            <p:ph type="sldNum" sz="quarter" idx="5"/>
          </p:nvPr>
        </p:nvSpPr>
        <p:spPr/>
        <p:txBody>
          <a:bodyPr/>
          <a:lstStyle/>
          <a:p>
            <a:fld id="{D3D1164F-0BBA-E34D-8182-597532C5734A}" type="slidenum">
              <a:rPr lang="en-PT" smtClean="0"/>
              <a:t>36</a:t>
            </a:fld>
            <a:endParaRPr lang="en-PT"/>
          </a:p>
        </p:txBody>
      </p:sp>
    </p:spTree>
    <p:extLst>
      <p:ext uri="{BB962C8B-B14F-4D97-AF65-F5344CB8AC3E}">
        <p14:creationId xmlns:p14="http://schemas.microsoft.com/office/powerpoint/2010/main" val="167904887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T" dirty="0"/>
              <a:t>No due to concurrency issues</a:t>
            </a:r>
          </a:p>
          <a:p>
            <a:r>
              <a:rPr lang="en-PT" dirty="0"/>
              <a:t>How would those issue occur if the messages are ordered and fetched by order?</a:t>
            </a:r>
          </a:p>
        </p:txBody>
      </p:sp>
      <p:sp>
        <p:nvSpPr>
          <p:cNvPr id="4" name="Slide Number Placeholder 3"/>
          <p:cNvSpPr>
            <a:spLocks noGrp="1"/>
          </p:cNvSpPr>
          <p:nvPr>
            <p:ph type="sldNum" sz="quarter" idx="5"/>
          </p:nvPr>
        </p:nvSpPr>
        <p:spPr/>
        <p:txBody>
          <a:bodyPr/>
          <a:lstStyle/>
          <a:p>
            <a:fld id="{D3D1164F-0BBA-E34D-8182-597532C5734A}" type="slidenum">
              <a:rPr lang="en-PT" smtClean="0"/>
              <a:t>37</a:t>
            </a:fld>
            <a:endParaRPr lang="en-PT"/>
          </a:p>
        </p:txBody>
      </p:sp>
    </p:spTree>
    <p:extLst>
      <p:ext uri="{BB962C8B-B14F-4D97-AF65-F5344CB8AC3E}">
        <p14:creationId xmlns:p14="http://schemas.microsoft.com/office/powerpoint/2010/main" val="330697670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50000"/>
              </a:lnSpc>
              <a:spcBef>
                <a:spcPts val="1000"/>
              </a:spcBef>
            </a:pPr>
            <a:r>
              <a:rPr lang="en-US" sz="1200" dirty="0"/>
              <a:t>Segregate message </a:t>
            </a:r>
            <a:r>
              <a:rPr lang="en-US" sz="1200"/>
              <a:t>consumption!</a:t>
            </a:r>
            <a:endParaRPr lang="en-US" sz="1200" dirty="0"/>
          </a:p>
        </p:txBody>
      </p:sp>
      <p:sp>
        <p:nvSpPr>
          <p:cNvPr id="4" name="Slide Number Placeholder 3"/>
          <p:cNvSpPr>
            <a:spLocks noGrp="1"/>
          </p:cNvSpPr>
          <p:nvPr>
            <p:ph type="sldNum" sz="quarter" idx="5"/>
          </p:nvPr>
        </p:nvSpPr>
        <p:spPr/>
        <p:txBody>
          <a:bodyPr/>
          <a:lstStyle/>
          <a:p>
            <a:fld id="{D3D1164F-0BBA-E34D-8182-597532C5734A}" type="slidenum">
              <a:rPr lang="en-PT" smtClean="0"/>
              <a:t>38</a:t>
            </a:fld>
            <a:endParaRPr lang="en-PT"/>
          </a:p>
        </p:txBody>
      </p:sp>
    </p:spTree>
    <p:extLst>
      <p:ext uri="{BB962C8B-B14F-4D97-AF65-F5344CB8AC3E}">
        <p14:creationId xmlns:p14="http://schemas.microsoft.com/office/powerpoint/2010/main" val="295717656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T" dirty="0"/>
          </a:p>
        </p:txBody>
      </p:sp>
      <p:sp>
        <p:nvSpPr>
          <p:cNvPr id="4" name="Slide Number Placeholder 3"/>
          <p:cNvSpPr>
            <a:spLocks noGrp="1"/>
          </p:cNvSpPr>
          <p:nvPr>
            <p:ph type="sldNum" sz="quarter" idx="5"/>
          </p:nvPr>
        </p:nvSpPr>
        <p:spPr/>
        <p:txBody>
          <a:bodyPr/>
          <a:lstStyle/>
          <a:p>
            <a:fld id="{D3D1164F-0BBA-E34D-8182-597532C5734A}" type="slidenum">
              <a:rPr lang="en-PT" smtClean="0"/>
              <a:t>39</a:t>
            </a:fld>
            <a:endParaRPr lang="en-PT"/>
          </a:p>
        </p:txBody>
      </p:sp>
    </p:spTree>
    <p:extLst>
      <p:ext uri="{BB962C8B-B14F-4D97-AF65-F5344CB8AC3E}">
        <p14:creationId xmlns:p14="http://schemas.microsoft.com/office/powerpoint/2010/main" val="17546037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F8E2375-F1B1-284C-A827-B0E603FDBDD8}" type="slidenum">
              <a:rPr lang="en-US" smtClean="0"/>
              <a:t>4</a:t>
            </a:fld>
            <a:endParaRPr lang="en-US"/>
          </a:p>
        </p:txBody>
      </p:sp>
    </p:spTree>
    <p:extLst>
      <p:ext uri="{BB962C8B-B14F-4D97-AF65-F5344CB8AC3E}">
        <p14:creationId xmlns:p14="http://schemas.microsoft.com/office/powerpoint/2010/main" val="253016157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Bef>
                <a:spcPts val="1000"/>
              </a:spcBef>
            </a:pPr>
            <a:r>
              <a:rPr lang="en-US" sz="1200" dirty="0"/>
              <a:t>Kafka broker keeps track of the offsets for each partition in each consumer group</a:t>
            </a:r>
          </a:p>
          <a:p>
            <a:pPr marL="114300" indent="-228600">
              <a:lnSpc>
                <a:spcPct val="90000"/>
              </a:lnSpc>
              <a:spcBef>
                <a:spcPts val="1000"/>
              </a:spcBef>
              <a:buFont typeface="Arial" panose="020B0604020202020204" pitchFamily="34" charset="0"/>
              <a:buChar char="•"/>
            </a:pPr>
            <a:endParaRPr lang="en-US" sz="1200" dirty="0"/>
          </a:p>
          <a:p>
            <a:endParaRPr lang="en-PT" dirty="0"/>
          </a:p>
        </p:txBody>
      </p:sp>
      <p:sp>
        <p:nvSpPr>
          <p:cNvPr id="4" name="Slide Number Placeholder 3"/>
          <p:cNvSpPr>
            <a:spLocks noGrp="1"/>
          </p:cNvSpPr>
          <p:nvPr>
            <p:ph type="sldNum" sz="quarter" idx="5"/>
          </p:nvPr>
        </p:nvSpPr>
        <p:spPr/>
        <p:txBody>
          <a:bodyPr/>
          <a:lstStyle/>
          <a:p>
            <a:fld id="{D3D1164F-0BBA-E34D-8182-597532C5734A}" type="slidenum">
              <a:rPr lang="en-PT" smtClean="0"/>
              <a:t>40</a:t>
            </a:fld>
            <a:endParaRPr lang="en-PT"/>
          </a:p>
        </p:txBody>
      </p:sp>
    </p:spTree>
    <p:extLst>
      <p:ext uri="{BB962C8B-B14F-4D97-AF65-F5344CB8AC3E}">
        <p14:creationId xmlns:p14="http://schemas.microsoft.com/office/powerpoint/2010/main" val="109676946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T" dirty="0"/>
          </a:p>
        </p:txBody>
      </p:sp>
      <p:sp>
        <p:nvSpPr>
          <p:cNvPr id="4" name="Slide Number Placeholder 3"/>
          <p:cNvSpPr>
            <a:spLocks noGrp="1"/>
          </p:cNvSpPr>
          <p:nvPr>
            <p:ph type="sldNum" sz="quarter" idx="5"/>
          </p:nvPr>
        </p:nvSpPr>
        <p:spPr/>
        <p:txBody>
          <a:bodyPr/>
          <a:lstStyle/>
          <a:p>
            <a:fld id="{D3D1164F-0BBA-E34D-8182-597532C5734A}" type="slidenum">
              <a:rPr lang="en-PT" smtClean="0"/>
              <a:t>41</a:t>
            </a:fld>
            <a:endParaRPr lang="en-PT"/>
          </a:p>
        </p:txBody>
      </p:sp>
    </p:spTree>
    <p:extLst>
      <p:ext uri="{BB962C8B-B14F-4D97-AF65-F5344CB8AC3E}">
        <p14:creationId xmlns:p14="http://schemas.microsoft.com/office/powerpoint/2010/main" val="143326665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T" dirty="0"/>
          </a:p>
        </p:txBody>
      </p:sp>
      <p:sp>
        <p:nvSpPr>
          <p:cNvPr id="4" name="Slide Number Placeholder 3"/>
          <p:cNvSpPr>
            <a:spLocks noGrp="1"/>
          </p:cNvSpPr>
          <p:nvPr>
            <p:ph type="sldNum" sz="quarter" idx="5"/>
          </p:nvPr>
        </p:nvSpPr>
        <p:spPr/>
        <p:txBody>
          <a:bodyPr/>
          <a:lstStyle/>
          <a:p>
            <a:fld id="{D3D1164F-0BBA-E34D-8182-597532C5734A}" type="slidenum">
              <a:rPr lang="en-PT" smtClean="0"/>
              <a:t>42</a:t>
            </a:fld>
            <a:endParaRPr lang="en-PT"/>
          </a:p>
        </p:txBody>
      </p:sp>
    </p:spTree>
    <p:extLst>
      <p:ext uri="{BB962C8B-B14F-4D97-AF65-F5344CB8AC3E}">
        <p14:creationId xmlns:p14="http://schemas.microsoft.com/office/powerpoint/2010/main" val="102813123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a:t>
            </a:r>
            <a:r>
              <a:rPr lang="en-PT" dirty="0"/>
              <a:t>ake the parallel with hash-maps collisions</a:t>
            </a:r>
          </a:p>
          <a:p>
            <a:endParaRPr lang="en-PT" dirty="0"/>
          </a:p>
          <a:p>
            <a:r>
              <a:rPr lang="en-PT" dirty="0"/>
              <a:t>Maybe reconsider choosing a distinct partition key or increase the number of partitions</a:t>
            </a:r>
          </a:p>
        </p:txBody>
      </p:sp>
      <p:sp>
        <p:nvSpPr>
          <p:cNvPr id="4" name="Slide Number Placeholder 3"/>
          <p:cNvSpPr>
            <a:spLocks noGrp="1"/>
          </p:cNvSpPr>
          <p:nvPr>
            <p:ph type="sldNum" sz="quarter" idx="5"/>
          </p:nvPr>
        </p:nvSpPr>
        <p:spPr/>
        <p:txBody>
          <a:bodyPr/>
          <a:lstStyle/>
          <a:p>
            <a:fld id="{D3D1164F-0BBA-E34D-8182-597532C5734A}" type="slidenum">
              <a:rPr lang="en-PT" smtClean="0"/>
              <a:t>43</a:t>
            </a:fld>
            <a:endParaRPr lang="en-PT"/>
          </a:p>
        </p:txBody>
      </p:sp>
    </p:spTree>
    <p:extLst>
      <p:ext uri="{BB962C8B-B14F-4D97-AF65-F5344CB8AC3E}">
        <p14:creationId xmlns:p14="http://schemas.microsoft.com/office/powerpoint/2010/main" val="375065986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30000"/>
              </a:lnSpc>
              <a:spcBef>
                <a:spcPts val="1000"/>
              </a:spcBef>
            </a:pPr>
            <a:r>
              <a:rPr lang="en-US" sz="1200" b="0" dirty="0">
                <a:latin typeface="Effra" panose="020B0603020203020204" pitchFamily="34" charset="0"/>
                <a:cs typeface="Effra" panose="020B0603020203020204" pitchFamily="34" charset="0"/>
              </a:rPr>
              <a:t>At-most-once:</a:t>
            </a:r>
          </a:p>
          <a:p>
            <a:pPr>
              <a:lnSpc>
                <a:spcPct val="130000"/>
              </a:lnSpc>
              <a:spcBef>
                <a:spcPts val="1000"/>
              </a:spcBef>
            </a:pPr>
            <a:r>
              <a:rPr lang="en-US" sz="1200" b="0" dirty="0">
                <a:latin typeface="Effra" panose="020B0603020203020204" pitchFamily="34" charset="0"/>
                <a:cs typeface="Effra" panose="020B0603020203020204" pitchFamily="34" charset="0"/>
              </a:rPr>
              <a:t>	- can lose messages</a:t>
            </a:r>
          </a:p>
          <a:p>
            <a:pPr>
              <a:lnSpc>
                <a:spcPct val="130000"/>
              </a:lnSpc>
              <a:spcBef>
                <a:spcPts val="1000"/>
              </a:spcBef>
            </a:pPr>
            <a:r>
              <a:rPr lang="en-US" sz="1200" b="0" dirty="0">
                <a:latin typeface="Effra" panose="020B0603020203020204" pitchFamily="34" charset="0"/>
                <a:cs typeface="Effra" panose="020B0603020203020204" pitchFamily="34" charset="0"/>
              </a:rPr>
              <a:t>	- the offset is committed as soon as the batch arrives and before the message being processed. If the processing fails that message will be lost</a:t>
            </a:r>
          </a:p>
          <a:p>
            <a:pPr>
              <a:lnSpc>
                <a:spcPct val="130000"/>
              </a:lnSpc>
              <a:spcBef>
                <a:spcPts val="1000"/>
              </a:spcBef>
            </a:pPr>
            <a:r>
              <a:rPr lang="en-US" sz="1200" b="0" dirty="0">
                <a:latin typeface="Effra" panose="020B0603020203020204" pitchFamily="34" charset="0"/>
                <a:cs typeface="Effra" panose="020B0603020203020204" pitchFamily="34" charset="0"/>
              </a:rPr>
              <a:t>At-least-once – default:</a:t>
            </a:r>
          </a:p>
          <a:p>
            <a:pPr>
              <a:lnSpc>
                <a:spcPct val="130000"/>
              </a:lnSpc>
              <a:spcBef>
                <a:spcPts val="1000"/>
              </a:spcBef>
            </a:pPr>
            <a:r>
              <a:rPr lang="en-US" sz="1200" b="0" dirty="0">
                <a:latin typeface="Effra" panose="020B0603020203020204" pitchFamily="34" charset="0"/>
                <a:cs typeface="Effra" panose="020B0603020203020204" pitchFamily="34" charset="0"/>
              </a:rPr>
              <a:t>	- can read the same message multiple times. In case of doubt the producer will retry to send the message</a:t>
            </a:r>
          </a:p>
          <a:p>
            <a:pPr marL="0" marR="0" lvl="0" indent="0" algn="l" defTabSz="914400" rtl="0" eaLnBrk="1" fontAlgn="auto" latinLnBrk="0" hangingPunct="1">
              <a:lnSpc>
                <a:spcPct val="130000"/>
              </a:lnSpc>
              <a:spcBef>
                <a:spcPts val="1000"/>
              </a:spcBef>
              <a:spcAft>
                <a:spcPts val="0"/>
              </a:spcAft>
              <a:buClrTx/>
              <a:buSzTx/>
              <a:buFontTx/>
              <a:buNone/>
              <a:tabLst/>
              <a:defRPr/>
            </a:pPr>
            <a:r>
              <a:rPr lang="en-US" sz="1200" b="0" dirty="0">
                <a:latin typeface="Effra" panose="020B0603020203020204" pitchFamily="34" charset="0"/>
                <a:cs typeface="Effra" panose="020B0603020203020204" pitchFamily="34" charset="0"/>
              </a:rPr>
              <a:t>	- the offset is committed only after the message being successfully processed. If the offset commit fails that message will be consumed again leading to duplication.</a:t>
            </a:r>
          </a:p>
          <a:p>
            <a:pPr marL="0" marR="0" lvl="0" indent="0" algn="l" defTabSz="914400" rtl="0" eaLnBrk="1" fontAlgn="auto" latinLnBrk="0" hangingPunct="1">
              <a:lnSpc>
                <a:spcPct val="130000"/>
              </a:lnSpc>
              <a:spcBef>
                <a:spcPts val="1000"/>
              </a:spcBef>
              <a:spcAft>
                <a:spcPts val="0"/>
              </a:spcAft>
              <a:buClrTx/>
              <a:buSzTx/>
              <a:buFontTx/>
              <a:buNone/>
              <a:tabLst/>
              <a:defRPr/>
            </a:pPr>
            <a:r>
              <a:rPr lang="en-US" sz="1200" b="0" dirty="0">
                <a:latin typeface="Effra" panose="020B0603020203020204" pitchFamily="34" charset="0"/>
                <a:cs typeface="Effra" panose="020B0603020203020204" pitchFamily="34" charset="0"/>
              </a:rPr>
              <a:t>	- we need to have an idempotent consumer in this case of the at-least once.</a:t>
            </a:r>
          </a:p>
          <a:p>
            <a:pPr>
              <a:lnSpc>
                <a:spcPct val="130000"/>
              </a:lnSpc>
              <a:spcBef>
                <a:spcPts val="1000"/>
              </a:spcBef>
            </a:pPr>
            <a:r>
              <a:rPr lang="en-US" sz="1200" b="0" dirty="0">
                <a:latin typeface="Effra" panose="020B0603020203020204" pitchFamily="34" charset="0"/>
                <a:cs typeface="Effra" panose="020B0603020203020204" pitchFamily="34" charset="0"/>
              </a:rPr>
              <a:t>Exactly-once:</a:t>
            </a:r>
          </a:p>
          <a:p>
            <a:pPr>
              <a:lnSpc>
                <a:spcPct val="130000"/>
              </a:lnSpc>
              <a:spcBef>
                <a:spcPts val="1000"/>
              </a:spcBef>
            </a:pPr>
            <a:r>
              <a:rPr lang="en-US" sz="1200" b="0" dirty="0">
                <a:latin typeface="Effra" panose="020B0603020203020204" pitchFamily="34" charset="0"/>
                <a:cs typeface="Effra" panose="020B0603020203020204" pitchFamily="34" charset="0"/>
              </a:rPr>
              <a:t>	- Some say that this is impossible :D</a:t>
            </a:r>
          </a:p>
          <a:p>
            <a:pPr>
              <a:lnSpc>
                <a:spcPct val="130000"/>
              </a:lnSpc>
              <a:spcBef>
                <a:spcPts val="1000"/>
              </a:spcBef>
            </a:pPr>
            <a:r>
              <a:rPr lang="en-US" sz="1200" b="0" dirty="0">
                <a:latin typeface="Effra" panose="020B0603020203020204" pitchFamily="34" charset="0"/>
              </a:rPr>
              <a:t>	- The message is delivered exactly one time. To achieve this we need to configure both the consumers and producers in a very particular way</a:t>
            </a:r>
            <a:endParaRPr lang="pt-PT" b="0" dirty="0"/>
          </a:p>
          <a:p>
            <a:r>
              <a:rPr lang="en-PT" b="0" dirty="0"/>
              <a:t>	- I will not go into this in detail because it is a very complex topic to address in this presentation: </a:t>
            </a:r>
            <a:r>
              <a:rPr lang="en-GB" b="0" dirty="0"/>
              <a:t>https://</a:t>
            </a:r>
            <a:r>
              <a:rPr lang="en-GB" b="0" dirty="0" err="1"/>
              <a:t>www.linkedin.com</a:t>
            </a:r>
            <a:r>
              <a:rPr lang="en-GB" b="0" dirty="0"/>
              <a:t>/pulse/kafka-transactions-part-1-exactly-once-messaging-rob-golder/</a:t>
            </a:r>
            <a:endParaRPr lang="en-PT" b="0" dirty="0"/>
          </a:p>
        </p:txBody>
      </p:sp>
      <p:sp>
        <p:nvSpPr>
          <p:cNvPr id="4" name="Slide Number Placeholder 3"/>
          <p:cNvSpPr>
            <a:spLocks noGrp="1"/>
          </p:cNvSpPr>
          <p:nvPr>
            <p:ph type="sldNum" sz="quarter" idx="5"/>
          </p:nvPr>
        </p:nvSpPr>
        <p:spPr/>
        <p:txBody>
          <a:bodyPr/>
          <a:lstStyle/>
          <a:p>
            <a:fld id="{D3D1164F-0BBA-E34D-8182-597532C5734A}" type="slidenum">
              <a:rPr lang="en-PT" smtClean="0"/>
              <a:t>44</a:t>
            </a:fld>
            <a:endParaRPr lang="en-PT"/>
          </a:p>
        </p:txBody>
      </p:sp>
    </p:spTree>
    <p:extLst>
      <p:ext uri="{BB962C8B-B14F-4D97-AF65-F5344CB8AC3E}">
        <p14:creationId xmlns:p14="http://schemas.microsoft.com/office/powerpoint/2010/main" val="296877077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30000"/>
              </a:lnSpc>
              <a:spcBef>
                <a:spcPts val="1000"/>
              </a:spcBef>
            </a:pPr>
            <a:r>
              <a:rPr lang="en-PT" b="0" dirty="0"/>
              <a:t>Messages are considered commited once sent to all the replicas holding the data of a given partition</a:t>
            </a:r>
          </a:p>
        </p:txBody>
      </p:sp>
      <p:sp>
        <p:nvSpPr>
          <p:cNvPr id="4" name="Slide Number Placeholder 3"/>
          <p:cNvSpPr>
            <a:spLocks noGrp="1"/>
          </p:cNvSpPr>
          <p:nvPr>
            <p:ph type="sldNum" sz="quarter" idx="5"/>
          </p:nvPr>
        </p:nvSpPr>
        <p:spPr/>
        <p:txBody>
          <a:bodyPr/>
          <a:lstStyle/>
          <a:p>
            <a:fld id="{D3D1164F-0BBA-E34D-8182-597532C5734A}" type="slidenum">
              <a:rPr lang="en-PT" smtClean="0"/>
              <a:t>45</a:t>
            </a:fld>
            <a:endParaRPr lang="en-PT"/>
          </a:p>
        </p:txBody>
      </p:sp>
    </p:spTree>
    <p:extLst>
      <p:ext uri="{BB962C8B-B14F-4D97-AF65-F5344CB8AC3E}">
        <p14:creationId xmlns:p14="http://schemas.microsoft.com/office/powerpoint/2010/main" val="347960101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30000"/>
              </a:lnSpc>
              <a:spcBef>
                <a:spcPts val="1000"/>
              </a:spcBef>
            </a:pPr>
            <a:endParaRPr lang="en-PT" b="0" dirty="0"/>
          </a:p>
        </p:txBody>
      </p:sp>
      <p:sp>
        <p:nvSpPr>
          <p:cNvPr id="4" name="Slide Number Placeholder 3"/>
          <p:cNvSpPr>
            <a:spLocks noGrp="1"/>
          </p:cNvSpPr>
          <p:nvPr>
            <p:ph type="sldNum" sz="quarter" idx="5"/>
          </p:nvPr>
        </p:nvSpPr>
        <p:spPr/>
        <p:txBody>
          <a:bodyPr/>
          <a:lstStyle/>
          <a:p>
            <a:fld id="{D3D1164F-0BBA-E34D-8182-597532C5734A}" type="slidenum">
              <a:rPr lang="en-PT" smtClean="0"/>
              <a:t>46</a:t>
            </a:fld>
            <a:endParaRPr lang="en-PT"/>
          </a:p>
        </p:txBody>
      </p:sp>
    </p:spTree>
    <p:extLst>
      <p:ext uri="{BB962C8B-B14F-4D97-AF65-F5344CB8AC3E}">
        <p14:creationId xmlns:p14="http://schemas.microsoft.com/office/powerpoint/2010/main" val="163121264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30000"/>
              </a:lnSpc>
              <a:spcBef>
                <a:spcPts val="1000"/>
              </a:spcBef>
            </a:pPr>
            <a:endParaRPr lang="en-PT" b="0" dirty="0"/>
          </a:p>
        </p:txBody>
      </p:sp>
      <p:sp>
        <p:nvSpPr>
          <p:cNvPr id="4" name="Slide Number Placeholder 3"/>
          <p:cNvSpPr>
            <a:spLocks noGrp="1"/>
          </p:cNvSpPr>
          <p:nvPr>
            <p:ph type="sldNum" sz="quarter" idx="5"/>
          </p:nvPr>
        </p:nvSpPr>
        <p:spPr/>
        <p:txBody>
          <a:bodyPr/>
          <a:lstStyle/>
          <a:p>
            <a:fld id="{D3D1164F-0BBA-E34D-8182-597532C5734A}" type="slidenum">
              <a:rPr lang="en-PT" smtClean="0"/>
              <a:t>47</a:t>
            </a:fld>
            <a:endParaRPr lang="en-PT"/>
          </a:p>
        </p:txBody>
      </p:sp>
    </p:spTree>
    <p:extLst>
      <p:ext uri="{BB962C8B-B14F-4D97-AF65-F5344CB8AC3E}">
        <p14:creationId xmlns:p14="http://schemas.microsoft.com/office/powerpoint/2010/main" val="84102629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T" dirty="0"/>
          </a:p>
        </p:txBody>
      </p:sp>
      <p:sp>
        <p:nvSpPr>
          <p:cNvPr id="4" name="Slide Number Placeholder 3"/>
          <p:cNvSpPr>
            <a:spLocks noGrp="1"/>
          </p:cNvSpPr>
          <p:nvPr>
            <p:ph type="sldNum" sz="quarter" idx="5"/>
          </p:nvPr>
        </p:nvSpPr>
        <p:spPr/>
        <p:txBody>
          <a:bodyPr/>
          <a:lstStyle/>
          <a:p>
            <a:fld id="{D3D1164F-0BBA-E34D-8182-597532C5734A}" type="slidenum">
              <a:rPr lang="en-PT" smtClean="0"/>
              <a:t>48</a:t>
            </a:fld>
            <a:endParaRPr lang="en-PT"/>
          </a:p>
        </p:txBody>
      </p:sp>
    </p:spTree>
    <p:extLst>
      <p:ext uri="{BB962C8B-B14F-4D97-AF65-F5344CB8AC3E}">
        <p14:creationId xmlns:p14="http://schemas.microsoft.com/office/powerpoint/2010/main" val="322930592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T" dirty="0"/>
          </a:p>
        </p:txBody>
      </p:sp>
      <p:sp>
        <p:nvSpPr>
          <p:cNvPr id="4" name="Slide Number Placeholder 3"/>
          <p:cNvSpPr>
            <a:spLocks noGrp="1"/>
          </p:cNvSpPr>
          <p:nvPr>
            <p:ph type="sldNum" sz="quarter" idx="5"/>
          </p:nvPr>
        </p:nvSpPr>
        <p:spPr/>
        <p:txBody>
          <a:bodyPr/>
          <a:lstStyle/>
          <a:p>
            <a:fld id="{6F8E2375-F1B1-284C-A827-B0E603FDBDD8}" type="slidenum">
              <a:rPr lang="en-US" smtClean="0"/>
              <a:t>49</a:t>
            </a:fld>
            <a:endParaRPr lang="en-US"/>
          </a:p>
        </p:txBody>
      </p:sp>
    </p:spTree>
    <p:extLst>
      <p:ext uri="{BB962C8B-B14F-4D97-AF65-F5344CB8AC3E}">
        <p14:creationId xmlns:p14="http://schemas.microsoft.com/office/powerpoint/2010/main" val="38133390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F8E2375-F1B1-284C-A827-B0E603FDBDD8}" type="slidenum">
              <a:rPr lang="en-US" smtClean="0"/>
              <a:t>5</a:t>
            </a:fld>
            <a:endParaRPr lang="en-US"/>
          </a:p>
        </p:txBody>
      </p:sp>
    </p:spTree>
    <p:extLst>
      <p:ext uri="{BB962C8B-B14F-4D97-AF65-F5344CB8AC3E}">
        <p14:creationId xmlns:p14="http://schemas.microsoft.com/office/powerpoint/2010/main" val="159223945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T" dirty="0"/>
          </a:p>
        </p:txBody>
      </p:sp>
      <p:sp>
        <p:nvSpPr>
          <p:cNvPr id="4" name="Slide Number Placeholder 3"/>
          <p:cNvSpPr>
            <a:spLocks noGrp="1"/>
          </p:cNvSpPr>
          <p:nvPr>
            <p:ph type="sldNum" sz="quarter" idx="5"/>
          </p:nvPr>
        </p:nvSpPr>
        <p:spPr/>
        <p:txBody>
          <a:bodyPr/>
          <a:lstStyle/>
          <a:p>
            <a:fld id="{D3D1164F-0BBA-E34D-8182-597532C5734A}" type="slidenum">
              <a:rPr lang="en-PT" smtClean="0"/>
              <a:t>50</a:t>
            </a:fld>
            <a:endParaRPr lang="en-PT"/>
          </a:p>
        </p:txBody>
      </p:sp>
    </p:spTree>
    <p:extLst>
      <p:ext uri="{BB962C8B-B14F-4D97-AF65-F5344CB8AC3E}">
        <p14:creationId xmlns:p14="http://schemas.microsoft.com/office/powerpoint/2010/main" val="316462460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T" dirty="0"/>
          </a:p>
        </p:txBody>
      </p:sp>
      <p:sp>
        <p:nvSpPr>
          <p:cNvPr id="4" name="Slide Number Placeholder 3"/>
          <p:cNvSpPr>
            <a:spLocks noGrp="1"/>
          </p:cNvSpPr>
          <p:nvPr>
            <p:ph type="sldNum" sz="quarter" idx="5"/>
          </p:nvPr>
        </p:nvSpPr>
        <p:spPr/>
        <p:txBody>
          <a:bodyPr/>
          <a:lstStyle/>
          <a:p>
            <a:fld id="{D3D1164F-0BBA-E34D-8182-597532C5734A}" type="slidenum">
              <a:rPr lang="en-PT" smtClean="0"/>
              <a:t>51</a:t>
            </a:fld>
            <a:endParaRPr lang="en-PT"/>
          </a:p>
        </p:txBody>
      </p:sp>
    </p:spTree>
    <p:extLst>
      <p:ext uri="{BB962C8B-B14F-4D97-AF65-F5344CB8AC3E}">
        <p14:creationId xmlns:p14="http://schemas.microsoft.com/office/powerpoint/2010/main" val="369718150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dirty="0"/>
          </a:p>
          <a:p>
            <a:endParaRPr lang="pt-PT" dirty="0"/>
          </a:p>
          <a:p>
            <a:r>
              <a:rPr lang="pt-PT" dirty="0"/>
              <a:t>Demo </a:t>
            </a:r>
            <a:r>
              <a:rPr lang="pt-PT" dirty="0" err="1"/>
              <a:t>branch</a:t>
            </a:r>
            <a:r>
              <a:rPr lang="pt-PT" dirty="0"/>
              <a:t>:</a:t>
            </a:r>
          </a:p>
          <a:p>
            <a:r>
              <a:rPr lang="pt-PT" dirty="0" err="1"/>
              <a:t>Using</a:t>
            </a:r>
            <a:r>
              <a:rPr lang="pt-PT" dirty="0"/>
              <a:t> </a:t>
            </a:r>
            <a:r>
              <a:rPr lang="pt-PT" dirty="0" err="1"/>
              <a:t>transaction</a:t>
            </a:r>
            <a:r>
              <a:rPr lang="pt-PT" dirty="0"/>
              <a:t> ID. </a:t>
            </a:r>
            <a:r>
              <a:rPr lang="pt-PT" dirty="0" err="1"/>
              <a:t>Guarantees</a:t>
            </a:r>
            <a:r>
              <a:rPr lang="pt-PT" dirty="0"/>
              <a:t> </a:t>
            </a:r>
            <a:r>
              <a:rPr lang="pt-PT" dirty="0" err="1"/>
              <a:t>ordering</a:t>
            </a:r>
            <a:endParaRPr lang="en-PT" dirty="0"/>
          </a:p>
        </p:txBody>
      </p:sp>
      <p:sp>
        <p:nvSpPr>
          <p:cNvPr id="4" name="Slide Number Placeholder 3"/>
          <p:cNvSpPr>
            <a:spLocks noGrp="1"/>
          </p:cNvSpPr>
          <p:nvPr>
            <p:ph type="sldNum" sz="quarter" idx="5"/>
          </p:nvPr>
        </p:nvSpPr>
        <p:spPr/>
        <p:txBody>
          <a:bodyPr/>
          <a:lstStyle/>
          <a:p>
            <a:fld id="{D3D1164F-0BBA-E34D-8182-597532C5734A}" type="slidenum">
              <a:rPr lang="en-PT" smtClean="0"/>
              <a:t>52</a:t>
            </a:fld>
            <a:endParaRPr lang="en-PT"/>
          </a:p>
        </p:txBody>
      </p:sp>
    </p:spTree>
    <p:extLst>
      <p:ext uri="{BB962C8B-B14F-4D97-AF65-F5344CB8AC3E}">
        <p14:creationId xmlns:p14="http://schemas.microsoft.com/office/powerpoint/2010/main" val="54124139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PT" dirty="0"/>
              <a:t>Demo </a:t>
            </a:r>
            <a:r>
              <a:rPr lang="pt-PT" dirty="0" err="1"/>
              <a:t>branch</a:t>
            </a:r>
            <a:r>
              <a:rPr lang="pt-PT" dirty="0"/>
              <a:t>:</a:t>
            </a:r>
            <a:endParaRPr lang="en-PT" dirty="0"/>
          </a:p>
          <a:p>
            <a:r>
              <a:rPr lang="en-PT" dirty="0"/>
              <a:t>Using JSON. Tradeoff between complexity, human readability and performance in terms of serialization size</a:t>
            </a:r>
            <a:endParaRPr lang="pt-PT" dirty="0"/>
          </a:p>
        </p:txBody>
      </p:sp>
      <p:sp>
        <p:nvSpPr>
          <p:cNvPr id="4" name="Slide Number Placeholder 3"/>
          <p:cNvSpPr>
            <a:spLocks noGrp="1"/>
          </p:cNvSpPr>
          <p:nvPr>
            <p:ph type="sldNum" sz="quarter" idx="5"/>
          </p:nvPr>
        </p:nvSpPr>
        <p:spPr/>
        <p:txBody>
          <a:bodyPr/>
          <a:lstStyle/>
          <a:p>
            <a:fld id="{D3D1164F-0BBA-E34D-8182-597532C5734A}" type="slidenum">
              <a:rPr lang="en-PT" smtClean="0"/>
              <a:t>53</a:t>
            </a:fld>
            <a:endParaRPr lang="en-PT"/>
          </a:p>
        </p:txBody>
      </p:sp>
    </p:spTree>
    <p:extLst>
      <p:ext uri="{BB962C8B-B14F-4D97-AF65-F5344CB8AC3E}">
        <p14:creationId xmlns:p14="http://schemas.microsoft.com/office/powerpoint/2010/main" val="328421778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PT" dirty="0"/>
              <a:t>Demo </a:t>
            </a:r>
            <a:r>
              <a:rPr lang="pt-PT" dirty="0" err="1"/>
              <a:t>branch</a:t>
            </a:r>
            <a:r>
              <a:rPr lang="pt-PT" dirty="0"/>
              <a:t>:</a:t>
            </a:r>
          </a:p>
          <a:p>
            <a:r>
              <a:rPr lang="pt-PT" dirty="0" err="1"/>
              <a:t>The</a:t>
            </a:r>
            <a:r>
              <a:rPr lang="pt-PT" dirty="0"/>
              <a:t> </a:t>
            </a:r>
            <a:r>
              <a:rPr lang="pt-PT" dirty="0" err="1"/>
              <a:t>consumer</a:t>
            </a:r>
            <a:r>
              <a:rPr lang="pt-PT" dirty="0"/>
              <a:t> </a:t>
            </a:r>
            <a:r>
              <a:rPr lang="pt-PT" dirty="0" err="1"/>
              <a:t>gets</a:t>
            </a:r>
            <a:r>
              <a:rPr lang="pt-PT" dirty="0"/>
              <a:t> </a:t>
            </a:r>
            <a:r>
              <a:rPr lang="pt-PT" dirty="0" err="1"/>
              <a:t>stuck</a:t>
            </a:r>
            <a:r>
              <a:rPr lang="pt-PT" dirty="0"/>
              <a:t> </a:t>
            </a:r>
            <a:r>
              <a:rPr lang="pt-PT" dirty="0" err="1"/>
              <a:t>on</a:t>
            </a:r>
            <a:r>
              <a:rPr lang="pt-PT" dirty="0"/>
              <a:t> </a:t>
            </a:r>
            <a:r>
              <a:rPr lang="pt-PT" dirty="0" err="1"/>
              <a:t>that</a:t>
            </a:r>
            <a:r>
              <a:rPr lang="pt-PT" dirty="0"/>
              <a:t> offset</a:t>
            </a:r>
            <a:endParaRPr lang="en-PT" dirty="0"/>
          </a:p>
        </p:txBody>
      </p:sp>
      <p:sp>
        <p:nvSpPr>
          <p:cNvPr id="4" name="Slide Number Placeholder 3"/>
          <p:cNvSpPr>
            <a:spLocks noGrp="1"/>
          </p:cNvSpPr>
          <p:nvPr>
            <p:ph type="sldNum" sz="quarter" idx="5"/>
          </p:nvPr>
        </p:nvSpPr>
        <p:spPr/>
        <p:txBody>
          <a:bodyPr/>
          <a:lstStyle/>
          <a:p>
            <a:fld id="{D3D1164F-0BBA-E34D-8182-597532C5734A}" type="slidenum">
              <a:rPr lang="en-PT" smtClean="0"/>
              <a:t>54</a:t>
            </a:fld>
            <a:endParaRPr lang="en-PT"/>
          </a:p>
        </p:txBody>
      </p:sp>
    </p:spTree>
    <p:extLst>
      <p:ext uri="{BB962C8B-B14F-4D97-AF65-F5344CB8AC3E}">
        <p14:creationId xmlns:p14="http://schemas.microsoft.com/office/powerpoint/2010/main" val="8256924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dirty="0"/>
              <a:t>Demo </a:t>
            </a:r>
            <a:r>
              <a:rPr lang="pt-PT" dirty="0" err="1"/>
              <a:t>branch</a:t>
            </a:r>
            <a:r>
              <a:rPr lang="pt-PT" dirty="0"/>
              <a:t>:</a:t>
            </a:r>
          </a:p>
          <a:p>
            <a:r>
              <a:rPr lang="pt-PT" dirty="0" err="1"/>
              <a:t>Auto-commmit</a:t>
            </a:r>
            <a:r>
              <a:rPr lang="pt-PT" dirty="0"/>
              <a:t>. </a:t>
            </a:r>
            <a:r>
              <a:rPr lang="pt-PT" dirty="0" err="1"/>
              <a:t>At-most-once</a:t>
            </a:r>
            <a:r>
              <a:rPr lang="pt-PT" dirty="0"/>
              <a:t> </a:t>
            </a:r>
            <a:r>
              <a:rPr lang="pt-PT" dirty="0" err="1"/>
              <a:t>delivery</a:t>
            </a:r>
            <a:r>
              <a:rPr lang="pt-PT" dirty="0"/>
              <a:t> </a:t>
            </a:r>
            <a:r>
              <a:rPr lang="pt-PT" dirty="0" err="1"/>
              <a:t>guarantees</a:t>
            </a:r>
            <a:r>
              <a:rPr lang="pt-PT" dirty="0"/>
              <a:t>. </a:t>
            </a:r>
            <a:r>
              <a:rPr lang="pt-PT" dirty="0" err="1"/>
              <a:t>We</a:t>
            </a:r>
            <a:r>
              <a:rPr lang="pt-PT" dirty="0"/>
              <a:t> can </a:t>
            </a:r>
            <a:r>
              <a:rPr lang="pt-PT" dirty="0" err="1"/>
              <a:t>fail</a:t>
            </a:r>
            <a:r>
              <a:rPr lang="pt-PT" dirty="0"/>
              <a:t> </a:t>
            </a:r>
            <a:r>
              <a:rPr lang="pt-PT" dirty="0" err="1"/>
              <a:t>processing</a:t>
            </a:r>
            <a:r>
              <a:rPr lang="pt-PT" dirty="0"/>
              <a:t> </a:t>
            </a:r>
            <a:r>
              <a:rPr lang="pt-PT" dirty="0" err="1"/>
              <a:t>transactions</a:t>
            </a:r>
            <a:r>
              <a:rPr lang="pt-PT" dirty="0"/>
              <a:t> </a:t>
            </a:r>
            <a:r>
              <a:rPr lang="pt-PT" dirty="0" err="1"/>
              <a:t>and</a:t>
            </a:r>
            <a:r>
              <a:rPr lang="pt-PT" dirty="0"/>
              <a:t> </a:t>
            </a:r>
            <a:r>
              <a:rPr lang="pt-PT" dirty="0" err="1"/>
              <a:t>lost</a:t>
            </a:r>
            <a:r>
              <a:rPr lang="pt-PT" dirty="0"/>
              <a:t> </a:t>
            </a:r>
            <a:r>
              <a:rPr lang="pt-PT" dirty="0" err="1"/>
              <a:t>them</a:t>
            </a:r>
            <a:r>
              <a:rPr lang="pt-PT" dirty="0"/>
              <a:t> </a:t>
            </a:r>
            <a:r>
              <a:rPr lang="pt-PT" dirty="0" err="1"/>
              <a:t>forever</a:t>
            </a:r>
            <a:r>
              <a:rPr lang="pt-PT" dirty="0"/>
              <a:t>.</a:t>
            </a:r>
          </a:p>
        </p:txBody>
      </p:sp>
      <p:sp>
        <p:nvSpPr>
          <p:cNvPr id="4" name="Slide Number Placeholder 3"/>
          <p:cNvSpPr>
            <a:spLocks noGrp="1"/>
          </p:cNvSpPr>
          <p:nvPr>
            <p:ph type="sldNum" sz="quarter" idx="5"/>
          </p:nvPr>
        </p:nvSpPr>
        <p:spPr/>
        <p:txBody>
          <a:bodyPr/>
          <a:lstStyle/>
          <a:p>
            <a:fld id="{D3D1164F-0BBA-E34D-8182-597532C5734A}" type="slidenum">
              <a:rPr lang="en-PT" smtClean="0"/>
              <a:t>55</a:t>
            </a:fld>
            <a:endParaRPr lang="en-PT"/>
          </a:p>
        </p:txBody>
      </p:sp>
    </p:spTree>
    <p:extLst>
      <p:ext uri="{BB962C8B-B14F-4D97-AF65-F5344CB8AC3E}">
        <p14:creationId xmlns:p14="http://schemas.microsoft.com/office/powerpoint/2010/main" val="103323299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dirty="0"/>
              <a:t>Demo </a:t>
            </a:r>
            <a:r>
              <a:rPr lang="pt-PT" dirty="0" err="1"/>
              <a:t>branch</a:t>
            </a:r>
            <a:r>
              <a:rPr lang="pt-PT" dirty="0"/>
              <a:t>:</a:t>
            </a:r>
          </a:p>
          <a:p>
            <a:r>
              <a:rPr lang="pt-PT" dirty="0" err="1"/>
              <a:t>It</a:t>
            </a:r>
            <a:r>
              <a:rPr lang="pt-PT" dirty="0"/>
              <a:t> </a:t>
            </a:r>
            <a:r>
              <a:rPr lang="pt-PT" dirty="0" err="1"/>
              <a:t>will</a:t>
            </a:r>
            <a:r>
              <a:rPr lang="pt-PT" dirty="0"/>
              <a:t> </a:t>
            </a:r>
            <a:r>
              <a:rPr lang="pt-PT" dirty="0" err="1"/>
              <a:t>be</a:t>
            </a:r>
            <a:r>
              <a:rPr lang="pt-PT" dirty="0"/>
              <a:t> </a:t>
            </a:r>
            <a:r>
              <a:rPr lang="pt-PT" dirty="0" err="1"/>
              <a:t>count</a:t>
            </a:r>
            <a:r>
              <a:rPr lang="pt-PT" dirty="0"/>
              <a:t> </a:t>
            </a:r>
            <a:r>
              <a:rPr lang="pt-PT" dirty="0" err="1"/>
              <a:t>the</a:t>
            </a:r>
            <a:r>
              <a:rPr lang="pt-PT" dirty="0"/>
              <a:t> </a:t>
            </a:r>
            <a:r>
              <a:rPr lang="pt-PT" dirty="0" err="1"/>
              <a:t>same</a:t>
            </a:r>
            <a:r>
              <a:rPr lang="pt-PT" dirty="0"/>
              <a:t> </a:t>
            </a:r>
            <a:r>
              <a:rPr lang="pt-PT" dirty="0" err="1"/>
              <a:t>transaction</a:t>
            </a:r>
            <a:r>
              <a:rPr lang="pt-PT" dirty="0"/>
              <a:t> </a:t>
            </a:r>
            <a:r>
              <a:rPr lang="pt-PT" dirty="0" err="1"/>
              <a:t>twice</a:t>
            </a:r>
            <a:r>
              <a:rPr lang="pt-PT" dirty="0"/>
              <a:t>. </a:t>
            </a:r>
            <a:r>
              <a:rPr lang="pt-PT" dirty="0" err="1"/>
              <a:t>Not</a:t>
            </a:r>
            <a:r>
              <a:rPr lang="pt-PT" dirty="0"/>
              <a:t> </a:t>
            </a:r>
            <a:r>
              <a:rPr lang="pt-PT" dirty="0" err="1"/>
              <a:t>the</a:t>
            </a:r>
            <a:r>
              <a:rPr lang="pt-PT" dirty="0"/>
              <a:t> </a:t>
            </a:r>
            <a:r>
              <a:rPr lang="pt-PT" dirty="0" err="1"/>
              <a:t>best</a:t>
            </a:r>
            <a:r>
              <a:rPr lang="pt-PT" dirty="0"/>
              <a:t> </a:t>
            </a:r>
            <a:r>
              <a:rPr lang="pt-PT" dirty="0" err="1"/>
              <a:t>approach</a:t>
            </a:r>
            <a:r>
              <a:rPr lang="pt-PT" dirty="0"/>
              <a:t>. </a:t>
            </a:r>
            <a:r>
              <a:rPr lang="pt-PT" dirty="0" err="1"/>
              <a:t>We</a:t>
            </a:r>
            <a:r>
              <a:rPr lang="pt-PT" dirty="0"/>
              <a:t> can use </a:t>
            </a:r>
            <a:r>
              <a:rPr lang="pt-PT" dirty="0" err="1"/>
              <a:t>transaction</a:t>
            </a:r>
            <a:r>
              <a:rPr lang="pt-PT" dirty="0"/>
              <a:t>-id to </a:t>
            </a:r>
            <a:r>
              <a:rPr lang="pt-PT" dirty="0" err="1"/>
              <a:t>prevent</a:t>
            </a:r>
            <a:r>
              <a:rPr lang="pt-PT" dirty="0"/>
              <a:t> </a:t>
            </a:r>
            <a:r>
              <a:rPr lang="pt-PT" dirty="0" err="1"/>
              <a:t>this</a:t>
            </a:r>
            <a:r>
              <a:rPr lang="pt-PT" dirty="0"/>
              <a:t>.</a:t>
            </a:r>
          </a:p>
        </p:txBody>
      </p:sp>
      <p:sp>
        <p:nvSpPr>
          <p:cNvPr id="4" name="Slide Number Placeholder 3"/>
          <p:cNvSpPr>
            <a:spLocks noGrp="1"/>
          </p:cNvSpPr>
          <p:nvPr>
            <p:ph type="sldNum" sz="quarter" idx="5"/>
          </p:nvPr>
        </p:nvSpPr>
        <p:spPr/>
        <p:txBody>
          <a:bodyPr/>
          <a:lstStyle/>
          <a:p>
            <a:fld id="{D3D1164F-0BBA-E34D-8182-597532C5734A}" type="slidenum">
              <a:rPr lang="en-PT" smtClean="0"/>
              <a:t>56</a:t>
            </a:fld>
            <a:endParaRPr lang="en-PT"/>
          </a:p>
        </p:txBody>
      </p:sp>
    </p:spTree>
    <p:extLst>
      <p:ext uri="{BB962C8B-B14F-4D97-AF65-F5344CB8AC3E}">
        <p14:creationId xmlns:p14="http://schemas.microsoft.com/office/powerpoint/2010/main" val="169518726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dirty="0" err="1"/>
              <a:t>At-most-once</a:t>
            </a:r>
            <a:r>
              <a:rPr lang="pt-PT" dirty="0"/>
              <a:t> </a:t>
            </a:r>
            <a:r>
              <a:rPr lang="pt-PT" dirty="0" err="1"/>
              <a:t>delivery</a:t>
            </a:r>
            <a:r>
              <a:rPr lang="pt-PT" dirty="0"/>
              <a:t> </a:t>
            </a:r>
            <a:r>
              <a:rPr lang="pt-PT" dirty="0" err="1"/>
              <a:t>guarantees</a:t>
            </a:r>
            <a:endParaRPr lang="en-PT" dirty="0"/>
          </a:p>
        </p:txBody>
      </p:sp>
      <p:sp>
        <p:nvSpPr>
          <p:cNvPr id="4" name="Slide Number Placeholder 3"/>
          <p:cNvSpPr>
            <a:spLocks noGrp="1"/>
          </p:cNvSpPr>
          <p:nvPr>
            <p:ph type="sldNum" sz="quarter" idx="5"/>
          </p:nvPr>
        </p:nvSpPr>
        <p:spPr/>
        <p:txBody>
          <a:bodyPr/>
          <a:lstStyle/>
          <a:p>
            <a:fld id="{D3D1164F-0BBA-E34D-8182-597532C5734A}" type="slidenum">
              <a:rPr lang="en-PT" smtClean="0"/>
              <a:t>57</a:t>
            </a:fld>
            <a:endParaRPr lang="en-PT"/>
          </a:p>
        </p:txBody>
      </p:sp>
    </p:spTree>
    <p:extLst>
      <p:ext uri="{BB962C8B-B14F-4D97-AF65-F5344CB8AC3E}">
        <p14:creationId xmlns:p14="http://schemas.microsoft.com/office/powerpoint/2010/main" val="374745243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dirty="0"/>
              <a:t>Demo </a:t>
            </a:r>
            <a:r>
              <a:rPr lang="pt-PT" dirty="0" err="1"/>
              <a:t>branch</a:t>
            </a:r>
            <a:r>
              <a:rPr lang="pt-PT" dirty="0"/>
              <a:t>:</a:t>
            </a:r>
          </a:p>
          <a:p>
            <a:r>
              <a:rPr lang="pt-PT" dirty="0" err="1"/>
              <a:t>It</a:t>
            </a:r>
            <a:r>
              <a:rPr lang="pt-PT" dirty="0"/>
              <a:t> </a:t>
            </a:r>
            <a:r>
              <a:rPr lang="pt-PT" dirty="0" err="1"/>
              <a:t>will</a:t>
            </a:r>
            <a:r>
              <a:rPr lang="pt-PT" dirty="0"/>
              <a:t> </a:t>
            </a:r>
            <a:r>
              <a:rPr lang="pt-PT" dirty="0" err="1"/>
              <a:t>be</a:t>
            </a:r>
            <a:r>
              <a:rPr lang="pt-PT" dirty="0"/>
              <a:t> </a:t>
            </a:r>
            <a:r>
              <a:rPr lang="pt-PT" dirty="0" err="1"/>
              <a:t>count</a:t>
            </a:r>
            <a:r>
              <a:rPr lang="pt-PT" dirty="0"/>
              <a:t> </a:t>
            </a:r>
            <a:r>
              <a:rPr lang="pt-PT" dirty="0" err="1"/>
              <a:t>the</a:t>
            </a:r>
            <a:r>
              <a:rPr lang="pt-PT" dirty="0"/>
              <a:t> </a:t>
            </a:r>
            <a:r>
              <a:rPr lang="pt-PT" dirty="0" err="1"/>
              <a:t>same</a:t>
            </a:r>
            <a:r>
              <a:rPr lang="pt-PT" dirty="0"/>
              <a:t> </a:t>
            </a:r>
            <a:r>
              <a:rPr lang="pt-PT" dirty="0" err="1"/>
              <a:t>transaction</a:t>
            </a:r>
            <a:r>
              <a:rPr lang="pt-PT" dirty="0"/>
              <a:t> </a:t>
            </a:r>
            <a:r>
              <a:rPr lang="pt-PT" dirty="0" err="1"/>
              <a:t>twice</a:t>
            </a:r>
            <a:r>
              <a:rPr lang="pt-PT" dirty="0"/>
              <a:t>. </a:t>
            </a:r>
            <a:r>
              <a:rPr lang="pt-PT" dirty="0" err="1"/>
              <a:t>Not</a:t>
            </a:r>
            <a:r>
              <a:rPr lang="pt-PT" dirty="0"/>
              <a:t> </a:t>
            </a:r>
            <a:r>
              <a:rPr lang="pt-PT" dirty="0" err="1"/>
              <a:t>the</a:t>
            </a:r>
            <a:r>
              <a:rPr lang="pt-PT" dirty="0"/>
              <a:t> </a:t>
            </a:r>
            <a:r>
              <a:rPr lang="pt-PT" dirty="0" err="1"/>
              <a:t>best</a:t>
            </a:r>
            <a:r>
              <a:rPr lang="pt-PT" dirty="0"/>
              <a:t> </a:t>
            </a:r>
            <a:r>
              <a:rPr lang="pt-PT" dirty="0" err="1"/>
              <a:t>approach</a:t>
            </a:r>
            <a:r>
              <a:rPr lang="pt-PT" dirty="0"/>
              <a:t>. </a:t>
            </a:r>
            <a:r>
              <a:rPr lang="pt-PT" dirty="0" err="1"/>
              <a:t>We</a:t>
            </a:r>
            <a:r>
              <a:rPr lang="pt-PT" dirty="0"/>
              <a:t> can use </a:t>
            </a:r>
            <a:r>
              <a:rPr lang="pt-PT" dirty="0" err="1"/>
              <a:t>transaction</a:t>
            </a:r>
            <a:r>
              <a:rPr lang="pt-PT" dirty="0"/>
              <a:t>-id to </a:t>
            </a:r>
            <a:r>
              <a:rPr lang="pt-PT" dirty="0" err="1"/>
              <a:t>prevent</a:t>
            </a:r>
            <a:r>
              <a:rPr lang="pt-PT" dirty="0"/>
              <a:t> </a:t>
            </a:r>
            <a:r>
              <a:rPr lang="pt-PT" dirty="0" err="1"/>
              <a:t>this</a:t>
            </a:r>
            <a:r>
              <a:rPr lang="pt-PT" dirty="0"/>
              <a:t>.</a:t>
            </a:r>
          </a:p>
        </p:txBody>
      </p:sp>
      <p:sp>
        <p:nvSpPr>
          <p:cNvPr id="4" name="Slide Number Placeholder 3"/>
          <p:cNvSpPr>
            <a:spLocks noGrp="1"/>
          </p:cNvSpPr>
          <p:nvPr>
            <p:ph type="sldNum" sz="quarter" idx="5"/>
          </p:nvPr>
        </p:nvSpPr>
        <p:spPr/>
        <p:txBody>
          <a:bodyPr/>
          <a:lstStyle/>
          <a:p>
            <a:fld id="{D3D1164F-0BBA-E34D-8182-597532C5734A}" type="slidenum">
              <a:rPr lang="en-PT" smtClean="0"/>
              <a:t>58</a:t>
            </a:fld>
            <a:endParaRPr lang="en-PT"/>
          </a:p>
        </p:txBody>
      </p:sp>
    </p:spTree>
    <p:extLst>
      <p:ext uri="{BB962C8B-B14F-4D97-AF65-F5344CB8AC3E}">
        <p14:creationId xmlns:p14="http://schemas.microsoft.com/office/powerpoint/2010/main" val="396262212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T" dirty="0"/>
          </a:p>
        </p:txBody>
      </p:sp>
      <p:sp>
        <p:nvSpPr>
          <p:cNvPr id="4" name="Slide Number Placeholder 3"/>
          <p:cNvSpPr>
            <a:spLocks noGrp="1"/>
          </p:cNvSpPr>
          <p:nvPr>
            <p:ph type="sldNum" sz="quarter" idx="5"/>
          </p:nvPr>
        </p:nvSpPr>
        <p:spPr/>
        <p:txBody>
          <a:bodyPr/>
          <a:lstStyle/>
          <a:p>
            <a:fld id="{6F8E2375-F1B1-284C-A827-B0E603FDBDD8}" type="slidenum">
              <a:rPr lang="en-US" smtClean="0"/>
              <a:t>59</a:t>
            </a:fld>
            <a:endParaRPr lang="en-US"/>
          </a:p>
        </p:txBody>
      </p:sp>
    </p:spTree>
    <p:extLst>
      <p:ext uri="{BB962C8B-B14F-4D97-AF65-F5344CB8AC3E}">
        <p14:creationId xmlns:p14="http://schemas.microsoft.com/office/powerpoint/2010/main" val="8649894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T" dirty="0"/>
          </a:p>
        </p:txBody>
      </p:sp>
      <p:sp>
        <p:nvSpPr>
          <p:cNvPr id="4" name="Slide Number Placeholder 3"/>
          <p:cNvSpPr>
            <a:spLocks noGrp="1"/>
          </p:cNvSpPr>
          <p:nvPr>
            <p:ph type="sldNum" sz="quarter" idx="5"/>
          </p:nvPr>
        </p:nvSpPr>
        <p:spPr/>
        <p:txBody>
          <a:bodyPr/>
          <a:lstStyle/>
          <a:p>
            <a:fld id="{6F8E2375-F1B1-284C-A827-B0E603FDBDD8}" type="slidenum">
              <a:rPr lang="en-US" smtClean="0"/>
              <a:t>6</a:t>
            </a:fld>
            <a:endParaRPr lang="en-US"/>
          </a:p>
        </p:txBody>
      </p:sp>
    </p:spTree>
    <p:extLst>
      <p:ext uri="{BB962C8B-B14F-4D97-AF65-F5344CB8AC3E}">
        <p14:creationId xmlns:p14="http://schemas.microsoft.com/office/powerpoint/2010/main" val="142615748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T" dirty="0"/>
          </a:p>
        </p:txBody>
      </p:sp>
      <p:sp>
        <p:nvSpPr>
          <p:cNvPr id="4" name="Slide Number Placeholder 3"/>
          <p:cNvSpPr>
            <a:spLocks noGrp="1"/>
          </p:cNvSpPr>
          <p:nvPr>
            <p:ph type="sldNum" sz="quarter" idx="5"/>
          </p:nvPr>
        </p:nvSpPr>
        <p:spPr/>
        <p:txBody>
          <a:bodyPr/>
          <a:lstStyle/>
          <a:p>
            <a:fld id="{D3D1164F-0BBA-E34D-8182-597532C5734A}" type="slidenum">
              <a:rPr lang="en-PT" smtClean="0"/>
              <a:t>60</a:t>
            </a:fld>
            <a:endParaRPr lang="en-PT"/>
          </a:p>
        </p:txBody>
      </p:sp>
    </p:spTree>
    <p:extLst>
      <p:ext uri="{BB962C8B-B14F-4D97-AF65-F5344CB8AC3E}">
        <p14:creationId xmlns:p14="http://schemas.microsoft.com/office/powerpoint/2010/main" val="334100622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T" dirty="0"/>
          </a:p>
        </p:txBody>
      </p:sp>
      <p:sp>
        <p:nvSpPr>
          <p:cNvPr id="4" name="Slide Number Placeholder 3"/>
          <p:cNvSpPr>
            <a:spLocks noGrp="1"/>
          </p:cNvSpPr>
          <p:nvPr>
            <p:ph type="sldNum" sz="quarter" idx="5"/>
          </p:nvPr>
        </p:nvSpPr>
        <p:spPr/>
        <p:txBody>
          <a:bodyPr/>
          <a:lstStyle/>
          <a:p>
            <a:fld id="{D3D1164F-0BBA-E34D-8182-597532C5734A}" type="slidenum">
              <a:rPr lang="en-PT" smtClean="0"/>
              <a:t>61</a:t>
            </a:fld>
            <a:endParaRPr lang="en-PT"/>
          </a:p>
        </p:txBody>
      </p:sp>
    </p:spTree>
    <p:extLst>
      <p:ext uri="{BB962C8B-B14F-4D97-AF65-F5344CB8AC3E}">
        <p14:creationId xmlns:p14="http://schemas.microsoft.com/office/powerpoint/2010/main" val="110558823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T" dirty="0"/>
          </a:p>
        </p:txBody>
      </p:sp>
      <p:sp>
        <p:nvSpPr>
          <p:cNvPr id="4" name="Slide Number Placeholder 3"/>
          <p:cNvSpPr>
            <a:spLocks noGrp="1"/>
          </p:cNvSpPr>
          <p:nvPr>
            <p:ph type="sldNum" sz="quarter" idx="5"/>
          </p:nvPr>
        </p:nvSpPr>
        <p:spPr/>
        <p:txBody>
          <a:bodyPr/>
          <a:lstStyle/>
          <a:p>
            <a:fld id="{D3D1164F-0BBA-E34D-8182-597532C5734A}" type="slidenum">
              <a:rPr lang="en-PT" smtClean="0"/>
              <a:t>62</a:t>
            </a:fld>
            <a:endParaRPr lang="en-PT"/>
          </a:p>
        </p:txBody>
      </p:sp>
    </p:spTree>
    <p:extLst>
      <p:ext uri="{BB962C8B-B14F-4D97-AF65-F5344CB8AC3E}">
        <p14:creationId xmlns:p14="http://schemas.microsoft.com/office/powerpoint/2010/main" val="341619236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T" dirty="0"/>
          </a:p>
        </p:txBody>
      </p:sp>
      <p:sp>
        <p:nvSpPr>
          <p:cNvPr id="4" name="Slide Number Placeholder 3"/>
          <p:cNvSpPr>
            <a:spLocks noGrp="1"/>
          </p:cNvSpPr>
          <p:nvPr>
            <p:ph type="sldNum" sz="quarter" idx="5"/>
          </p:nvPr>
        </p:nvSpPr>
        <p:spPr/>
        <p:txBody>
          <a:bodyPr/>
          <a:lstStyle/>
          <a:p>
            <a:fld id="{D3D1164F-0BBA-E34D-8182-597532C5734A}" type="slidenum">
              <a:rPr lang="en-PT" smtClean="0"/>
              <a:t>63</a:t>
            </a:fld>
            <a:endParaRPr lang="en-PT"/>
          </a:p>
        </p:txBody>
      </p:sp>
    </p:spTree>
    <p:extLst>
      <p:ext uri="{BB962C8B-B14F-4D97-AF65-F5344CB8AC3E}">
        <p14:creationId xmlns:p14="http://schemas.microsoft.com/office/powerpoint/2010/main" val="340790513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T" dirty="0"/>
              <a:t>Configs modified using </a:t>
            </a:r>
            <a:r>
              <a:rPr lang="en-GB" dirty="0"/>
              <a:t>the </a:t>
            </a:r>
            <a:r>
              <a:rPr lang="en-GB" dirty="0" err="1">
                <a:effectLst/>
              </a:rPr>
              <a:t>kafka</a:t>
            </a:r>
            <a:r>
              <a:rPr lang="en-GB" dirty="0">
                <a:effectLst/>
              </a:rPr>
              <a:t>-configs</a:t>
            </a:r>
            <a:r>
              <a:rPr lang="en-GB" b="0" i="0" dirty="0">
                <a:solidFill>
                  <a:srgbClr val="000000"/>
                </a:solidFill>
                <a:effectLst/>
                <a:latin typeface="Roboto" panose="02000000000000000000" pitchFamily="2" charset="0"/>
              </a:rPr>
              <a:t> tool are persistent and remain through broker restarts.</a:t>
            </a:r>
            <a:endParaRPr lang="en-PT" dirty="0"/>
          </a:p>
        </p:txBody>
      </p:sp>
      <p:sp>
        <p:nvSpPr>
          <p:cNvPr id="4" name="Slide Number Placeholder 3"/>
          <p:cNvSpPr>
            <a:spLocks noGrp="1"/>
          </p:cNvSpPr>
          <p:nvPr>
            <p:ph type="sldNum" sz="quarter" idx="5"/>
          </p:nvPr>
        </p:nvSpPr>
        <p:spPr/>
        <p:txBody>
          <a:bodyPr/>
          <a:lstStyle/>
          <a:p>
            <a:fld id="{D3D1164F-0BBA-E34D-8182-597532C5734A}" type="slidenum">
              <a:rPr lang="en-PT" smtClean="0"/>
              <a:t>64</a:t>
            </a:fld>
            <a:endParaRPr lang="en-PT"/>
          </a:p>
        </p:txBody>
      </p:sp>
    </p:spTree>
    <p:extLst>
      <p:ext uri="{BB962C8B-B14F-4D97-AF65-F5344CB8AC3E}">
        <p14:creationId xmlns:p14="http://schemas.microsoft.com/office/powerpoint/2010/main" val="313969963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T" dirty="0"/>
          </a:p>
        </p:txBody>
      </p:sp>
      <p:sp>
        <p:nvSpPr>
          <p:cNvPr id="4" name="Slide Number Placeholder 3"/>
          <p:cNvSpPr>
            <a:spLocks noGrp="1"/>
          </p:cNvSpPr>
          <p:nvPr>
            <p:ph type="sldNum" sz="quarter" idx="5"/>
          </p:nvPr>
        </p:nvSpPr>
        <p:spPr/>
        <p:txBody>
          <a:bodyPr/>
          <a:lstStyle/>
          <a:p>
            <a:fld id="{6F8E2375-F1B1-284C-A827-B0E603FDBDD8}" type="slidenum">
              <a:rPr lang="en-US" smtClean="0"/>
              <a:t>65</a:t>
            </a:fld>
            <a:endParaRPr lang="en-US"/>
          </a:p>
        </p:txBody>
      </p:sp>
    </p:spTree>
    <p:extLst>
      <p:ext uri="{BB962C8B-B14F-4D97-AF65-F5344CB8AC3E}">
        <p14:creationId xmlns:p14="http://schemas.microsoft.com/office/powerpoint/2010/main" val="177162302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T" dirty="0"/>
          </a:p>
        </p:txBody>
      </p:sp>
      <p:sp>
        <p:nvSpPr>
          <p:cNvPr id="4" name="Slide Number Placeholder 3"/>
          <p:cNvSpPr>
            <a:spLocks noGrp="1"/>
          </p:cNvSpPr>
          <p:nvPr>
            <p:ph type="sldNum" sz="quarter" idx="5"/>
          </p:nvPr>
        </p:nvSpPr>
        <p:spPr/>
        <p:txBody>
          <a:bodyPr/>
          <a:lstStyle/>
          <a:p>
            <a:fld id="{D3D1164F-0BBA-E34D-8182-597532C5734A}" type="slidenum">
              <a:rPr lang="en-PT" smtClean="0"/>
              <a:t>66</a:t>
            </a:fld>
            <a:endParaRPr lang="en-PT"/>
          </a:p>
        </p:txBody>
      </p:sp>
    </p:spTree>
    <p:extLst>
      <p:ext uri="{BB962C8B-B14F-4D97-AF65-F5344CB8AC3E}">
        <p14:creationId xmlns:p14="http://schemas.microsoft.com/office/powerpoint/2010/main" val="336040132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T" dirty="0"/>
          </a:p>
        </p:txBody>
      </p:sp>
      <p:sp>
        <p:nvSpPr>
          <p:cNvPr id="4" name="Slide Number Placeholder 3"/>
          <p:cNvSpPr>
            <a:spLocks noGrp="1"/>
          </p:cNvSpPr>
          <p:nvPr>
            <p:ph type="sldNum" sz="quarter" idx="5"/>
          </p:nvPr>
        </p:nvSpPr>
        <p:spPr/>
        <p:txBody>
          <a:bodyPr/>
          <a:lstStyle/>
          <a:p>
            <a:fld id="{D3D1164F-0BBA-E34D-8182-597532C5734A}" type="slidenum">
              <a:rPr lang="en-PT" smtClean="0"/>
              <a:t>67</a:t>
            </a:fld>
            <a:endParaRPr lang="en-PT"/>
          </a:p>
        </p:txBody>
      </p:sp>
    </p:spTree>
    <p:extLst>
      <p:ext uri="{BB962C8B-B14F-4D97-AF65-F5344CB8AC3E}">
        <p14:creationId xmlns:p14="http://schemas.microsoft.com/office/powerpoint/2010/main" val="209746528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T" dirty="0"/>
          </a:p>
        </p:txBody>
      </p:sp>
      <p:sp>
        <p:nvSpPr>
          <p:cNvPr id="4" name="Slide Number Placeholder 3"/>
          <p:cNvSpPr>
            <a:spLocks noGrp="1"/>
          </p:cNvSpPr>
          <p:nvPr>
            <p:ph type="sldNum" sz="quarter" idx="5"/>
          </p:nvPr>
        </p:nvSpPr>
        <p:spPr/>
        <p:txBody>
          <a:bodyPr/>
          <a:lstStyle/>
          <a:p>
            <a:fld id="{D3D1164F-0BBA-E34D-8182-597532C5734A}" type="slidenum">
              <a:rPr lang="en-PT" smtClean="0"/>
              <a:t>68</a:t>
            </a:fld>
            <a:endParaRPr lang="en-PT"/>
          </a:p>
        </p:txBody>
      </p:sp>
    </p:spTree>
    <p:extLst>
      <p:ext uri="{BB962C8B-B14F-4D97-AF65-F5344CB8AC3E}">
        <p14:creationId xmlns:p14="http://schemas.microsoft.com/office/powerpoint/2010/main" val="11285959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T" dirty="0"/>
              <a:t>Functional interface: allow for applications to be written in a functional-style</a:t>
            </a:r>
          </a:p>
          <a:p>
            <a:pPr marL="0" marR="0" lvl="0" indent="0" algn="l" defTabSz="914400" rtl="0" eaLnBrk="1" fontAlgn="auto" latinLnBrk="0" hangingPunct="1">
              <a:lnSpc>
                <a:spcPct val="100000"/>
              </a:lnSpc>
              <a:spcBef>
                <a:spcPts val="0"/>
              </a:spcBef>
              <a:spcAft>
                <a:spcPts val="0"/>
              </a:spcAft>
              <a:buClrTx/>
              <a:buSzTx/>
              <a:buFontTx/>
              <a:buNone/>
              <a:tabLst/>
              <a:defRPr/>
            </a:pPr>
            <a:r>
              <a:rPr lang="en-PT" dirty="0"/>
              <a:t>Non-blocking back-pressure: B</a:t>
            </a:r>
            <a:r>
              <a:rPr lang="en-GB" b="0" i="0" dirty="0">
                <a:solidFill>
                  <a:srgbClr val="34302D"/>
                </a:solidFill>
                <a:effectLst/>
                <a:latin typeface="Helvetica Neue" panose="02000503000000020004" pitchFamily="2" charset="0"/>
              </a:rPr>
              <a:t>ack-pressure can be applied easily to the whole pipeline, limiting the number of messages in-flight and controlling memory usage. Messages flow through the pipeline as they are available, with Reactor taking care of limiting the flow rate to avoid overflow, keeping application logic simple.</a:t>
            </a:r>
            <a:endParaRPr lang="en-PT" dirty="0"/>
          </a:p>
          <a:p>
            <a:endParaRPr lang="en-PT" dirty="0"/>
          </a:p>
        </p:txBody>
      </p:sp>
      <p:sp>
        <p:nvSpPr>
          <p:cNvPr id="4" name="Slide Number Placeholder 3"/>
          <p:cNvSpPr>
            <a:spLocks noGrp="1"/>
          </p:cNvSpPr>
          <p:nvPr>
            <p:ph type="sldNum" sz="quarter" idx="5"/>
          </p:nvPr>
        </p:nvSpPr>
        <p:spPr/>
        <p:txBody>
          <a:bodyPr/>
          <a:lstStyle/>
          <a:p>
            <a:fld id="{D3D1164F-0BBA-E34D-8182-597532C5734A}" type="slidenum">
              <a:rPr lang="en-PT" smtClean="0"/>
              <a:t>69</a:t>
            </a:fld>
            <a:endParaRPr lang="en-PT"/>
          </a:p>
        </p:txBody>
      </p:sp>
    </p:spTree>
    <p:extLst>
      <p:ext uri="{BB962C8B-B14F-4D97-AF65-F5344CB8AC3E}">
        <p14:creationId xmlns:p14="http://schemas.microsoft.com/office/powerpoint/2010/main" val="14187732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F8E2375-F1B1-284C-A827-B0E603FDBDD8}" type="slidenum">
              <a:rPr lang="en-US" smtClean="0"/>
              <a:t>7</a:t>
            </a:fld>
            <a:endParaRPr lang="en-US"/>
          </a:p>
        </p:txBody>
      </p:sp>
    </p:spTree>
    <p:extLst>
      <p:ext uri="{BB962C8B-B14F-4D97-AF65-F5344CB8AC3E}">
        <p14:creationId xmlns:p14="http://schemas.microsoft.com/office/powerpoint/2010/main" val="407993086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T" dirty="0"/>
              <a:t>Functional interface: allow for applications to be written in a functional-style</a:t>
            </a:r>
          </a:p>
          <a:p>
            <a:pPr marL="0" marR="0" lvl="0" indent="0" algn="l" defTabSz="914400" rtl="0" eaLnBrk="1" fontAlgn="auto" latinLnBrk="0" hangingPunct="1">
              <a:lnSpc>
                <a:spcPct val="100000"/>
              </a:lnSpc>
              <a:spcBef>
                <a:spcPts val="0"/>
              </a:spcBef>
              <a:spcAft>
                <a:spcPts val="0"/>
              </a:spcAft>
              <a:buClrTx/>
              <a:buSzTx/>
              <a:buFontTx/>
              <a:buNone/>
              <a:tabLst/>
              <a:defRPr/>
            </a:pPr>
            <a:r>
              <a:rPr lang="en-PT" dirty="0"/>
              <a:t>Non-blocking back-pressure: B</a:t>
            </a:r>
            <a:r>
              <a:rPr lang="en-GB" b="0" i="0" dirty="0">
                <a:solidFill>
                  <a:srgbClr val="34302D"/>
                </a:solidFill>
                <a:effectLst/>
                <a:latin typeface="Helvetica Neue" panose="02000503000000020004" pitchFamily="2" charset="0"/>
              </a:rPr>
              <a:t>ack-pressure can be applied easily to the whole pipeline, limiting the number of messages in-flight and controlling memory usage. Messages flow through the pipeline as they are available, with Reactor taking care of limiting the flow rate to avoid overflow, keeping application logic simple.</a:t>
            </a:r>
            <a:endParaRPr lang="en-PT" dirty="0"/>
          </a:p>
          <a:p>
            <a:endParaRPr lang="en-PT" dirty="0"/>
          </a:p>
        </p:txBody>
      </p:sp>
      <p:sp>
        <p:nvSpPr>
          <p:cNvPr id="4" name="Slide Number Placeholder 3"/>
          <p:cNvSpPr>
            <a:spLocks noGrp="1"/>
          </p:cNvSpPr>
          <p:nvPr>
            <p:ph type="sldNum" sz="quarter" idx="5"/>
          </p:nvPr>
        </p:nvSpPr>
        <p:spPr/>
        <p:txBody>
          <a:bodyPr/>
          <a:lstStyle/>
          <a:p>
            <a:fld id="{D3D1164F-0BBA-E34D-8182-597532C5734A}" type="slidenum">
              <a:rPr lang="en-PT" smtClean="0"/>
              <a:t>70</a:t>
            </a:fld>
            <a:endParaRPr lang="en-PT"/>
          </a:p>
        </p:txBody>
      </p:sp>
    </p:spTree>
    <p:extLst>
      <p:ext uri="{BB962C8B-B14F-4D97-AF65-F5344CB8AC3E}">
        <p14:creationId xmlns:p14="http://schemas.microsoft.com/office/powerpoint/2010/main" val="116882362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a:t>
            </a:r>
            <a:r>
              <a:rPr lang="en-GB" dirty="0" err="1"/>
              <a:t>github.com</a:t>
            </a:r>
            <a:r>
              <a:rPr lang="en-GB" dirty="0"/>
              <a:t>/Flutter-Global/stream-protocol</a:t>
            </a:r>
          </a:p>
          <a:p>
            <a:endParaRPr lang="en-PT" dirty="0"/>
          </a:p>
          <a:p>
            <a:r>
              <a:rPr lang="en-PT" dirty="0"/>
              <a:t>Explain event-sourcing and give the bank example. Talk a bit of the advantages of event-sourcing -&gt; operation history tracking</a:t>
            </a:r>
          </a:p>
          <a:p>
            <a:r>
              <a:rPr lang="en-PT" dirty="0"/>
              <a:t>Talk about how we could do event-sourcing using Kafka by reading from earliest. Talk about the performance implications of this approach – reading everything from start.</a:t>
            </a:r>
          </a:p>
          <a:p>
            <a:r>
              <a:rPr lang="en-PT" dirty="0"/>
              <a:t>Talk about how we can achieve better performance with StreamProtocol -&gt; talk about the issues of keeping everything in-memory</a:t>
            </a:r>
          </a:p>
        </p:txBody>
      </p:sp>
      <p:sp>
        <p:nvSpPr>
          <p:cNvPr id="4" name="Slide Number Placeholder 3"/>
          <p:cNvSpPr>
            <a:spLocks noGrp="1"/>
          </p:cNvSpPr>
          <p:nvPr>
            <p:ph type="sldNum" sz="quarter" idx="5"/>
          </p:nvPr>
        </p:nvSpPr>
        <p:spPr/>
        <p:txBody>
          <a:bodyPr/>
          <a:lstStyle/>
          <a:p>
            <a:fld id="{D3D1164F-0BBA-E34D-8182-597532C5734A}" type="slidenum">
              <a:rPr lang="en-PT" smtClean="0"/>
              <a:t>71</a:t>
            </a:fld>
            <a:endParaRPr lang="en-PT"/>
          </a:p>
        </p:txBody>
      </p:sp>
    </p:spTree>
    <p:extLst>
      <p:ext uri="{BB962C8B-B14F-4D97-AF65-F5344CB8AC3E}">
        <p14:creationId xmlns:p14="http://schemas.microsoft.com/office/powerpoint/2010/main" val="90716576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T" dirty="0"/>
          </a:p>
        </p:txBody>
      </p:sp>
      <p:sp>
        <p:nvSpPr>
          <p:cNvPr id="4" name="Slide Number Placeholder 3"/>
          <p:cNvSpPr>
            <a:spLocks noGrp="1"/>
          </p:cNvSpPr>
          <p:nvPr>
            <p:ph type="sldNum" sz="quarter" idx="5"/>
          </p:nvPr>
        </p:nvSpPr>
        <p:spPr/>
        <p:txBody>
          <a:bodyPr/>
          <a:lstStyle/>
          <a:p>
            <a:fld id="{D3D1164F-0BBA-E34D-8182-597532C5734A}" type="slidenum">
              <a:rPr lang="en-PT" smtClean="0"/>
              <a:t>72</a:t>
            </a:fld>
            <a:endParaRPr lang="en-PT"/>
          </a:p>
        </p:txBody>
      </p:sp>
    </p:spTree>
    <p:extLst>
      <p:ext uri="{BB962C8B-B14F-4D97-AF65-F5344CB8AC3E}">
        <p14:creationId xmlns:p14="http://schemas.microsoft.com/office/powerpoint/2010/main" val="406067341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T" dirty="0"/>
          </a:p>
        </p:txBody>
      </p:sp>
      <p:sp>
        <p:nvSpPr>
          <p:cNvPr id="4" name="Slide Number Placeholder 3"/>
          <p:cNvSpPr>
            <a:spLocks noGrp="1"/>
          </p:cNvSpPr>
          <p:nvPr>
            <p:ph type="sldNum" sz="quarter" idx="5"/>
          </p:nvPr>
        </p:nvSpPr>
        <p:spPr/>
        <p:txBody>
          <a:bodyPr/>
          <a:lstStyle/>
          <a:p>
            <a:fld id="{6F8E2375-F1B1-284C-A827-B0E603FDBDD8}" type="slidenum">
              <a:rPr lang="en-US" smtClean="0"/>
              <a:t>73</a:t>
            </a:fld>
            <a:endParaRPr lang="en-US"/>
          </a:p>
        </p:txBody>
      </p:sp>
    </p:spTree>
    <p:extLst>
      <p:ext uri="{BB962C8B-B14F-4D97-AF65-F5344CB8AC3E}">
        <p14:creationId xmlns:p14="http://schemas.microsoft.com/office/powerpoint/2010/main" val="78883514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T" dirty="0"/>
          </a:p>
        </p:txBody>
      </p:sp>
      <p:sp>
        <p:nvSpPr>
          <p:cNvPr id="4" name="Slide Number Placeholder 3"/>
          <p:cNvSpPr>
            <a:spLocks noGrp="1"/>
          </p:cNvSpPr>
          <p:nvPr>
            <p:ph type="sldNum" sz="quarter" idx="5"/>
          </p:nvPr>
        </p:nvSpPr>
        <p:spPr/>
        <p:txBody>
          <a:bodyPr/>
          <a:lstStyle/>
          <a:p>
            <a:fld id="{D3D1164F-0BBA-E34D-8182-597532C5734A}" type="slidenum">
              <a:rPr lang="en-PT" smtClean="0"/>
              <a:t>74</a:t>
            </a:fld>
            <a:endParaRPr lang="en-PT"/>
          </a:p>
        </p:txBody>
      </p:sp>
    </p:spTree>
    <p:extLst>
      <p:ext uri="{BB962C8B-B14F-4D97-AF65-F5344CB8AC3E}">
        <p14:creationId xmlns:p14="http://schemas.microsoft.com/office/powerpoint/2010/main" val="381226934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T" dirty="0"/>
          </a:p>
        </p:txBody>
      </p:sp>
      <p:sp>
        <p:nvSpPr>
          <p:cNvPr id="4" name="Slide Number Placeholder 3"/>
          <p:cNvSpPr>
            <a:spLocks noGrp="1"/>
          </p:cNvSpPr>
          <p:nvPr>
            <p:ph type="sldNum" sz="quarter" idx="5"/>
          </p:nvPr>
        </p:nvSpPr>
        <p:spPr/>
        <p:txBody>
          <a:bodyPr/>
          <a:lstStyle/>
          <a:p>
            <a:fld id="{D3D1164F-0BBA-E34D-8182-597532C5734A}" type="slidenum">
              <a:rPr lang="en-PT" smtClean="0"/>
              <a:t>75</a:t>
            </a:fld>
            <a:endParaRPr lang="en-PT"/>
          </a:p>
        </p:txBody>
      </p:sp>
    </p:spTree>
    <p:extLst>
      <p:ext uri="{BB962C8B-B14F-4D97-AF65-F5344CB8AC3E}">
        <p14:creationId xmlns:p14="http://schemas.microsoft.com/office/powerpoint/2010/main" val="44110322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T" dirty="0"/>
          </a:p>
        </p:txBody>
      </p:sp>
      <p:sp>
        <p:nvSpPr>
          <p:cNvPr id="4" name="Slide Number Placeholder 3"/>
          <p:cNvSpPr>
            <a:spLocks noGrp="1"/>
          </p:cNvSpPr>
          <p:nvPr>
            <p:ph type="sldNum" sz="quarter" idx="5"/>
          </p:nvPr>
        </p:nvSpPr>
        <p:spPr/>
        <p:txBody>
          <a:bodyPr/>
          <a:lstStyle/>
          <a:p>
            <a:fld id="{D3D1164F-0BBA-E34D-8182-597532C5734A}" type="slidenum">
              <a:rPr lang="en-PT" smtClean="0"/>
              <a:t>76</a:t>
            </a:fld>
            <a:endParaRPr lang="en-PT"/>
          </a:p>
        </p:txBody>
      </p:sp>
    </p:spTree>
    <p:extLst>
      <p:ext uri="{BB962C8B-B14F-4D97-AF65-F5344CB8AC3E}">
        <p14:creationId xmlns:p14="http://schemas.microsoft.com/office/powerpoint/2010/main" val="224802591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T" dirty="0"/>
          </a:p>
        </p:txBody>
      </p:sp>
      <p:sp>
        <p:nvSpPr>
          <p:cNvPr id="4" name="Slide Number Placeholder 3"/>
          <p:cNvSpPr>
            <a:spLocks noGrp="1"/>
          </p:cNvSpPr>
          <p:nvPr>
            <p:ph type="sldNum" sz="quarter" idx="5"/>
          </p:nvPr>
        </p:nvSpPr>
        <p:spPr/>
        <p:txBody>
          <a:bodyPr/>
          <a:lstStyle/>
          <a:p>
            <a:fld id="{D3D1164F-0BBA-E34D-8182-597532C5734A}" type="slidenum">
              <a:rPr lang="en-PT" smtClean="0"/>
              <a:t>77</a:t>
            </a:fld>
            <a:endParaRPr lang="en-PT"/>
          </a:p>
        </p:txBody>
      </p:sp>
    </p:spTree>
    <p:extLst>
      <p:ext uri="{BB962C8B-B14F-4D97-AF65-F5344CB8AC3E}">
        <p14:creationId xmlns:p14="http://schemas.microsoft.com/office/powerpoint/2010/main" val="53397146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T" dirty="0"/>
          </a:p>
        </p:txBody>
      </p:sp>
      <p:sp>
        <p:nvSpPr>
          <p:cNvPr id="4" name="Slide Number Placeholder 3"/>
          <p:cNvSpPr>
            <a:spLocks noGrp="1"/>
          </p:cNvSpPr>
          <p:nvPr>
            <p:ph type="sldNum" sz="quarter" idx="5"/>
          </p:nvPr>
        </p:nvSpPr>
        <p:spPr/>
        <p:txBody>
          <a:bodyPr/>
          <a:lstStyle/>
          <a:p>
            <a:fld id="{D3D1164F-0BBA-E34D-8182-597532C5734A}" type="slidenum">
              <a:rPr lang="en-PT" smtClean="0"/>
              <a:t>78</a:t>
            </a:fld>
            <a:endParaRPr lang="en-PT"/>
          </a:p>
        </p:txBody>
      </p:sp>
    </p:spTree>
    <p:extLst>
      <p:ext uri="{BB962C8B-B14F-4D97-AF65-F5344CB8AC3E}">
        <p14:creationId xmlns:p14="http://schemas.microsoft.com/office/powerpoint/2010/main" val="198526097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T" dirty="0"/>
          </a:p>
        </p:txBody>
      </p:sp>
      <p:sp>
        <p:nvSpPr>
          <p:cNvPr id="4" name="Slide Number Placeholder 3"/>
          <p:cNvSpPr>
            <a:spLocks noGrp="1"/>
          </p:cNvSpPr>
          <p:nvPr>
            <p:ph type="sldNum" sz="quarter" idx="5"/>
          </p:nvPr>
        </p:nvSpPr>
        <p:spPr/>
        <p:txBody>
          <a:bodyPr/>
          <a:lstStyle/>
          <a:p>
            <a:fld id="{6F8E2375-F1B1-284C-A827-B0E603FDBDD8}" type="slidenum">
              <a:rPr lang="en-US" smtClean="0"/>
              <a:t>79</a:t>
            </a:fld>
            <a:endParaRPr lang="en-US"/>
          </a:p>
        </p:txBody>
      </p:sp>
    </p:spTree>
    <p:extLst>
      <p:ext uri="{BB962C8B-B14F-4D97-AF65-F5344CB8AC3E}">
        <p14:creationId xmlns:p14="http://schemas.microsoft.com/office/powerpoint/2010/main" val="40776983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T" dirty="0"/>
          </a:p>
        </p:txBody>
      </p:sp>
      <p:sp>
        <p:nvSpPr>
          <p:cNvPr id="4" name="Slide Number Placeholder 3"/>
          <p:cNvSpPr>
            <a:spLocks noGrp="1"/>
          </p:cNvSpPr>
          <p:nvPr>
            <p:ph type="sldNum" sz="quarter" idx="5"/>
          </p:nvPr>
        </p:nvSpPr>
        <p:spPr/>
        <p:txBody>
          <a:bodyPr/>
          <a:lstStyle/>
          <a:p>
            <a:fld id="{6F8E2375-F1B1-284C-A827-B0E603FDBDD8}" type="slidenum">
              <a:rPr lang="en-US" smtClean="0"/>
              <a:t>8</a:t>
            </a:fld>
            <a:endParaRPr lang="en-US"/>
          </a:p>
        </p:txBody>
      </p:sp>
    </p:spTree>
    <p:extLst>
      <p:ext uri="{BB962C8B-B14F-4D97-AF65-F5344CB8AC3E}">
        <p14:creationId xmlns:p14="http://schemas.microsoft.com/office/powerpoint/2010/main" val="340142040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Yes! That is one of the main features of Kafka that allows us to have loose coupling</a:t>
            </a:r>
            <a:endParaRPr lang="en-PT" dirty="0"/>
          </a:p>
        </p:txBody>
      </p:sp>
      <p:sp>
        <p:nvSpPr>
          <p:cNvPr id="4" name="Slide Number Placeholder 3"/>
          <p:cNvSpPr>
            <a:spLocks noGrp="1"/>
          </p:cNvSpPr>
          <p:nvPr>
            <p:ph type="sldNum" sz="quarter" idx="5"/>
          </p:nvPr>
        </p:nvSpPr>
        <p:spPr/>
        <p:txBody>
          <a:bodyPr/>
          <a:lstStyle/>
          <a:p>
            <a:fld id="{D3D1164F-0BBA-E34D-8182-597532C5734A}" type="slidenum">
              <a:rPr lang="en-PT" smtClean="0"/>
              <a:t>80</a:t>
            </a:fld>
            <a:endParaRPr lang="en-PT"/>
          </a:p>
        </p:txBody>
      </p:sp>
    </p:spTree>
    <p:extLst>
      <p:ext uri="{BB962C8B-B14F-4D97-AF65-F5344CB8AC3E}">
        <p14:creationId xmlns:p14="http://schemas.microsoft.com/office/powerpoint/2010/main" val="3071929348"/>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T" dirty="0"/>
              <a:t>Kafka guarantees ordering within each partition of a given topic. We should guarantee that messages that should be processed in order are sent by with the same partition key associated.</a:t>
            </a:r>
          </a:p>
        </p:txBody>
      </p:sp>
      <p:sp>
        <p:nvSpPr>
          <p:cNvPr id="4" name="Slide Number Placeholder 3"/>
          <p:cNvSpPr>
            <a:spLocks noGrp="1"/>
          </p:cNvSpPr>
          <p:nvPr>
            <p:ph type="sldNum" sz="quarter" idx="5"/>
          </p:nvPr>
        </p:nvSpPr>
        <p:spPr/>
        <p:txBody>
          <a:bodyPr/>
          <a:lstStyle/>
          <a:p>
            <a:fld id="{D3D1164F-0BBA-E34D-8182-597532C5734A}" type="slidenum">
              <a:rPr lang="en-PT" smtClean="0"/>
              <a:t>81</a:t>
            </a:fld>
            <a:endParaRPr lang="en-PT"/>
          </a:p>
        </p:txBody>
      </p:sp>
    </p:spTree>
    <p:extLst>
      <p:ext uri="{BB962C8B-B14F-4D97-AF65-F5344CB8AC3E}">
        <p14:creationId xmlns:p14="http://schemas.microsoft.com/office/powerpoint/2010/main" val="882847396"/>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T" dirty="0"/>
              <a:t>If the number of partitions is higher than the number of consumers some consumers will process multiple partititions. </a:t>
            </a:r>
          </a:p>
          <a:p>
            <a:r>
              <a:rPr lang="en-PT" dirty="0"/>
              <a:t>If the number of partitions is lower than the number of consumers some consumers will be idle</a:t>
            </a:r>
          </a:p>
          <a:p>
            <a:endParaRPr lang="en-PT" dirty="0"/>
          </a:p>
          <a:p>
            <a:endParaRPr lang="en-PT" dirty="0"/>
          </a:p>
        </p:txBody>
      </p:sp>
      <p:sp>
        <p:nvSpPr>
          <p:cNvPr id="4" name="Slide Number Placeholder 3"/>
          <p:cNvSpPr>
            <a:spLocks noGrp="1"/>
          </p:cNvSpPr>
          <p:nvPr>
            <p:ph type="sldNum" sz="quarter" idx="5"/>
          </p:nvPr>
        </p:nvSpPr>
        <p:spPr/>
        <p:txBody>
          <a:bodyPr/>
          <a:lstStyle/>
          <a:p>
            <a:fld id="{D3D1164F-0BBA-E34D-8182-597532C5734A}" type="slidenum">
              <a:rPr lang="en-PT" smtClean="0"/>
              <a:t>82</a:t>
            </a:fld>
            <a:endParaRPr lang="en-PT"/>
          </a:p>
        </p:txBody>
      </p:sp>
    </p:spTree>
    <p:extLst>
      <p:ext uri="{BB962C8B-B14F-4D97-AF65-F5344CB8AC3E}">
        <p14:creationId xmlns:p14="http://schemas.microsoft.com/office/powerpoint/2010/main" val="42440962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T" dirty="0"/>
              <a:t>By assigning them distintic consumer groups</a:t>
            </a:r>
          </a:p>
        </p:txBody>
      </p:sp>
      <p:sp>
        <p:nvSpPr>
          <p:cNvPr id="4" name="Slide Number Placeholder 3"/>
          <p:cNvSpPr>
            <a:spLocks noGrp="1"/>
          </p:cNvSpPr>
          <p:nvPr>
            <p:ph type="sldNum" sz="quarter" idx="5"/>
          </p:nvPr>
        </p:nvSpPr>
        <p:spPr/>
        <p:txBody>
          <a:bodyPr/>
          <a:lstStyle/>
          <a:p>
            <a:fld id="{D3D1164F-0BBA-E34D-8182-597532C5734A}" type="slidenum">
              <a:rPr lang="en-PT" smtClean="0"/>
              <a:t>83</a:t>
            </a:fld>
            <a:endParaRPr lang="en-PT"/>
          </a:p>
        </p:txBody>
      </p:sp>
    </p:spTree>
    <p:extLst>
      <p:ext uri="{BB962C8B-B14F-4D97-AF65-F5344CB8AC3E}">
        <p14:creationId xmlns:p14="http://schemas.microsoft.com/office/powerpoint/2010/main" val="810746229"/>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PT" dirty="0"/>
              <a:t>The order ID would be a good example. That way all messages related to that order end up in the same partition and with that we can guarantee ordering.</a:t>
            </a:r>
          </a:p>
          <a:p>
            <a:endParaRPr lang="en-PT" dirty="0"/>
          </a:p>
        </p:txBody>
      </p:sp>
      <p:sp>
        <p:nvSpPr>
          <p:cNvPr id="4" name="Slide Number Placeholder 3"/>
          <p:cNvSpPr>
            <a:spLocks noGrp="1"/>
          </p:cNvSpPr>
          <p:nvPr>
            <p:ph type="sldNum" sz="quarter" idx="5"/>
          </p:nvPr>
        </p:nvSpPr>
        <p:spPr/>
        <p:txBody>
          <a:bodyPr/>
          <a:lstStyle/>
          <a:p>
            <a:fld id="{D3D1164F-0BBA-E34D-8182-597532C5734A}" type="slidenum">
              <a:rPr lang="en-PT" smtClean="0"/>
              <a:t>84</a:t>
            </a:fld>
            <a:endParaRPr lang="en-PT"/>
          </a:p>
        </p:txBody>
      </p:sp>
    </p:spTree>
    <p:extLst>
      <p:ext uri="{BB962C8B-B14F-4D97-AF65-F5344CB8AC3E}">
        <p14:creationId xmlns:p14="http://schemas.microsoft.com/office/powerpoint/2010/main" val="188381461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PT" dirty="0"/>
              <a:t>In systems where the high throughput is the one of main requirements of the system and we don’t mind losing a few messages to achieve it.</a:t>
            </a:r>
          </a:p>
          <a:p>
            <a:endParaRPr lang="en-PT" dirty="0"/>
          </a:p>
        </p:txBody>
      </p:sp>
      <p:sp>
        <p:nvSpPr>
          <p:cNvPr id="4" name="Slide Number Placeholder 3"/>
          <p:cNvSpPr>
            <a:spLocks noGrp="1"/>
          </p:cNvSpPr>
          <p:nvPr>
            <p:ph type="sldNum" sz="quarter" idx="5"/>
          </p:nvPr>
        </p:nvSpPr>
        <p:spPr/>
        <p:txBody>
          <a:bodyPr/>
          <a:lstStyle/>
          <a:p>
            <a:fld id="{D3D1164F-0BBA-E34D-8182-597532C5734A}" type="slidenum">
              <a:rPr lang="en-PT" smtClean="0"/>
              <a:t>85</a:t>
            </a:fld>
            <a:endParaRPr lang="en-PT"/>
          </a:p>
        </p:txBody>
      </p:sp>
    </p:spTree>
    <p:extLst>
      <p:ext uri="{BB962C8B-B14F-4D97-AF65-F5344CB8AC3E}">
        <p14:creationId xmlns:p14="http://schemas.microsoft.com/office/powerpoint/2010/main" val="183486780"/>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T" dirty="0"/>
              <a:t>It depends on the retention period of the topic and for how much time was the consumer offline.</a:t>
            </a:r>
          </a:p>
        </p:txBody>
      </p:sp>
      <p:sp>
        <p:nvSpPr>
          <p:cNvPr id="4" name="Slide Number Placeholder 3"/>
          <p:cNvSpPr>
            <a:spLocks noGrp="1"/>
          </p:cNvSpPr>
          <p:nvPr>
            <p:ph type="sldNum" sz="quarter" idx="5"/>
          </p:nvPr>
        </p:nvSpPr>
        <p:spPr/>
        <p:txBody>
          <a:bodyPr/>
          <a:lstStyle/>
          <a:p>
            <a:fld id="{D3D1164F-0BBA-E34D-8182-597532C5734A}" type="slidenum">
              <a:rPr lang="en-PT" smtClean="0"/>
              <a:t>86</a:t>
            </a:fld>
            <a:endParaRPr lang="en-PT"/>
          </a:p>
        </p:txBody>
      </p:sp>
    </p:spTree>
    <p:extLst>
      <p:ext uri="{BB962C8B-B14F-4D97-AF65-F5344CB8AC3E}">
        <p14:creationId xmlns:p14="http://schemas.microsoft.com/office/powerpoint/2010/main" val="2439368305"/>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PT" dirty="0"/>
              <a:t>They periodically commit the offset of the messages that they have processed and the Kafka cluster keeps track of that information. In the bootstrap of the consumer this information is fetched from the cluster.</a:t>
            </a:r>
          </a:p>
          <a:p>
            <a:endParaRPr lang="en-PT" dirty="0"/>
          </a:p>
        </p:txBody>
      </p:sp>
      <p:sp>
        <p:nvSpPr>
          <p:cNvPr id="4" name="Slide Number Placeholder 3"/>
          <p:cNvSpPr>
            <a:spLocks noGrp="1"/>
          </p:cNvSpPr>
          <p:nvPr>
            <p:ph type="sldNum" sz="quarter" idx="5"/>
          </p:nvPr>
        </p:nvSpPr>
        <p:spPr/>
        <p:txBody>
          <a:bodyPr/>
          <a:lstStyle/>
          <a:p>
            <a:fld id="{D3D1164F-0BBA-E34D-8182-597532C5734A}" type="slidenum">
              <a:rPr lang="en-PT" smtClean="0"/>
              <a:t>87</a:t>
            </a:fld>
            <a:endParaRPr lang="en-PT"/>
          </a:p>
        </p:txBody>
      </p:sp>
    </p:spTree>
    <p:extLst>
      <p:ext uri="{BB962C8B-B14F-4D97-AF65-F5344CB8AC3E}">
        <p14:creationId xmlns:p14="http://schemas.microsoft.com/office/powerpoint/2010/main" val="3499314136"/>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PT" dirty="0"/>
              <a:t>It means that it can process the same message multiple times without side-effects. Usually yes because this is a common scenario in Kafka based systems since the at-least-once delivery semantics is the one usually being used. </a:t>
            </a:r>
          </a:p>
          <a:p>
            <a:endParaRPr lang="en-PT" dirty="0"/>
          </a:p>
        </p:txBody>
      </p:sp>
      <p:sp>
        <p:nvSpPr>
          <p:cNvPr id="4" name="Slide Number Placeholder 3"/>
          <p:cNvSpPr>
            <a:spLocks noGrp="1"/>
          </p:cNvSpPr>
          <p:nvPr>
            <p:ph type="sldNum" sz="quarter" idx="5"/>
          </p:nvPr>
        </p:nvSpPr>
        <p:spPr/>
        <p:txBody>
          <a:bodyPr/>
          <a:lstStyle/>
          <a:p>
            <a:fld id="{D3D1164F-0BBA-E34D-8182-597532C5734A}" type="slidenum">
              <a:rPr lang="en-PT" smtClean="0"/>
              <a:t>88</a:t>
            </a:fld>
            <a:endParaRPr lang="en-PT"/>
          </a:p>
        </p:txBody>
      </p:sp>
    </p:spTree>
    <p:extLst>
      <p:ext uri="{BB962C8B-B14F-4D97-AF65-F5344CB8AC3E}">
        <p14:creationId xmlns:p14="http://schemas.microsoft.com/office/powerpoint/2010/main" val="1088366583"/>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PT" dirty="0"/>
              <a:t>We can reset the consumer-group offset to earlier (oldest messages in the topic). This requires idempotent consumers though.</a:t>
            </a:r>
          </a:p>
          <a:p>
            <a:endParaRPr lang="en-PT" dirty="0"/>
          </a:p>
        </p:txBody>
      </p:sp>
      <p:sp>
        <p:nvSpPr>
          <p:cNvPr id="4" name="Slide Number Placeholder 3"/>
          <p:cNvSpPr>
            <a:spLocks noGrp="1"/>
          </p:cNvSpPr>
          <p:nvPr>
            <p:ph type="sldNum" sz="quarter" idx="5"/>
          </p:nvPr>
        </p:nvSpPr>
        <p:spPr/>
        <p:txBody>
          <a:bodyPr/>
          <a:lstStyle/>
          <a:p>
            <a:fld id="{D3D1164F-0BBA-E34D-8182-597532C5734A}" type="slidenum">
              <a:rPr lang="en-PT" smtClean="0"/>
              <a:t>89</a:t>
            </a:fld>
            <a:endParaRPr lang="en-PT"/>
          </a:p>
        </p:txBody>
      </p:sp>
    </p:spTree>
    <p:extLst>
      <p:ext uri="{BB962C8B-B14F-4D97-AF65-F5344CB8AC3E}">
        <p14:creationId xmlns:p14="http://schemas.microsoft.com/office/powerpoint/2010/main" val="26797574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E8EAED"/>
                </a:solidFill>
                <a:effectLst/>
                <a:latin typeface="Google Sans"/>
              </a:rPr>
              <a:t>Jay Kreps (software engineer at LinkedIn and now on Confluent) chose to name the software after the author Franz Kafka </a:t>
            </a:r>
            <a:r>
              <a:rPr lang="en-GB" b="0" i="0" dirty="0">
                <a:solidFill>
                  <a:srgbClr val="E2EEFF"/>
                </a:solidFill>
                <a:effectLst/>
                <a:latin typeface="Google Sans"/>
              </a:rPr>
              <a:t>because it is "a system optimized for writing"</a:t>
            </a:r>
            <a:r>
              <a:rPr lang="en-GB" b="0" i="0" dirty="0">
                <a:solidFill>
                  <a:srgbClr val="E8EAED"/>
                </a:solidFill>
                <a:effectLst/>
                <a:latin typeface="Google Sans"/>
              </a:rPr>
              <a:t>, and he liked Kafka's work.</a:t>
            </a:r>
            <a:endParaRPr lang="en-PT" dirty="0"/>
          </a:p>
        </p:txBody>
      </p:sp>
      <p:sp>
        <p:nvSpPr>
          <p:cNvPr id="4" name="Slide Number Placeholder 3"/>
          <p:cNvSpPr>
            <a:spLocks noGrp="1"/>
          </p:cNvSpPr>
          <p:nvPr>
            <p:ph type="sldNum" sz="quarter" idx="5"/>
          </p:nvPr>
        </p:nvSpPr>
        <p:spPr/>
        <p:txBody>
          <a:bodyPr/>
          <a:lstStyle/>
          <a:p>
            <a:fld id="{D3D1164F-0BBA-E34D-8182-597532C5734A}" type="slidenum">
              <a:rPr lang="en-PT" smtClean="0"/>
              <a:t>9</a:t>
            </a:fld>
            <a:endParaRPr lang="en-PT"/>
          </a:p>
        </p:txBody>
      </p:sp>
    </p:spTree>
    <p:extLst>
      <p:ext uri="{BB962C8B-B14F-4D97-AF65-F5344CB8AC3E}">
        <p14:creationId xmlns:p14="http://schemas.microsoft.com/office/powerpoint/2010/main" val="226761148"/>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T" dirty="0"/>
              <a:t>If a broker which is leader of any partition of that topic goes down the information of that partition is lost</a:t>
            </a:r>
          </a:p>
        </p:txBody>
      </p:sp>
      <p:sp>
        <p:nvSpPr>
          <p:cNvPr id="4" name="Slide Number Placeholder 3"/>
          <p:cNvSpPr>
            <a:spLocks noGrp="1"/>
          </p:cNvSpPr>
          <p:nvPr>
            <p:ph type="sldNum" sz="quarter" idx="5"/>
          </p:nvPr>
        </p:nvSpPr>
        <p:spPr/>
        <p:txBody>
          <a:bodyPr/>
          <a:lstStyle/>
          <a:p>
            <a:fld id="{D3D1164F-0BBA-E34D-8182-597532C5734A}" type="slidenum">
              <a:rPr lang="en-PT" smtClean="0"/>
              <a:t>90</a:t>
            </a:fld>
            <a:endParaRPr lang="en-PT"/>
          </a:p>
        </p:txBody>
      </p:sp>
    </p:spTree>
    <p:extLst>
      <p:ext uri="{BB962C8B-B14F-4D97-AF65-F5344CB8AC3E}">
        <p14:creationId xmlns:p14="http://schemas.microsoft.com/office/powerpoint/2010/main" val="2618372814"/>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T" dirty="0"/>
          </a:p>
        </p:txBody>
      </p:sp>
      <p:sp>
        <p:nvSpPr>
          <p:cNvPr id="4" name="Slide Number Placeholder 3"/>
          <p:cNvSpPr>
            <a:spLocks noGrp="1"/>
          </p:cNvSpPr>
          <p:nvPr>
            <p:ph type="sldNum" sz="quarter" idx="5"/>
          </p:nvPr>
        </p:nvSpPr>
        <p:spPr/>
        <p:txBody>
          <a:bodyPr/>
          <a:lstStyle/>
          <a:p>
            <a:fld id="{6F8E2375-F1B1-284C-A827-B0E603FDBDD8}" type="slidenum">
              <a:rPr lang="en-US" smtClean="0"/>
              <a:t>91</a:t>
            </a:fld>
            <a:endParaRPr lang="en-US"/>
          </a:p>
        </p:txBody>
      </p:sp>
    </p:spTree>
    <p:extLst>
      <p:ext uri="{BB962C8B-B14F-4D97-AF65-F5344CB8AC3E}">
        <p14:creationId xmlns:p14="http://schemas.microsoft.com/office/powerpoint/2010/main" val="31193054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9.svg"/><Relationship Id="rId4" Type="http://schemas.openxmlformats.org/officeDocument/2006/relationships/image" Target="../media/image8.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E9495E-A820-C943-36D6-0F99DEBA851E}"/>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PT"/>
          </a:p>
        </p:txBody>
      </p:sp>
      <p:sp>
        <p:nvSpPr>
          <p:cNvPr id="3" name="Subtitle 2">
            <a:extLst>
              <a:ext uri="{FF2B5EF4-FFF2-40B4-BE49-F238E27FC236}">
                <a16:creationId xmlns:a16="http://schemas.microsoft.com/office/drawing/2014/main" id="{FF80BF40-D940-38A5-23C7-14F86A37A63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PT"/>
          </a:p>
        </p:txBody>
      </p:sp>
      <p:sp>
        <p:nvSpPr>
          <p:cNvPr id="4" name="Date Placeholder 3">
            <a:extLst>
              <a:ext uri="{FF2B5EF4-FFF2-40B4-BE49-F238E27FC236}">
                <a16:creationId xmlns:a16="http://schemas.microsoft.com/office/drawing/2014/main" id="{BA7A9581-E22B-0EEE-8871-BDF6567FEC31}"/>
              </a:ext>
            </a:extLst>
          </p:cNvPr>
          <p:cNvSpPr>
            <a:spLocks noGrp="1"/>
          </p:cNvSpPr>
          <p:nvPr>
            <p:ph type="dt" sz="half" idx="10"/>
          </p:nvPr>
        </p:nvSpPr>
        <p:spPr/>
        <p:txBody>
          <a:bodyPr/>
          <a:lstStyle/>
          <a:p>
            <a:fld id="{8C24B97D-B1D3-CB49-A965-2484BBC7D893}" type="datetimeFigureOut">
              <a:rPr lang="en-PT" smtClean="0"/>
              <a:t>05/03/2024</a:t>
            </a:fld>
            <a:endParaRPr lang="en-PT"/>
          </a:p>
        </p:txBody>
      </p:sp>
      <p:sp>
        <p:nvSpPr>
          <p:cNvPr id="5" name="Footer Placeholder 4">
            <a:extLst>
              <a:ext uri="{FF2B5EF4-FFF2-40B4-BE49-F238E27FC236}">
                <a16:creationId xmlns:a16="http://schemas.microsoft.com/office/drawing/2014/main" id="{CB127F4F-CA28-8870-1B83-147ED3B64F71}"/>
              </a:ext>
            </a:extLst>
          </p:cNvPr>
          <p:cNvSpPr>
            <a:spLocks noGrp="1"/>
          </p:cNvSpPr>
          <p:nvPr>
            <p:ph type="ftr" sz="quarter" idx="11"/>
          </p:nvPr>
        </p:nvSpPr>
        <p:spPr/>
        <p:txBody>
          <a:bodyPr/>
          <a:lstStyle/>
          <a:p>
            <a:endParaRPr lang="en-PT"/>
          </a:p>
        </p:txBody>
      </p:sp>
      <p:sp>
        <p:nvSpPr>
          <p:cNvPr id="6" name="Slide Number Placeholder 5">
            <a:extLst>
              <a:ext uri="{FF2B5EF4-FFF2-40B4-BE49-F238E27FC236}">
                <a16:creationId xmlns:a16="http://schemas.microsoft.com/office/drawing/2014/main" id="{4C9D0AB7-996E-BE03-FCE0-F12E9F2AC17C}"/>
              </a:ext>
            </a:extLst>
          </p:cNvPr>
          <p:cNvSpPr>
            <a:spLocks noGrp="1"/>
          </p:cNvSpPr>
          <p:nvPr>
            <p:ph type="sldNum" sz="quarter" idx="12"/>
          </p:nvPr>
        </p:nvSpPr>
        <p:spPr/>
        <p:txBody>
          <a:bodyPr/>
          <a:lstStyle/>
          <a:p>
            <a:fld id="{C6CDA280-800E-F644-88A5-EFFE5419DB65}" type="slidenum">
              <a:rPr lang="en-PT" smtClean="0"/>
              <a:t>‹#›</a:t>
            </a:fld>
            <a:endParaRPr lang="en-PT"/>
          </a:p>
        </p:txBody>
      </p:sp>
    </p:spTree>
    <p:extLst>
      <p:ext uri="{BB962C8B-B14F-4D97-AF65-F5344CB8AC3E}">
        <p14:creationId xmlns:p14="http://schemas.microsoft.com/office/powerpoint/2010/main" val="17498073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5B90AB-55D0-A364-D9C8-4154400769FD}"/>
              </a:ext>
            </a:extLst>
          </p:cNvPr>
          <p:cNvSpPr>
            <a:spLocks noGrp="1"/>
          </p:cNvSpPr>
          <p:nvPr>
            <p:ph type="title"/>
          </p:nvPr>
        </p:nvSpPr>
        <p:spPr/>
        <p:txBody>
          <a:bodyPr/>
          <a:lstStyle/>
          <a:p>
            <a:r>
              <a:rPr lang="en-GB"/>
              <a:t>Click to edit Master title style</a:t>
            </a:r>
            <a:endParaRPr lang="en-PT"/>
          </a:p>
        </p:txBody>
      </p:sp>
      <p:sp>
        <p:nvSpPr>
          <p:cNvPr id="3" name="Vertical Text Placeholder 2">
            <a:extLst>
              <a:ext uri="{FF2B5EF4-FFF2-40B4-BE49-F238E27FC236}">
                <a16:creationId xmlns:a16="http://schemas.microsoft.com/office/drawing/2014/main" id="{79BE80FF-4EAE-F563-1880-9A2D501AAF04}"/>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T"/>
          </a:p>
        </p:txBody>
      </p:sp>
      <p:sp>
        <p:nvSpPr>
          <p:cNvPr id="4" name="Date Placeholder 3">
            <a:extLst>
              <a:ext uri="{FF2B5EF4-FFF2-40B4-BE49-F238E27FC236}">
                <a16:creationId xmlns:a16="http://schemas.microsoft.com/office/drawing/2014/main" id="{76F48DA2-4816-887D-DBC6-5AA12CA880DB}"/>
              </a:ext>
            </a:extLst>
          </p:cNvPr>
          <p:cNvSpPr>
            <a:spLocks noGrp="1"/>
          </p:cNvSpPr>
          <p:nvPr>
            <p:ph type="dt" sz="half" idx="10"/>
          </p:nvPr>
        </p:nvSpPr>
        <p:spPr/>
        <p:txBody>
          <a:bodyPr/>
          <a:lstStyle/>
          <a:p>
            <a:fld id="{8C24B97D-B1D3-CB49-A965-2484BBC7D893}" type="datetimeFigureOut">
              <a:rPr lang="en-PT" smtClean="0"/>
              <a:t>05/03/2024</a:t>
            </a:fld>
            <a:endParaRPr lang="en-PT"/>
          </a:p>
        </p:txBody>
      </p:sp>
      <p:sp>
        <p:nvSpPr>
          <p:cNvPr id="5" name="Footer Placeholder 4">
            <a:extLst>
              <a:ext uri="{FF2B5EF4-FFF2-40B4-BE49-F238E27FC236}">
                <a16:creationId xmlns:a16="http://schemas.microsoft.com/office/drawing/2014/main" id="{474658D8-03F2-D4B6-40BB-C466D4C2AF96}"/>
              </a:ext>
            </a:extLst>
          </p:cNvPr>
          <p:cNvSpPr>
            <a:spLocks noGrp="1"/>
          </p:cNvSpPr>
          <p:nvPr>
            <p:ph type="ftr" sz="quarter" idx="11"/>
          </p:nvPr>
        </p:nvSpPr>
        <p:spPr/>
        <p:txBody>
          <a:bodyPr/>
          <a:lstStyle/>
          <a:p>
            <a:endParaRPr lang="en-PT"/>
          </a:p>
        </p:txBody>
      </p:sp>
      <p:sp>
        <p:nvSpPr>
          <p:cNvPr id="6" name="Slide Number Placeholder 5">
            <a:extLst>
              <a:ext uri="{FF2B5EF4-FFF2-40B4-BE49-F238E27FC236}">
                <a16:creationId xmlns:a16="http://schemas.microsoft.com/office/drawing/2014/main" id="{28FC023B-E6E3-F723-4E35-732738EDF2C9}"/>
              </a:ext>
            </a:extLst>
          </p:cNvPr>
          <p:cNvSpPr>
            <a:spLocks noGrp="1"/>
          </p:cNvSpPr>
          <p:nvPr>
            <p:ph type="sldNum" sz="quarter" idx="12"/>
          </p:nvPr>
        </p:nvSpPr>
        <p:spPr/>
        <p:txBody>
          <a:bodyPr/>
          <a:lstStyle/>
          <a:p>
            <a:fld id="{C6CDA280-800E-F644-88A5-EFFE5419DB65}" type="slidenum">
              <a:rPr lang="en-PT" smtClean="0"/>
              <a:t>‹#›</a:t>
            </a:fld>
            <a:endParaRPr lang="en-PT"/>
          </a:p>
        </p:txBody>
      </p:sp>
    </p:spTree>
    <p:extLst>
      <p:ext uri="{BB962C8B-B14F-4D97-AF65-F5344CB8AC3E}">
        <p14:creationId xmlns:p14="http://schemas.microsoft.com/office/powerpoint/2010/main" val="3669100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C70BD36-03AC-BF8E-4283-9B06B67A24AA}"/>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PT"/>
          </a:p>
        </p:txBody>
      </p:sp>
      <p:sp>
        <p:nvSpPr>
          <p:cNvPr id="3" name="Vertical Text Placeholder 2">
            <a:extLst>
              <a:ext uri="{FF2B5EF4-FFF2-40B4-BE49-F238E27FC236}">
                <a16:creationId xmlns:a16="http://schemas.microsoft.com/office/drawing/2014/main" id="{9300BD4E-E056-1365-A568-7C7FD7E5EC84}"/>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T"/>
          </a:p>
        </p:txBody>
      </p:sp>
      <p:sp>
        <p:nvSpPr>
          <p:cNvPr id="4" name="Date Placeholder 3">
            <a:extLst>
              <a:ext uri="{FF2B5EF4-FFF2-40B4-BE49-F238E27FC236}">
                <a16:creationId xmlns:a16="http://schemas.microsoft.com/office/drawing/2014/main" id="{AB131C8B-9ED6-34DF-0C41-FC1CB4F2B07F}"/>
              </a:ext>
            </a:extLst>
          </p:cNvPr>
          <p:cNvSpPr>
            <a:spLocks noGrp="1"/>
          </p:cNvSpPr>
          <p:nvPr>
            <p:ph type="dt" sz="half" idx="10"/>
          </p:nvPr>
        </p:nvSpPr>
        <p:spPr/>
        <p:txBody>
          <a:bodyPr/>
          <a:lstStyle/>
          <a:p>
            <a:fld id="{8C24B97D-B1D3-CB49-A965-2484BBC7D893}" type="datetimeFigureOut">
              <a:rPr lang="en-PT" smtClean="0"/>
              <a:t>05/03/2024</a:t>
            </a:fld>
            <a:endParaRPr lang="en-PT"/>
          </a:p>
        </p:txBody>
      </p:sp>
      <p:sp>
        <p:nvSpPr>
          <p:cNvPr id="5" name="Footer Placeholder 4">
            <a:extLst>
              <a:ext uri="{FF2B5EF4-FFF2-40B4-BE49-F238E27FC236}">
                <a16:creationId xmlns:a16="http://schemas.microsoft.com/office/drawing/2014/main" id="{418896AE-A784-99B6-0166-7B3C7F187056}"/>
              </a:ext>
            </a:extLst>
          </p:cNvPr>
          <p:cNvSpPr>
            <a:spLocks noGrp="1"/>
          </p:cNvSpPr>
          <p:nvPr>
            <p:ph type="ftr" sz="quarter" idx="11"/>
          </p:nvPr>
        </p:nvSpPr>
        <p:spPr/>
        <p:txBody>
          <a:bodyPr/>
          <a:lstStyle/>
          <a:p>
            <a:endParaRPr lang="en-PT"/>
          </a:p>
        </p:txBody>
      </p:sp>
      <p:sp>
        <p:nvSpPr>
          <p:cNvPr id="6" name="Slide Number Placeholder 5">
            <a:extLst>
              <a:ext uri="{FF2B5EF4-FFF2-40B4-BE49-F238E27FC236}">
                <a16:creationId xmlns:a16="http://schemas.microsoft.com/office/drawing/2014/main" id="{3854FB6E-5EEB-15EA-02FE-02DF8835764E}"/>
              </a:ext>
            </a:extLst>
          </p:cNvPr>
          <p:cNvSpPr>
            <a:spLocks noGrp="1"/>
          </p:cNvSpPr>
          <p:nvPr>
            <p:ph type="sldNum" sz="quarter" idx="12"/>
          </p:nvPr>
        </p:nvSpPr>
        <p:spPr/>
        <p:txBody>
          <a:bodyPr/>
          <a:lstStyle/>
          <a:p>
            <a:fld id="{C6CDA280-800E-F644-88A5-EFFE5419DB65}" type="slidenum">
              <a:rPr lang="en-PT" smtClean="0"/>
              <a:t>‹#›</a:t>
            </a:fld>
            <a:endParaRPr lang="en-PT"/>
          </a:p>
        </p:txBody>
      </p:sp>
    </p:spTree>
    <p:extLst>
      <p:ext uri="{BB962C8B-B14F-4D97-AF65-F5344CB8AC3E}">
        <p14:creationId xmlns:p14="http://schemas.microsoft.com/office/powerpoint/2010/main" val="6287734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Cover2">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5E8AF85-7ACF-9938-154E-19A6F974F44F}"/>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60777"/>
          </a:xfrm>
          <a:prstGeom prst="rect">
            <a:avLst/>
          </a:prstGeom>
        </p:spPr>
      </p:pic>
      <p:sp>
        <p:nvSpPr>
          <p:cNvPr id="3" name="Picture Placeholder 8"/>
          <p:cNvSpPr>
            <a:spLocks noGrp="1"/>
          </p:cNvSpPr>
          <p:nvPr>
            <p:ph type="pic" sz="quarter" idx="15"/>
          </p:nvPr>
        </p:nvSpPr>
        <p:spPr>
          <a:xfrm>
            <a:off x="0" y="0"/>
            <a:ext cx="12192000" cy="6858000"/>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dirty="0"/>
          </a:p>
        </p:txBody>
      </p:sp>
      <p:sp>
        <p:nvSpPr>
          <p:cNvPr id="7" name="Text Placeholder 28">
            <a:extLst>
              <a:ext uri="{FF2B5EF4-FFF2-40B4-BE49-F238E27FC236}">
                <a16:creationId xmlns:a16="http://schemas.microsoft.com/office/drawing/2014/main" id="{CCDC1D99-C3DA-2E6F-3581-45AF7AE6291B}"/>
              </a:ext>
            </a:extLst>
          </p:cNvPr>
          <p:cNvSpPr>
            <a:spLocks noGrp="1"/>
          </p:cNvSpPr>
          <p:nvPr>
            <p:ph type="body" sz="quarter" idx="14" hasCustomPrompt="1"/>
          </p:nvPr>
        </p:nvSpPr>
        <p:spPr>
          <a:xfrm>
            <a:off x="5041900" y="5514975"/>
            <a:ext cx="2108200" cy="633413"/>
          </a:xfrm>
          <a:blipFill>
            <a:blip r:embed="rId3">
              <a:extLst>
                <a:ext uri="{96DAC541-7B7A-43D3-8B79-37D633B846F1}">
                  <asvg:svgBlip xmlns:asvg="http://schemas.microsoft.com/office/drawing/2016/SVG/main" r:embed="rId4"/>
                </a:ext>
              </a:extLst>
            </a:blip>
            <a:stretch>
              <a:fillRect/>
            </a:stretch>
          </a:blipFill>
        </p:spPr>
        <p:txBody>
          <a:bodyPr/>
          <a:lstStyle>
            <a:lvl1pPr marL="0" indent="0">
              <a:buNone/>
              <a:defRPr/>
            </a:lvl1pPr>
          </a:lstStyle>
          <a:p>
            <a:pPr lvl="0"/>
            <a:r>
              <a:rPr lang="en-US" dirty="0"/>
              <a:t> </a:t>
            </a:r>
            <a:endParaRPr lang="en-GB" dirty="0"/>
          </a:p>
        </p:txBody>
      </p:sp>
    </p:spTree>
    <p:extLst>
      <p:ext uri="{BB962C8B-B14F-4D97-AF65-F5344CB8AC3E}">
        <p14:creationId xmlns:p14="http://schemas.microsoft.com/office/powerpoint/2010/main" val="135240971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Secção B">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98F57E1E-AA90-A1E6-A790-20591C9F6857}"/>
              </a:ext>
            </a:extLst>
          </p:cNvPr>
          <p:cNvSpPr/>
          <p:nvPr userDrawn="1"/>
        </p:nvSpPr>
        <p:spPr>
          <a:xfrm>
            <a:off x="794480" y="0"/>
            <a:ext cx="11397522" cy="6858000"/>
          </a:xfrm>
          <a:custGeom>
            <a:avLst/>
            <a:gdLst>
              <a:gd name="connsiteX0" fmla="*/ 4310830 w 10558073"/>
              <a:gd name="connsiteY0" fmla="*/ 0 h 6858000"/>
              <a:gd name="connsiteX1" fmla="*/ 10558073 w 10558073"/>
              <a:gd name="connsiteY1" fmla="*/ 0 h 6858000"/>
              <a:gd name="connsiteX2" fmla="*/ 10558073 w 10558073"/>
              <a:gd name="connsiteY2" fmla="*/ 6858000 h 6858000"/>
              <a:gd name="connsiteX3" fmla="*/ 0 w 10558073"/>
              <a:gd name="connsiteY3" fmla="*/ 6858000 h 6858000"/>
              <a:gd name="connsiteX4" fmla="*/ 4309340 w 10558073"/>
              <a:gd name="connsiteY4" fmla="*/ 674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58073" h="6858000">
                <a:moveTo>
                  <a:pt x="4310830" y="0"/>
                </a:moveTo>
                <a:lnTo>
                  <a:pt x="10558073" y="0"/>
                </a:lnTo>
                <a:lnTo>
                  <a:pt x="10558073" y="6858000"/>
                </a:lnTo>
                <a:lnTo>
                  <a:pt x="0" y="6858000"/>
                </a:lnTo>
                <a:cubicBezTo>
                  <a:pt x="0" y="3838164"/>
                  <a:pt x="1759544" y="1229291"/>
                  <a:pt x="4309340" y="674"/>
                </a:cubicBezTo>
                <a:close/>
              </a:path>
            </a:pathLst>
          </a:custGeom>
          <a:gradFill>
            <a:gsLst>
              <a:gs pos="0">
                <a:schemeClr val="accent1"/>
              </a:gs>
              <a:gs pos="100000">
                <a:schemeClr val="accent3"/>
              </a:gs>
            </a:gsLst>
            <a:lin ang="9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dirty="0"/>
          </a:p>
        </p:txBody>
      </p:sp>
    </p:spTree>
    <p:extLst>
      <p:ext uri="{BB962C8B-B14F-4D97-AF65-F5344CB8AC3E}">
        <p14:creationId xmlns:p14="http://schemas.microsoft.com/office/powerpoint/2010/main" val="215332906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13_Custom Layou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47415B9-5732-92ED-7E35-07B2545E583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60777"/>
          </a:xfrm>
          <a:prstGeom prst="rect">
            <a:avLst/>
          </a:prstGeom>
        </p:spPr>
      </p:pic>
      <p:sp>
        <p:nvSpPr>
          <p:cNvPr id="2" name="Title 1"/>
          <p:cNvSpPr>
            <a:spLocks noGrp="1"/>
          </p:cNvSpPr>
          <p:nvPr>
            <p:ph type="title"/>
          </p:nvPr>
        </p:nvSpPr>
        <p:spPr>
          <a:xfrm>
            <a:off x="7101840" y="946702"/>
            <a:ext cx="4079681" cy="1249845"/>
          </a:xfrm>
        </p:spPr>
        <p:txBody>
          <a:bodyPr/>
          <a:lstStyle/>
          <a:p>
            <a:r>
              <a:rPr lang="en-US"/>
              <a:t>Click to edit Master title style</a:t>
            </a:r>
          </a:p>
        </p:txBody>
      </p:sp>
      <p:sp>
        <p:nvSpPr>
          <p:cNvPr id="4" name="Picture Placeholder 8"/>
          <p:cNvSpPr>
            <a:spLocks noGrp="1"/>
          </p:cNvSpPr>
          <p:nvPr>
            <p:ph type="pic" sz="quarter" idx="12"/>
          </p:nvPr>
        </p:nvSpPr>
        <p:spPr>
          <a:xfrm>
            <a:off x="0" y="0"/>
            <a:ext cx="6096000" cy="6858000"/>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a:p>
        </p:txBody>
      </p:sp>
      <p:pic>
        <p:nvPicPr>
          <p:cNvPr id="5" name="Graphic 4">
            <a:extLst>
              <a:ext uri="{FF2B5EF4-FFF2-40B4-BE49-F238E27FC236}">
                <a16:creationId xmlns:a16="http://schemas.microsoft.com/office/drawing/2014/main" id="{73B6B886-B548-7E38-CF85-05871ACFCC22}"/>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648204" y="294087"/>
            <a:ext cx="1240711" cy="221185"/>
          </a:xfrm>
          <a:prstGeom prst="rect">
            <a:avLst/>
          </a:prstGeom>
        </p:spPr>
      </p:pic>
    </p:spTree>
    <p:extLst>
      <p:ext uri="{BB962C8B-B14F-4D97-AF65-F5344CB8AC3E}">
        <p14:creationId xmlns:p14="http://schemas.microsoft.com/office/powerpoint/2010/main" val="161005791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62_Title Slid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1E55A12D-11E0-437B-89DE-E19CBD7991A6}"/>
              </a:ext>
            </a:extLst>
          </p:cNvPr>
          <p:cNvSpPr>
            <a:spLocks noGrp="1"/>
          </p:cNvSpPr>
          <p:nvPr>
            <p:ph type="title"/>
          </p:nvPr>
        </p:nvSpPr>
        <p:spPr>
          <a:xfrm>
            <a:off x="1024971" y="1175302"/>
            <a:ext cx="10146612" cy="1647411"/>
          </a:xfrm>
          <a:effectLst>
            <a:outerShdw blurRad="762000" dist="381000" dir="5400000" algn="t" rotWithShape="0">
              <a:prstClr val="black">
                <a:alpha val="30000"/>
              </a:prstClr>
            </a:outerShdw>
          </a:effectLst>
        </p:spPr>
        <p:txBody>
          <a:bodyPr/>
          <a:lstStyle>
            <a:lvl1pPr>
              <a:defRPr sz="12000" b="1" i="0">
                <a:latin typeface="Montserrat Black" charset="0"/>
                <a:ea typeface="Montserrat Black" charset="0"/>
                <a:cs typeface="Montserrat Black" charset="0"/>
              </a:defRPr>
            </a:lvl1pPr>
          </a:lstStyle>
          <a:p>
            <a:r>
              <a:rPr lang="en-US" dirty="0"/>
              <a:t>Click to edit</a:t>
            </a:r>
          </a:p>
        </p:txBody>
      </p:sp>
      <p:sp>
        <p:nvSpPr>
          <p:cNvPr id="7" name="Picture Placeholder 8">
            <a:extLst>
              <a:ext uri="{FF2B5EF4-FFF2-40B4-BE49-F238E27FC236}">
                <a16:creationId xmlns:a16="http://schemas.microsoft.com/office/drawing/2014/main" id="{7A624F98-6334-4710-B5FE-8EC9CCAE031C}"/>
              </a:ext>
            </a:extLst>
          </p:cNvPr>
          <p:cNvSpPr>
            <a:spLocks noGrp="1"/>
          </p:cNvSpPr>
          <p:nvPr>
            <p:ph type="pic" sz="quarter" idx="15"/>
          </p:nvPr>
        </p:nvSpPr>
        <p:spPr>
          <a:xfrm>
            <a:off x="6096001" y="-30480"/>
            <a:ext cx="6085840" cy="6888480"/>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a:p>
        </p:txBody>
      </p:sp>
    </p:spTree>
    <p:extLst>
      <p:ext uri="{BB962C8B-B14F-4D97-AF65-F5344CB8AC3E}">
        <p14:creationId xmlns:p14="http://schemas.microsoft.com/office/powerpoint/2010/main" val="2328112224"/>
      </p:ext>
    </p:extLst>
  </p:cSld>
  <p:clrMapOvr>
    <a:masterClrMapping/>
  </p:clrMapOvr>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Coffee Brea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9C3D450-D709-20A4-F559-195CD5620885}"/>
              </a:ext>
            </a:extLst>
          </p:cNvPr>
          <p:cNvSpPr/>
          <p:nvPr userDrawn="1"/>
        </p:nvSpPr>
        <p:spPr>
          <a:xfrm>
            <a:off x="0" y="0"/>
            <a:ext cx="12192000" cy="6858000"/>
          </a:xfrm>
          <a:prstGeom prst="rect">
            <a:avLst/>
          </a:prstGeom>
          <a:gradFill>
            <a:gsLst>
              <a:gs pos="0">
                <a:schemeClr val="accent1"/>
              </a:gs>
              <a:gs pos="100000">
                <a:schemeClr val="accent3"/>
              </a:gs>
            </a:gsLst>
            <a:lin ang="13200000" scaled="0"/>
          </a:gradFill>
          <a:ln>
            <a:no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en-GB" sz="1400" b="1" dirty="0">
              <a:solidFill>
                <a:schemeClr val="tx1"/>
              </a:solidFill>
            </a:endParaRPr>
          </a:p>
        </p:txBody>
      </p:sp>
      <p:pic>
        <p:nvPicPr>
          <p:cNvPr id="7" name="Graphic 6">
            <a:extLst>
              <a:ext uri="{FF2B5EF4-FFF2-40B4-BE49-F238E27FC236}">
                <a16:creationId xmlns:a16="http://schemas.microsoft.com/office/drawing/2014/main" id="{39B535D2-75AF-3D8E-7E01-D523EF53256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657600" y="990600"/>
            <a:ext cx="4876800" cy="4876800"/>
          </a:xfrm>
          <a:prstGeom prst="rect">
            <a:avLst/>
          </a:prstGeom>
        </p:spPr>
      </p:pic>
      <p:sp>
        <p:nvSpPr>
          <p:cNvPr id="4" name="Title 1"/>
          <p:cNvSpPr>
            <a:spLocks noGrp="1"/>
          </p:cNvSpPr>
          <p:nvPr>
            <p:ph type="title" hasCustomPrompt="1"/>
          </p:nvPr>
        </p:nvSpPr>
        <p:spPr>
          <a:xfrm>
            <a:off x="1024971" y="3066881"/>
            <a:ext cx="10146612" cy="1185824"/>
          </a:xfrm>
          <a:effectLst>
            <a:outerShdw blurRad="762000" dist="381000" dir="5400000" algn="t" rotWithShape="0">
              <a:prstClr val="black">
                <a:alpha val="30000"/>
              </a:prstClr>
            </a:outerShdw>
          </a:effectLst>
        </p:spPr>
        <p:txBody>
          <a:bodyPr/>
          <a:lstStyle>
            <a:lvl1pPr algn="ctr">
              <a:defRPr sz="3600" b="1" i="0">
                <a:solidFill>
                  <a:schemeClr val="bg1"/>
                </a:solidFill>
                <a:latin typeface="+mj-lt"/>
                <a:ea typeface="Montserrat Black" charset="0"/>
                <a:cs typeface="Montserrat Black" charset="0"/>
              </a:defRPr>
            </a:lvl1pPr>
          </a:lstStyle>
          <a:p>
            <a:r>
              <a:rPr lang="en-US" dirty="0"/>
              <a:t>Coffee Break</a:t>
            </a:r>
          </a:p>
        </p:txBody>
      </p:sp>
      <p:pic>
        <p:nvPicPr>
          <p:cNvPr id="3" name="Graphic 2">
            <a:extLst>
              <a:ext uri="{FF2B5EF4-FFF2-40B4-BE49-F238E27FC236}">
                <a16:creationId xmlns:a16="http://schemas.microsoft.com/office/drawing/2014/main" id="{D5B2FCEF-0ECC-7694-16FE-64729C95A8A7}"/>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283289" y="294087"/>
            <a:ext cx="1240711" cy="221185"/>
          </a:xfrm>
          <a:prstGeom prst="rect">
            <a:avLst/>
          </a:prstGeom>
        </p:spPr>
      </p:pic>
      <p:sp>
        <p:nvSpPr>
          <p:cNvPr id="6" name="Text Placeholder 5">
            <a:extLst>
              <a:ext uri="{FF2B5EF4-FFF2-40B4-BE49-F238E27FC236}">
                <a16:creationId xmlns:a16="http://schemas.microsoft.com/office/drawing/2014/main" id="{5948E8DB-DB06-5987-F2E8-90C49F824450}"/>
              </a:ext>
            </a:extLst>
          </p:cNvPr>
          <p:cNvSpPr>
            <a:spLocks noGrp="1"/>
          </p:cNvSpPr>
          <p:nvPr>
            <p:ph type="body" sz="quarter" idx="10" hasCustomPrompt="1"/>
          </p:nvPr>
        </p:nvSpPr>
        <p:spPr>
          <a:xfrm>
            <a:off x="1019863" y="4252914"/>
            <a:ext cx="10146612" cy="404812"/>
          </a:xfrm>
        </p:spPr>
        <p:txBody>
          <a:bodyPr>
            <a:normAutofit/>
          </a:bodyPr>
          <a:lstStyle>
            <a:lvl1pPr algn="ctr">
              <a:defRPr sz="1600" b="1">
                <a:solidFill>
                  <a:schemeClr val="bg1"/>
                </a:solidFill>
              </a:defRPr>
            </a:lvl1pPr>
          </a:lstStyle>
          <a:p>
            <a:pPr lvl="0"/>
            <a:r>
              <a:rPr lang="en-US" dirty="0"/>
              <a:t>15 minutes</a:t>
            </a:r>
          </a:p>
        </p:txBody>
      </p:sp>
    </p:spTree>
    <p:extLst>
      <p:ext uri="{BB962C8B-B14F-4D97-AF65-F5344CB8AC3E}">
        <p14:creationId xmlns:p14="http://schemas.microsoft.com/office/powerpoint/2010/main" val="32085559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1B8065-6739-6EA8-7576-72986BFC1842}"/>
              </a:ext>
            </a:extLst>
          </p:cNvPr>
          <p:cNvSpPr>
            <a:spLocks noGrp="1"/>
          </p:cNvSpPr>
          <p:nvPr>
            <p:ph type="title"/>
          </p:nvPr>
        </p:nvSpPr>
        <p:spPr/>
        <p:txBody>
          <a:bodyPr/>
          <a:lstStyle/>
          <a:p>
            <a:r>
              <a:rPr lang="en-GB"/>
              <a:t>Click to edit Master title style</a:t>
            </a:r>
            <a:endParaRPr lang="en-PT"/>
          </a:p>
        </p:txBody>
      </p:sp>
      <p:sp>
        <p:nvSpPr>
          <p:cNvPr id="3" name="Content Placeholder 2">
            <a:extLst>
              <a:ext uri="{FF2B5EF4-FFF2-40B4-BE49-F238E27FC236}">
                <a16:creationId xmlns:a16="http://schemas.microsoft.com/office/drawing/2014/main" id="{E7A74B3C-8F6E-0EEA-84DB-7F7A4F175568}"/>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T"/>
          </a:p>
        </p:txBody>
      </p:sp>
      <p:sp>
        <p:nvSpPr>
          <p:cNvPr id="4" name="Date Placeholder 3">
            <a:extLst>
              <a:ext uri="{FF2B5EF4-FFF2-40B4-BE49-F238E27FC236}">
                <a16:creationId xmlns:a16="http://schemas.microsoft.com/office/drawing/2014/main" id="{1173017F-AB04-D00D-D823-C5AC84ED99B7}"/>
              </a:ext>
            </a:extLst>
          </p:cNvPr>
          <p:cNvSpPr>
            <a:spLocks noGrp="1"/>
          </p:cNvSpPr>
          <p:nvPr>
            <p:ph type="dt" sz="half" idx="10"/>
          </p:nvPr>
        </p:nvSpPr>
        <p:spPr/>
        <p:txBody>
          <a:bodyPr/>
          <a:lstStyle/>
          <a:p>
            <a:fld id="{8C24B97D-B1D3-CB49-A965-2484BBC7D893}" type="datetimeFigureOut">
              <a:rPr lang="en-PT" smtClean="0"/>
              <a:t>05/03/2024</a:t>
            </a:fld>
            <a:endParaRPr lang="en-PT"/>
          </a:p>
        </p:txBody>
      </p:sp>
      <p:sp>
        <p:nvSpPr>
          <p:cNvPr id="5" name="Footer Placeholder 4">
            <a:extLst>
              <a:ext uri="{FF2B5EF4-FFF2-40B4-BE49-F238E27FC236}">
                <a16:creationId xmlns:a16="http://schemas.microsoft.com/office/drawing/2014/main" id="{D784256C-C488-299C-6F11-576782D6DF17}"/>
              </a:ext>
            </a:extLst>
          </p:cNvPr>
          <p:cNvSpPr>
            <a:spLocks noGrp="1"/>
          </p:cNvSpPr>
          <p:nvPr>
            <p:ph type="ftr" sz="quarter" idx="11"/>
          </p:nvPr>
        </p:nvSpPr>
        <p:spPr/>
        <p:txBody>
          <a:bodyPr/>
          <a:lstStyle/>
          <a:p>
            <a:endParaRPr lang="en-PT"/>
          </a:p>
        </p:txBody>
      </p:sp>
      <p:sp>
        <p:nvSpPr>
          <p:cNvPr id="6" name="Slide Number Placeholder 5">
            <a:extLst>
              <a:ext uri="{FF2B5EF4-FFF2-40B4-BE49-F238E27FC236}">
                <a16:creationId xmlns:a16="http://schemas.microsoft.com/office/drawing/2014/main" id="{3F6F168D-90F7-77D2-2D65-48A7CBE40F64}"/>
              </a:ext>
            </a:extLst>
          </p:cNvPr>
          <p:cNvSpPr>
            <a:spLocks noGrp="1"/>
          </p:cNvSpPr>
          <p:nvPr>
            <p:ph type="sldNum" sz="quarter" idx="12"/>
          </p:nvPr>
        </p:nvSpPr>
        <p:spPr/>
        <p:txBody>
          <a:bodyPr/>
          <a:lstStyle/>
          <a:p>
            <a:fld id="{C6CDA280-800E-F644-88A5-EFFE5419DB65}" type="slidenum">
              <a:rPr lang="en-PT" smtClean="0"/>
              <a:t>‹#›</a:t>
            </a:fld>
            <a:endParaRPr lang="en-PT"/>
          </a:p>
        </p:txBody>
      </p:sp>
    </p:spTree>
    <p:extLst>
      <p:ext uri="{BB962C8B-B14F-4D97-AF65-F5344CB8AC3E}">
        <p14:creationId xmlns:p14="http://schemas.microsoft.com/office/powerpoint/2010/main" val="31720108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61D2A6-B24D-6085-259A-AAFE7779A032}"/>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PT"/>
          </a:p>
        </p:txBody>
      </p:sp>
      <p:sp>
        <p:nvSpPr>
          <p:cNvPr id="3" name="Text Placeholder 2">
            <a:extLst>
              <a:ext uri="{FF2B5EF4-FFF2-40B4-BE49-F238E27FC236}">
                <a16:creationId xmlns:a16="http://schemas.microsoft.com/office/drawing/2014/main" id="{13FB9F0F-AFA1-37A3-6030-8C66308A16A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34743480-EAE8-8C3B-AB06-CBE56AA5D506}"/>
              </a:ext>
            </a:extLst>
          </p:cNvPr>
          <p:cNvSpPr>
            <a:spLocks noGrp="1"/>
          </p:cNvSpPr>
          <p:nvPr>
            <p:ph type="dt" sz="half" idx="10"/>
          </p:nvPr>
        </p:nvSpPr>
        <p:spPr/>
        <p:txBody>
          <a:bodyPr/>
          <a:lstStyle/>
          <a:p>
            <a:fld id="{8C24B97D-B1D3-CB49-A965-2484BBC7D893}" type="datetimeFigureOut">
              <a:rPr lang="en-PT" smtClean="0"/>
              <a:t>05/03/2024</a:t>
            </a:fld>
            <a:endParaRPr lang="en-PT"/>
          </a:p>
        </p:txBody>
      </p:sp>
      <p:sp>
        <p:nvSpPr>
          <p:cNvPr id="5" name="Footer Placeholder 4">
            <a:extLst>
              <a:ext uri="{FF2B5EF4-FFF2-40B4-BE49-F238E27FC236}">
                <a16:creationId xmlns:a16="http://schemas.microsoft.com/office/drawing/2014/main" id="{7F5F4B1A-78A7-25DA-5192-76876B23A6B4}"/>
              </a:ext>
            </a:extLst>
          </p:cNvPr>
          <p:cNvSpPr>
            <a:spLocks noGrp="1"/>
          </p:cNvSpPr>
          <p:nvPr>
            <p:ph type="ftr" sz="quarter" idx="11"/>
          </p:nvPr>
        </p:nvSpPr>
        <p:spPr/>
        <p:txBody>
          <a:bodyPr/>
          <a:lstStyle/>
          <a:p>
            <a:endParaRPr lang="en-PT"/>
          </a:p>
        </p:txBody>
      </p:sp>
      <p:sp>
        <p:nvSpPr>
          <p:cNvPr id="6" name="Slide Number Placeholder 5">
            <a:extLst>
              <a:ext uri="{FF2B5EF4-FFF2-40B4-BE49-F238E27FC236}">
                <a16:creationId xmlns:a16="http://schemas.microsoft.com/office/drawing/2014/main" id="{BF5E64A3-76AB-8A27-7909-7D92D67378A5}"/>
              </a:ext>
            </a:extLst>
          </p:cNvPr>
          <p:cNvSpPr>
            <a:spLocks noGrp="1"/>
          </p:cNvSpPr>
          <p:nvPr>
            <p:ph type="sldNum" sz="quarter" idx="12"/>
          </p:nvPr>
        </p:nvSpPr>
        <p:spPr/>
        <p:txBody>
          <a:bodyPr/>
          <a:lstStyle/>
          <a:p>
            <a:fld id="{C6CDA280-800E-F644-88A5-EFFE5419DB65}" type="slidenum">
              <a:rPr lang="en-PT" smtClean="0"/>
              <a:t>‹#›</a:t>
            </a:fld>
            <a:endParaRPr lang="en-PT"/>
          </a:p>
        </p:txBody>
      </p:sp>
    </p:spTree>
    <p:extLst>
      <p:ext uri="{BB962C8B-B14F-4D97-AF65-F5344CB8AC3E}">
        <p14:creationId xmlns:p14="http://schemas.microsoft.com/office/powerpoint/2010/main" val="28436766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091CB-377B-77AE-4359-4F1E50485B09}"/>
              </a:ext>
            </a:extLst>
          </p:cNvPr>
          <p:cNvSpPr>
            <a:spLocks noGrp="1"/>
          </p:cNvSpPr>
          <p:nvPr>
            <p:ph type="title"/>
          </p:nvPr>
        </p:nvSpPr>
        <p:spPr/>
        <p:txBody>
          <a:bodyPr/>
          <a:lstStyle/>
          <a:p>
            <a:r>
              <a:rPr lang="en-GB"/>
              <a:t>Click to edit Master title style</a:t>
            </a:r>
            <a:endParaRPr lang="en-PT"/>
          </a:p>
        </p:txBody>
      </p:sp>
      <p:sp>
        <p:nvSpPr>
          <p:cNvPr id="3" name="Content Placeholder 2">
            <a:extLst>
              <a:ext uri="{FF2B5EF4-FFF2-40B4-BE49-F238E27FC236}">
                <a16:creationId xmlns:a16="http://schemas.microsoft.com/office/drawing/2014/main" id="{927DEDC7-5D20-2E97-69DB-2DBF7B910DE2}"/>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T"/>
          </a:p>
        </p:txBody>
      </p:sp>
      <p:sp>
        <p:nvSpPr>
          <p:cNvPr id="4" name="Content Placeholder 3">
            <a:extLst>
              <a:ext uri="{FF2B5EF4-FFF2-40B4-BE49-F238E27FC236}">
                <a16:creationId xmlns:a16="http://schemas.microsoft.com/office/drawing/2014/main" id="{BBFB25CC-A44C-EFE4-5CAF-010658AFDCE3}"/>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T"/>
          </a:p>
        </p:txBody>
      </p:sp>
      <p:sp>
        <p:nvSpPr>
          <p:cNvPr id="5" name="Date Placeholder 4">
            <a:extLst>
              <a:ext uri="{FF2B5EF4-FFF2-40B4-BE49-F238E27FC236}">
                <a16:creationId xmlns:a16="http://schemas.microsoft.com/office/drawing/2014/main" id="{57D5AD94-EA34-DD52-2AA7-CB9844BC94B6}"/>
              </a:ext>
            </a:extLst>
          </p:cNvPr>
          <p:cNvSpPr>
            <a:spLocks noGrp="1"/>
          </p:cNvSpPr>
          <p:nvPr>
            <p:ph type="dt" sz="half" idx="10"/>
          </p:nvPr>
        </p:nvSpPr>
        <p:spPr/>
        <p:txBody>
          <a:bodyPr/>
          <a:lstStyle/>
          <a:p>
            <a:fld id="{8C24B97D-B1D3-CB49-A965-2484BBC7D893}" type="datetimeFigureOut">
              <a:rPr lang="en-PT" smtClean="0"/>
              <a:t>05/03/2024</a:t>
            </a:fld>
            <a:endParaRPr lang="en-PT"/>
          </a:p>
        </p:txBody>
      </p:sp>
      <p:sp>
        <p:nvSpPr>
          <p:cNvPr id="6" name="Footer Placeholder 5">
            <a:extLst>
              <a:ext uri="{FF2B5EF4-FFF2-40B4-BE49-F238E27FC236}">
                <a16:creationId xmlns:a16="http://schemas.microsoft.com/office/drawing/2014/main" id="{20DA017A-CBF5-0FA1-9731-5641180216DE}"/>
              </a:ext>
            </a:extLst>
          </p:cNvPr>
          <p:cNvSpPr>
            <a:spLocks noGrp="1"/>
          </p:cNvSpPr>
          <p:nvPr>
            <p:ph type="ftr" sz="quarter" idx="11"/>
          </p:nvPr>
        </p:nvSpPr>
        <p:spPr/>
        <p:txBody>
          <a:bodyPr/>
          <a:lstStyle/>
          <a:p>
            <a:endParaRPr lang="en-PT"/>
          </a:p>
        </p:txBody>
      </p:sp>
      <p:sp>
        <p:nvSpPr>
          <p:cNvPr id="7" name="Slide Number Placeholder 6">
            <a:extLst>
              <a:ext uri="{FF2B5EF4-FFF2-40B4-BE49-F238E27FC236}">
                <a16:creationId xmlns:a16="http://schemas.microsoft.com/office/drawing/2014/main" id="{BF2B4FEB-041D-65CD-AC91-1F22F3DE0E00}"/>
              </a:ext>
            </a:extLst>
          </p:cNvPr>
          <p:cNvSpPr>
            <a:spLocks noGrp="1"/>
          </p:cNvSpPr>
          <p:nvPr>
            <p:ph type="sldNum" sz="quarter" idx="12"/>
          </p:nvPr>
        </p:nvSpPr>
        <p:spPr/>
        <p:txBody>
          <a:bodyPr/>
          <a:lstStyle/>
          <a:p>
            <a:fld id="{C6CDA280-800E-F644-88A5-EFFE5419DB65}" type="slidenum">
              <a:rPr lang="en-PT" smtClean="0"/>
              <a:t>‹#›</a:t>
            </a:fld>
            <a:endParaRPr lang="en-PT"/>
          </a:p>
        </p:txBody>
      </p:sp>
    </p:spTree>
    <p:extLst>
      <p:ext uri="{BB962C8B-B14F-4D97-AF65-F5344CB8AC3E}">
        <p14:creationId xmlns:p14="http://schemas.microsoft.com/office/powerpoint/2010/main" val="9195361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A0D3CA-A818-B005-D758-9153031BBFD2}"/>
              </a:ext>
            </a:extLst>
          </p:cNvPr>
          <p:cNvSpPr>
            <a:spLocks noGrp="1"/>
          </p:cNvSpPr>
          <p:nvPr>
            <p:ph type="title"/>
          </p:nvPr>
        </p:nvSpPr>
        <p:spPr>
          <a:xfrm>
            <a:off x="839788" y="365125"/>
            <a:ext cx="10515600" cy="1325563"/>
          </a:xfrm>
        </p:spPr>
        <p:txBody>
          <a:bodyPr/>
          <a:lstStyle/>
          <a:p>
            <a:r>
              <a:rPr lang="en-GB"/>
              <a:t>Click to edit Master title style</a:t>
            </a:r>
            <a:endParaRPr lang="en-PT"/>
          </a:p>
        </p:txBody>
      </p:sp>
      <p:sp>
        <p:nvSpPr>
          <p:cNvPr id="3" name="Text Placeholder 2">
            <a:extLst>
              <a:ext uri="{FF2B5EF4-FFF2-40B4-BE49-F238E27FC236}">
                <a16:creationId xmlns:a16="http://schemas.microsoft.com/office/drawing/2014/main" id="{9BCA6878-5620-E439-ECF7-87DA17FEBBD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D56C6695-45EC-DDF1-C2C3-807BCEA26898}"/>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T"/>
          </a:p>
        </p:txBody>
      </p:sp>
      <p:sp>
        <p:nvSpPr>
          <p:cNvPr id="5" name="Text Placeholder 4">
            <a:extLst>
              <a:ext uri="{FF2B5EF4-FFF2-40B4-BE49-F238E27FC236}">
                <a16:creationId xmlns:a16="http://schemas.microsoft.com/office/drawing/2014/main" id="{FCFA51D1-BBC1-CFC9-576F-5A0B1382320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A0914910-604A-F9F1-ADAC-9DF5275FE89B}"/>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T"/>
          </a:p>
        </p:txBody>
      </p:sp>
      <p:sp>
        <p:nvSpPr>
          <p:cNvPr id="7" name="Date Placeholder 6">
            <a:extLst>
              <a:ext uri="{FF2B5EF4-FFF2-40B4-BE49-F238E27FC236}">
                <a16:creationId xmlns:a16="http://schemas.microsoft.com/office/drawing/2014/main" id="{565CBB0A-9429-92DC-D8A2-90D2E609324E}"/>
              </a:ext>
            </a:extLst>
          </p:cNvPr>
          <p:cNvSpPr>
            <a:spLocks noGrp="1"/>
          </p:cNvSpPr>
          <p:nvPr>
            <p:ph type="dt" sz="half" idx="10"/>
          </p:nvPr>
        </p:nvSpPr>
        <p:spPr/>
        <p:txBody>
          <a:bodyPr/>
          <a:lstStyle/>
          <a:p>
            <a:fld id="{8C24B97D-B1D3-CB49-A965-2484BBC7D893}" type="datetimeFigureOut">
              <a:rPr lang="en-PT" smtClean="0"/>
              <a:t>05/03/2024</a:t>
            </a:fld>
            <a:endParaRPr lang="en-PT"/>
          </a:p>
        </p:txBody>
      </p:sp>
      <p:sp>
        <p:nvSpPr>
          <p:cNvPr id="8" name="Footer Placeholder 7">
            <a:extLst>
              <a:ext uri="{FF2B5EF4-FFF2-40B4-BE49-F238E27FC236}">
                <a16:creationId xmlns:a16="http://schemas.microsoft.com/office/drawing/2014/main" id="{FB996D3F-2E7F-9BA5-B495-81FBD36495B2}"/>
              </a:ext>
            </a:extLst>
          </p:cNvPr>
          <p:cNvSpPr>
            <a:spLocks noGrp="1"/>
          </p:cNvSpPr>
          <p:nvPr>
            <p:ph type="ftr" sz="quarter" idx="11"/>
          </p:nvPr>
        </p:nvSpPr>
        <p:spPr/>
        <p:txBody>
          <a:bodyPr/>
          <a:lstStyle/>
          <a:p>
            <a:endParaRPr lang="en-PT"/>
          </a:p>
        </p:txBody>
      </p:sp>
      <p:sp>
        <p:nvSpPr>
          <p:cNvPr id="9" name="Slide Number Placeholder 8">
            <a:extLst>
              <a:ext uri="{FF2B5EF4-FFF2-40B4-BE49-F238E27FC236}">
                <a16:creationId xmlns:a16="http://schemas.microsoft.com/office/drawing/2014/main" id="{A9C64A97-F34F-B47E-CCE8-0E18C12559A5}"/>
              </a:ext>
            </a:extLst>
          </p:cNvPr>
          <p:cNvSpPr>
            <a:spLocks noGrp="1"/>
          </p:cNvSpPr>
          <p:nvPr>
            <p:ph type="sldNum" sz="quarter" idx="12"/>
          </p:nvPr>
        </p:nvSpPr>
        <p:spPr/>
        <p:txBody>
          <a:bodyPr/>
          <a:lstStyle/>
          <a:p>
            <a:fld id="{C6CDA280-800E-F644-88A5-EFFE5419DB65}" type="slidenum">
              <a:rPr lang="en-PT" smtClean="0"/>
              <a:t>‹#›</a:t>
            </a:fld>
            <a:endParaRPr lang="en-PT"/>
          </a:p>
        </p:txBody>
      </p:sp>
    </p:spTree>
    <p:extLst>
      <p:ext uri="{BB962C8B-B14F-4D97-AF65-F5344CB8AC3E}">
        <p14:creationId xmlns:p14="http://schemas.microsoft.com/office/powerpoint/2010/main" val="6777017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D9D70-067E-0016-602E-3CEDF7737B82}"/>
              </a:ext>
            </a:extLst>
          </p:cNvPr>
          <p:cNvSpPr>
            <a:spLocks noGrp="1"/>
          </p:cNvSpPr>
          <p:nvPr>
            <p:ph type="title"/>
          </p:nvPr>
        </p:nvSpPr>
        <p:spPr/>
        <p:txBody>
          <a:bodyPr/>
          <a:lstStyle/>
          <a:p>
            <a:r>
              <a:rPr lang="en-GB"/>
              <a:t>Click to edit Master title style</a:t>
            </a:r>
            <a:endParaRPr lang="en-PT"/>
          </a:p>
        </p:txBody>
      </p:sp>
      <p:sp>
        <p:nvSpPr>
          <p:cNvPr id="3" name="Date Placeholder 2">
            <a:extLst>
              <a:ext uri="{FF2B5EF4-FFF2-40B4-BE49-F238E27FC236}">
                <a16:creationId xmlns:a16="http://schemas.microsoft.com/office/drawing/2014/main" id="{06150DC2-B892-8EBF-9DED-43EC1CA2C4E6}"/>
              </a:ext>
            </a:extLst>
          </p:cNvPr>
          <p:cNvSpPr>
            <a:spLocks noGrp="1"/>
          </p:cNvSpPr>
          <p:nvPr>
            <p:ph type="dt" sz="half" idx="10"/>
          </p:nvPr>
        </p:nvSpPr>
        <p:spPr/>
        <p:txBody>
          <a:bodyPr/>
          <a:lstStyle/>
          <a:p>
            <a:fld id="{8C24B97D-B1D3-CB49-A965-2484BBC7D893}" type="datetimeFigureOut">
              <a:rPr lang="en-PT" smtClean="0"/>
              <a:t>05/03/2024</a:t>
            </a:fld>
            <a:endParaRPr lang="en-PT"/>
          </a:p>
        </p:txBody>
      </p:sp>
      <p:sp>
        <p:nvSpPr>
          <p:cNvPr id="4" name="Footer Placeholder 3">
            <a:extLst>
              <a:ext uri="{FF2B5EF4-FFF2-40B4-BE49-F238E27FC236}">
                <a16:creationId xmlns:a16="http://schemas.microsoft.com/office/drawing/2014/main" id="{5EC4C690-B33D-03B8-8502-FACE5315BA01}"/>
              </a:ext>
            </a:extLst>
          </p:cNvPr>
          <p:cNvSpPr>
            <a:spLocks noGrp="1"/>
          </p:cNvSpPr>
          <p:nvPr>
            <p:ph type="ftr" sz="quarter" idx="11"/>
          </p:nvPr>
        </p:nvSpPr>
        <p:spPr/>
        <p:txBody>
          <a:bodyPr/>
          <a:lstStyle/>
          <a:p>
            <a:endParaRPr lang="en-PT"/>
          </a:p>
        </p:txBody>
      </p:sp>
      <p:sp>
        <p:nvSpPr>
          <p:cNvPr id="5" name="Slide Number Placeholder 4">
            <a:extLst>
              <a:ext uri="{FF2B5EF4-FFF2-40B4-BE49-F238E27FC236}">
                <a16:creationId xmlns:a16="http://schemas.microsoft.com/office/drawing/2014/main" id="{C7595568-383E-7D0E-9E73-FF5DC187E9ED}"/>
              </a:ext>
            </a:extLst>
          </p:cNvPr>
          <p:cNvSpPr>
            <a:spLocks noGrp="1"/>
          </p:cNvSpPr>
          <p:nvPr>
            <p:ph type="sldNum" sz="quarter" idx="12"/>
          </p:nvPr>
        </p:nvSpPr>
        <p:spPr/>
        <p:txBody>
          <a:bodyPr/>
          <a:lstStyle/>
          <a:p>
            <a:fld id="{C6CDA280-800E-F644-88A5-EFFE5419DB65}" type="slidenum">
              <a:rPr lang="en-PT" smtClean="0"/>
              <a:t>‹#›</a:t>
            </a:fld>
            <a:endParaRPr lang="en-PT"/>
          </a:p>
        </p:txBody>
      </p:sp>
    </p:spTree>
    <p:extLst>
      <p:ext uri="{BB962C8B-B14F-4D97-AF65-F5344CB8AC3E}">
        <p14:creationId xmlns:p14="http://schemas.microsoft.com/office/powerpoint/2010/main" val="18995850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57415D7-8445-CD38-9B16-8CA0F7AB754D}"/>
              </a:ext>
            </a:extLst>
          </p:cNvPr>
          <p:cNvSpPr>
            <a:spLocks noGrp="1"/>
          </p:cNvSpPr>
          <p:nvPr>
            <p:ph type="dt" sz="half" idx="10"/>
          </p:nvPr>
        </p:nvSpPr>
        <p:spPr/>
        <p:txBody>
          <a:bodyPr/>
          <a:lstStyle/>
          <a:p>
            <a:fld id="{8C24B97D-B1D3-CB49-A965-2484BBC7D893}" type="datetimeFigureOut">
              <a:rPr lang="en-PT" smtClean="0"/>
              <a:t>05/03/2024</a:t>
            </a:fld>
            <a:endParaRPr lang="en-PT"/>
          </a:p>
        </p:txBody>
      </p:sp>
      <p:sp>
        <p:nvSpPr>
          <p:cNvPr id="3" name="Footer Placeholder 2">
            <a:extLst>
              <a:ext uri="{FF2B5EF4-FFF2-40B4-BE49-F238E27FC236}">
                <a16:creationId xmlns:a16="http://schemas.microsoft.com/office/drawing/2014/main" id="{007BDAC5-F445-5834-87EF-30E0EEB91826}"/>
              </a:ext>
            </a:extLst>
          </p:cNvPr>
          <p:cNvSpPr>
            <a:spLocks noGrp="1"/>
          </p:cNvSpPr>
          <p:nvPr>
            <p:ph type="ftr" sz="quarter" idx="11"/>
          </p:nvPr>
        </p:nvSpPr>
        <p:spPr/>
        <p:txBody>
          <a:bodyPr/>
          <a:lstStyle/>
          <a:p>
            <a:endParaRPr lang="en-PT"/>
          </a:p>
        </p:txBody>
      </p:sp>
      <p:sp>
        <p:nvSpPr>
          <p:cNvPr id="4" name="Slide Number Placeholder 3">
            <a:extLst>
              <a:ext uri="{FF2B5EF4-FFF2-40B4-BE49-F238E27FC236}">
                <a16:creationId xmlns:a16="http://schemas.microsoft.com/office/drawing/2014/main" id="{CB21D9B8-A610-80C8-E7CD-9F8778503821}"/>
              </a:ext>
            </a:extLst>
          </p:cNvPr>
          <p:cNvSpPr>
            <a:spLocks noGrp="1"/>
          </p:cNvSpPr>
          <p:nvPr>
            <p:ph type="sldNum" sz="quarter" idx="12"/>
          </p:nvPr>
        </p:nvSpPr>
        <p:spPr/>
        <p:txBody>
          <a:bodyPr/>
          <a:lstStyle/>
          <a:p>
            <a:fld id="{C6CDA280-800E-F644-88A5-EFFE5419DB65}" type="slidenum">
              <a:rPr lang="en-PT" smtClean="0"/>
              <a:t>‹#›</a:t>
            </a:fld>
            <a:endParaRPr lang="en-PT"/>
          </a:p>
        </p:txBody>
      </p:sp>
    </p:spTree>
    <p:extLst>
      <p:ext uri="{BB962C8B-B14F-4D97-AF65-F5344CB8AC3E}">
        <p14:creationId xmlns:p14="http://schemas.microsoft.com/office/powerpoint/2010/main" val="26157833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380F1-2A94-75B2-6A58-6FC701D590F9}"/>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PT"/>
          </a:p>
        </p:txBody>
      </p:sp>
      <p:sp>
        <p:nvSpPr>
          <p:cNvPr id="3" name="Content Placeholder 2">
            <a:extLst>
              <a:ext uri="{FF2B5EF4-FFF2-40B4-BE49-F238E27FC236}">
                <a16:creationId xmlns:a16="http://schemas.microsoft.com/office/drawing/2014/main" id="{83E98F2B-C983-2D77-2BD8-2E3D70446F0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T"/>
          </a:p>
        </p:txBody>
      </p:sp>
      <p:sp>
        <p:nvSpPr>
          <p:cNvPr id="4" name="Text Placeholder 3">
            <a:extLst>
              <a:ext uri="{FF2B5EF4-FFF2-40B4-BE49-F238E27FC236}">
                <a16:creationId xmlns:a16="http://schemas.microsoft.com/office/drawing/2014/main" id="{F9EB708E-5384-8EA7-8540-9D82A84DB17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79555663-D804-3F8F-E303-BA089EA1497A}"/>
              </a:ext>
            </a:extLst>
          </p:cNvPr>
          <p:cNvSpPr>
            <a:spLocks noGrp="1"/>
          </p:cNvSpPr>
          <p:nvPr>
            <p:ph type="dt" sz="half" idx="10"/>
          </p:nvPr>
        </p:nvSpPr>
        <p:spPr/>
        <p:txBody>
          <a:bodyPr/>
          <a:lstStyle/>
          <a:p>
            <a:fld id="{8C24B97D-B1D3-CB49-A965-2484BBC7D893}" type="datetimeFigureOut">
              <a:rPr lang="en-PT" smtClean="0"/>
              <a:t>05/03/2024</a:t>
            </a:fld>
            <a:endParaRPr lang="en-PT"/>
          </a:p>
        </p:txBody>
      </p:sp>
      <p:sp>
        <p:nvSpPr>
          <p:cNvPr id="6" name="Footer Placeholder 5">
            <a:extLst>
              <a:ext uri="{FF2B5EF4-FFF2-40B4-BE49-F238E27FC236}">
                <a16:creationId xmlns:a16="http://schemas.microsoft.com/office/drawing/2014/main" id="{3F7F5DD0-2D3D-33AA-C331-6DD9A4FEC77C}"/>
              </a:ext>
            </a:extLst>
          </p:cNvPr>
          <p:cNvSpPr>
            <a:spLocks noGrp="1"/>
          </p:cNvSpPr>
          <p:nvPr>
            <p:ph type="ftr" sz="quarter" idx="11"/>
          </p:nvPr>
        </p:nvSpPr>
        <p:spPr/>
        <p:txBody>
          <a:bodyPr/>
          <a:lstStyle/>
          <a:p>
            <a:endParaRPr lang="en-PT"/>
          </a:p>
        </p:txBody>
      </p:sp>
      <p:sp>
        <p:nvSpPr>
          <p:cNvPr id="7" name="Slide Number Placeholder 6">
            <a:extLst>
              <a:ext uri="{FF2B5EF4-FFF2-40B4-BE49-F238E27FC236}">
                <a16:creationId xmlns:a16="http://schemas.microsoft.com/office/drawing/2014/main" id="{590BD923-26D3-C5F0-C202-03E82AE35E99}"/>
              </a:ext>
            </a:extLst>
          </p:cNvPr>
          <p:cNvSpPr>
            <a:spLocks noGrp="1"/>
          </p:cNvSpPr>
          <p:nvPr>
            <p:ph type="sldNum" sz="quarter" idx="12"/>
          </p:nvPr>
        </p:nvSpPr>
        <p:spPr/>
        <p:txBody>
          <a:bodyPr/>
          <a:lstStyle/>
          <a:p>
            <a:fld id="{C6CDA280-800E-F644-88A5-EFFE5419DB65}" type="slidenum">
              <a:rPr lang="en-PT" smtClean="0"/>
              <a:t>‹#›</a:t>
            </a:fld>
            <a:endParaRPr lang="en-PT"/>
          </a:p>
        </p:txBody>
      </p:sp>
    </p:spTree>
    <p:extLst>
      <p:ext uri="{BB962C8B-B14F-4D97-AF65-F5344CB8AC3E}">
        <p14:creationId xmlns:p14="http://schemas.microsoft.com/office/powerpoint/2010/main" val="14343384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8AF1BD-774E-C321-DA3A-8013644DB94A}"/>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PT"/>
          </a:p>
        </p:txBody>
      </p:sp>
      <p:sp>
        <p:nvSpPr>
          <p:cNvPr id="3" name="Picture Placeholder 2">
            <a:extLst>
              <a:ext uri="{FF2B5EF4-FFF2-40B4-BE49-F238E27FC236}">
                <a16:creationId xmlns:a16="http://schemas.microsoft.com/office/drawing/2014/main" id="{CC85AA76-6EF7-03E4-75A1-4AAA517C65C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PT"/>
          </a:p>
        </p:txBody>
      </p:sp>
      <p:sp>
        <p:nvSpPr>
          <p:cNvPr id="4" name="Text Placeholder 3">
            <a:extLst>
              <a:ext uri="{FF2B5EF4-FFF2-40B4-BE49-F238E27FC236}">
                <a16:creationId xmlns:a16="http://schemas.microsoft.com/office/drawing/2014/main" id="{0117C61B-F0DD-EBEA-879C-36530B42BBF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5ED315AC-7744-2425-2AAB-E2D46E031049}"/>
              </a:ext>
            </a:extLst>
          </p:cNvPr>
          <p:cNvSpPr>
            <a:spLocks noGrp="1"/>
          </p:cNvSpPr>
          <p:nvPr>
            <p:ph type="dt" sz="half" idx="10"/>
          </p:nvPr>
        </p:nvSpPr>
        <p:spPr/>
        <p:txBody>
          <a:bodyPr/>
          <a:lstStyle/>
          <a:p>
            <a:fld id="{8C24B97D-B1D3-CB49-A965-2484BBC7D893}" type="datetimeFigureOut">
              <a:rPr lang="en-PT" smtClean="0"/>
              <a:t>05/03/2024</a:t>
            </a:fld>
            <a:endParaRPr lang="en-PT"/>
          </a:p>
        </p:txBody>
      </p:sp>
      <p:sp>
        <p:nvSpPr>
          <p:cNvPr id="6" name="Footer Placeholder 5">
            <a:extLst>
              <a:ext uri="{FF2B5EF4-FFF2-40B4-BE49-F238E27FC236}">
                <a16:creationId xmlns:a16="http://schemas.microsoft.com/office/drawing/2014/main" id="{E3B88683-AC5E-4C69-8BF6-A899394E085C}"/>
              </a:ext>
            </a:extLst>
          </p:cNvPr>
          <p:cNvSpPr>
            <a:spLocks noGrp="1"/>
          </p:cNvSpPr>
          <p:nvPr>
            <p:ph type="ftr" sz="quarter" idx="11"/>
          </p:nvPr>
        </p:nvSpPr>
        <p:spPr/>
        <p:txBody>
          <a:bodyPr/>
          <a:lstStyle/>
          <a:p>
            <a:endParaRPr lang="en-PT"/>
          </a:p>
        </p:txBody>
      </p:sp>
      <p:sp>
        <p:nvSpPr>
          <p:cNvPr id="7" name="Slide Number Placeholder 6">
            <a:extLst>
              <a:ext uri="{FF2B5EF4-FFF2-40B4-BE49-F238E27FC236}">
                <a16:creationId xmlns:a16="http://schemas.microsoft.com/office/drawing/2014/main" id="{09D8851B-874F-7302-34C6-7A573348EA74}"/>
              </a:ext>
            </a:extLst>
          </p:cNvPr>
          <p:cNvSpPr>
            <a:spLocks noGrp="1"/>
          </p:cNvSpPr>
          <p:nvPr>
            <p:ph type="sldNum" sz="quarter" idx="12"/>
          </p:nvPr>
        </p:nvSpPr>
        <p:spPr/>
        <p:txBody>
          <a:bodyPr/>
          <a:lstStyle/>
          <a:p>
            <a:fld id="{C6CDA280-800E-F644-88A5-EFFE5419DB65}" type="slidenum">
              <a:rPr lang="en-PT" smtClean="0"/>
              <a:t>‹#›</a:t>
            </a:fld>
            <a:endParaRPr lang="en-PT"/>
          </a:p>
        </p:txBody>
      </p:sp>
    </p:spTree>
    <p:extLst>
      <p:ext uri="{BB962C8B-B14F-4D97-AF65-F5344CB8AC3E}">
        <p14:creationId xmlns:p14="http://schemas.microsoft.com/office/powerpoint/2010/main" val="4273489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71DCAEA-1C6A-6FE8-8461-794D5A3E36C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PT"/>
          </a:p>
        </p:txBody>
      </p:sp>
      <p:sp>
        <p:nvSpPr>
          <p:cNvPr id="3" name="Text Placeholder 2">
            <a:extLst>
              <a:ext uri="{FF2B5EF4-FFF2-40B4-BE49-F238E27FC236}">
                <a16:creationId xmlns:a16="http://schemas.microsoft.com/office/drawing/2014/main" id="{3A3BFAEA-BE2A-F220-681A-37A22173C81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T"/>
          </a:p>
        </p:txBody>
      </p:sp>
      <p:sp>
        <p:nvSpPr>
          <p:cNvPr id="4" name="Date Placeholder 3">
            <a:extLst>
              <a:ext uri="{FF2B5EF4-FFF2-40B4-BE49-F238E27FC236}">
                <a16:creationId xmlns:a16="http://schemas.microsoft.com/office/drawing/2014/main" id="{B17D9ED9-7E3D-4D1C-C17F-6A7614FACA2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C24B97D-B1D3-CB49-A965-2484BBC7D893}" type="datetimeFigureOut">
              <a:rPr lang="en-PT" smtClean="0"/>
              <a:t>05/03/2024</a:t>
            </a:fld>
            <a:endParaRPr lang="en-PT"/>
          </a:p>
        </p:txBody>
      </p:sp>
      <p:sp>
        <p:nvSpPr>
          <p:cNvPr id="5" name="Footer Placeholder 4">
            <a:extLst>
              <a:ext uri="{FF2B5EF4-FFF2-40B4-BE49-F238E27FC236}">
                <a16:creationId xmlns:a16="http://schemas.microsoft.com/office/drawing/2014/main" id="{B72F4DF6-1931-FAFC-8643-07ED96CEC7F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PT"/>
          </a:p>
        </p:txBody>
      </p:sp>
      <p:sp>
        <p:nvSpPr>
          <p:cNvPr id="6" name="Slide Number Placeholder 5">
            <a:extLst>
              <a:ext uri="{FF2B5EF4-FFF2-40B4-BE49-F238E27FC236}">
                <a16:creationId xmlns:a16="http://schemas.microsoft.com/office/drawing/2014/main" id="{682F8E0B-E621-6939-14E4-16B964F0369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6CDA280-800E-F644-88A5-EFFE5419DB65}" type="slidenum">
              <a:rPr lang="en-PT" smtClean="0"/>
              <a:t>‹#›</a:t>
            </a:fld>
            <a:endParaRPr lang="en-PT"/>
          </a:p>
        </p:txBody>
      </p:sp>
    </p:spTree>
    <p:extLst>
      <p:ext uri="{BB962C8B-B14F-4D97-AF65-F5344CB8AC3E}">
        <p14:creationId xmlns:p14="http://schemas.microsoft.com/office/powerpoint/2010/main" val="14423682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12.xml"/><Relationship Id="rId5" Type="http://schemas.openxmlformats.org/officeDocument/2006/relationships/image" Target="../media/image12.png"/><Relationship Id="rId4" Type="http://schemas.openxmlformats.org/officeDocument/2006/relationships/image" Target="../media/image11.svg"/></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1.xml"/><Relationship Id="rId1" Type="http://schemas.openxmlformats.org/officeDocument/2006/relationships/slideLayout" Target="../slideLayouts/slideLayout14.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2.xml"/><Relationship Id="rId1" Type="http://schemas.openxmlformats.org/officeDocument/2006/relationships/slideLayout" Target="../slideLayouts/slideLayout14.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14.xml"/><Relationship Id="rId4" Type="http://schemas.openxmlformats.org/officeDocument/2006/relationships/image" Target="../media/image24.jpg"/></Relationships>
</file>

<file path=ppt/slides/_rels/slide14.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14.xml"/><Relationship Id="rId1" Type="http://schemas.openxmlformats.org/officeDocument/2006/relationships/slideLayout" Target="../slideLayouts/slideLayout14.xml"/><Relationship Id="rId5" Type="http://schemas.openxmlformats.org/officeDocument/2006/relationships/image" Target="../media/image25.png"/><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5.xml"/><Relationship Id="rId1" Type="http://schemas.openxmlformats.org/officeDocument/2006/relationships/slideLayout" Target="../slideLayouts/slideLayout14.xml"/><Relationship Id="rId5" Type="http://schemas.openxmlformats.org/officeDocument/2006/relationships/image" Target="../media/image25.png"/><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6.xml"/><Relationship Id="rId1" Type="http://schemas.openxmlformats.org/officeDocument/2006/relationships/slideLayout" Target="../slideLayouts/slideLayout14.xml"/><Relationship Id="rId5" Type="http://schemas.openxmlformats.org/officeDocument/2006/relationships/image" Target="../media/image27.png"/><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14.xml"/><Relationship Id="rId5" Type="http://schemas.openxmlformats.org/officeDocument/2006/relationships/image" Target="../media/image28.png"/><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18.xml"/><Relationship Id="rId1" Type="http://schemas.openxmlformats.org/officeDocument/2006/relationships/slideLayout" Target="../slideLayouts/slideLayout14.xml"/><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3.png"/><Relationship Id="rId7" Type="http://schemas.openxmlformats.org/officeDocument/2006/relationships/diagramColors" Target="../diagrams/colors1.xml"/><Relationship Id="rId2" Type="http://schemas.openxmlformats.org/officeDocument/2006/relationships/notesSlide" Target="../notesSlides/notesSlide19.xml"/><Relationship Id="rId1" Type="http://schemas.openxmlformats.org/officeDocument/2006/relationships/slideLayout" Target="../slideLayouts/slideLayout14.xml"/><Relationship Id="rId6" Type="http://schemas.openxmlformats.org/officeDocument/2006/relationships/diagramQuickStyle" Target="../diagrams/quickStyle1.xml"/><Relationship Id="rId5" Type="http://schemas.openxmlformats.org/officeDocument/2006/relationships/diagramLayout" Target="../diagrams/layout1.xml"/><Relationship Id="rId10" Type="http://schemas.openxmlformats.org/officeDocument/2006/relationships/image" Target="../media/image30.png"/><Relationship Id="rId4" Type="http://schemas.openxmlformats.org/officeDocument/2006/relationships/diagramData" Target="../diagrams/data1.xml"/><Relationship Id="rId9" Type="http://schemas.openxmlformats.org/officeDocument/2006/relationships/image" Target="../media/image29.jpg"/></Relationships>
</file>

<file path=ppt/slides/_rels/slide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14.jpeg"/></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2.xml"/><Relationship Id="rId1" Type="http://schemas.openxmlformats.org/officeDocument/2006/relationships/slideLayout" Target="../slideLayouts/slideLayout14.xml"/><Relationship Id="rId4" Type="http://schemas.openxmlformats.org/officeDocument/2006/relationships/image" Target="../media/image31.png"/></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5.xml"/><Relationship Id="rId1" Type="http://schemas.openxmlformats.org/officeDocument/2006/relationships/slideLayout" Target="../slideLayouts/slideLayout14.xml"/><Relationship Id="rId4" Type="http://schemas.openxmlformats.org/officeDocument/2006/relationships/image" Target="../media/image25.png"/></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6.xml"/><Relationship Id="rId1" Type="http://schemas.openxmlformats.org/officeDocument/2006/relationships/slideLayout" Target="../slideLayouts/slideLayout14.xml"/><Relationship Id="rId4" Type="http://schemas.openxmlformats.org/officeDocument/2006/relationships/image" Target="../media/image25.png"/></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7.xml"/><Relationship Id="rId1" Type="http://schemas.openxmlformats.org/officeDocument/2006/relationships/slideLayout" Target="../slideLayouts/slideLayout14.xml"/><Relationship Id="rId4" Type="http://schemas.openxmlformats.org/officeDocument/2006/relationships/image" Target="../media/image25.png"/></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8.xml"/><Relationship Id="rId1" Type="http://schemas.openxmlformats.org/officeDocument/2006/relationships/slideLayout" Target="../slideLayouts/slideLayout14.xml"/><Relationship Id="rId4" Type="http://schemas.openxmlformats.org/officeDocument/2006/relationships/image" Target="../media/image25.png"/></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9.xml"/><Relationship Id="rId1" Type="http://schemas.openxmlformats.org/officeDocument/2006/relationships/slideLayout" Target="../slideLayouts/slideLayout14.xml"/><Relationship Id="rId4" Type="http://schemas.openxmlformats.org/officeDocument/2006/relationships/image" Target="../media/image13.png"/></Relationships>
</file>

<file path=ppt/slides/_rels/slide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0.xml"/><Relationship Id="rId1" Type="http://schemas.openxmlformats.org/officeDocument/2006/relationships/slideLayout" Target="../slideLayouts/slideLayout14.xml"/><Relationship Id="rId5" Type="http://schemas.openxmlformats.org/officeDocument/2006/relationships/image" Target="../media/image25.png"/><Relationship Id="rId4" Type="http://schemas.openxmlformats.org/officeDocument/2006/relationships/image" Target="../media/image13.png"/></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1.xml"/><Relationship Id="rId1" Type="http://schemas.openxmlformats.org/officeDocument/2006/relationships/slideLayout" Target="../slideLayouts/slideLayout14.xml"/><Relationship Id="rId5" Type="http://schemas.openxmlformats.org/officeDocument/2006/relationships/image" Target="../media/image25.png"/><Relationship Id="rId4" Type="http://schemas.openxmlformats.org/officeDocument/2006/relationships/image" Target="../media/image13.png"/></Relationships>
</file>

<file path=ppt/slides/_rels/slide3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2.xml"/><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3.xml"/><Relationship Id="rId1" Type="http://schemas.openxmlformats.org/officeDocument/2006/relationships/slideLayout" Target="../slideLayouts/slideLayout14.xml"/><Relationship Id="rId5" Type="http://schemas.openxmlformats.org/officeDocument/2006/relationships/image" Target="../media/image25.png"/><Relationship Id="rId4" Type="http://schemas.openxmlformats.org/officeDocument/2006/relationships/image" Target="../media/image13.png"/></Relationships>
</file>

<file path=ppt/slides/_rels/slide3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4.xml"/><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5.xml"/><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6.xml"/><Relationship Id="rId1" Type="http://schemas.openxmlformats.org/officeDocument/2006/relationships/slideLayout" Target="../slideLayouts/slideLayout14.xml"/><Relationship Id="rId5" Type="http://schemas.openxmlformats.org/officeDocument/2006/relationships/image" Target="../media/image25.png"/><Relationship Id="rId4" Type="http://schemas.openxmlformats.org/officeDocument/2006/relationships/image" Target="../media/image13.png"/></Relationships>
</file>

<file path=ppt/slides/_rels/slide3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7.xml"/><Relationship Id="rId1" Type="http://schemas.openxmlformats.org/officeDocument/2006/relationships/slideLayout" Target="../slideLayouts/slideLayout14.xml"/><Relationship Id="rId5" Type="http://schemas.openxmlformats.org/officeDocument/2006/relationships/image" Target="../media/image37.png"/><Relationship Id="rId4" Type="http://schemas.openxmlformats.org/officeDocument/2006/relationships/image" Target="../media/image13.png"/></Relationships>
</file>

<file path=ppt/slides/_rels/slide3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8.xml"/><Relationship Id="rId1" Type="http://schemas.openxmlformats.org/officeDocument/2006/relationships/slideLayout" Target="../slideLayouts/slideLayout14.xml"/><Relationship Id="rId5" Type="http://schemas.openxmlformats.org/officeDocument/2006/relationships/image" Target="../media/image25.png"/><Relationship Id="rId4" Type="http://schemas.openxmlformats.org/officeDocument/2006/relationships/image" Target="../media/image13.png"/></Relationships>
</file>

<file path=ppt/slides/_rels/slide3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9.xml"/><Relationship Id="rId1" Type="http://schemas.openxmlformats.org/officeDocument/2006/relationships/slideLayout" Target="../slideLayouts/slideLayout14.xml"/><Relationship Id="rId4" Type="http://schemas.openxmlformats.org/officeDocument/2006/relationships/image" Target="../media/image39.jpeg"/></Relationships>
</file>

<file path=ppt/slides/_rels/slide4.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hyperlink" Target="mailto:xavier.araujo92@gmail.com" TargetMode="External"/><Relationship Id="rId7"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hyperlink" Target="https://xavieraraujo.github.io/" TargetMode="External"/><Relationship Id="rId5" Type="http://schemas.openxmlformats.org/officeDocument/2006/relationships/hyperlink" Target="http://linkedin.com/in/xavier-araujo" TargetMode="External"/><Relationship Id="rId4" Type="http://schemas.openxmlformats.org/officeDocument/2006/relationships/hyperlink" Target="mailto:xavier.araujo@blip.com" TargetMode="External"/><Relationship Id="rId9" Type="http://schemas.openxmlformats.org/officeDocument/2006/relationships/image" Target="../media/image17.png"/></Relationships>
</file>

<file path=ppt/slides/_rels/slide4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0.xml"/><Relationship Id="rId1" Type="http://schemas.openxmlformats.org/officeDocument/2006/relationships/slideLayout" Target="../slideLayouts/slideLayout14.xml"/><Relationship Id="rId4" Type="http://schemas.openxmlformats.org/officeDocument/2006/relationships/image" Target="../media/image40.png"/></Relationships>
</file>

<file path=ppt/slides/_rels/slide4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1.xml"/><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2.xml"/><Relationship Id="rId1" Type="http://schemas.openxmlformats.org/officeDocument/2006/relationships/slideLayout" Target="../slideLayouts/slideLayout14.xml"/><Relationship Id="rId4" Type="http://schemas.openxmlformats.org/officeDocument/2006/relationships/image" Target="../media/image13.png"/></Relationships>
</file>

<file path=ppt/slides/_rels/slide4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3.xml"/><Relationship Id="rId1" Type="http://schemas.openxmlformats.org/officeDocument/2006/relationships/slideLayout" Target="../slideLayouts/slideLayout14.xml"/><Relationship Id="rId4" Type="http://schemas.openxmlformats.org/officeDocument/2006/relationships/image" Target="../media/image25.png"/></Relationships>
</file>

<file path=ppt/slides/_rels/slide4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4.xml"/><Relationship Id="rId1" Type="http://schemas.openxmlformats.org/officeDocument/2006/relationships/slideLayout" Target="../slideLayouts/slideLayout14.xml"/><Relationship Id="rId5" Type="http://schemas.openxmlformats.org/officeDocument/2006/relationships/image" Target="../media/image44.png"/><Relationship Id="rId4" Type="http://schemas.openxmlformats.org/officeDocument/2006/relationships/hyperlink" Target="https://www.linkedin.com/pulse/kafka-transactions-part-1-exactly-once-messaging-rob-golder/" TargetMode="External"/></Relationships>
</file>

<file path=ppt/slides/_rels/slide45.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45.xml"/><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6.xml"/><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7.xml"/><Relationship Id="rId1" Type="http://schemas.openxmlformats.org/officeDocument/2006/relationships/slideLayout" Target="../slideLayouts/slideLayout14.xml"/></Relationships>
</file>

<file path=ppt/slides/_rels/slide4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8.xml"/><Relationship Id="rId1" Type="http://schemas.openxmlformats.org/officeDocument/2006/relationships/slideLayout" Target="../slideLayouts/slideLayout16.xml"/></Relationships>
</file>

<file path=ppt/slides/_rels/slide4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9.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hyperlink" Target="https://github.com/XavierAraujo/kafka-fundamentals-training" TargetMode="External"/><Relationship Id="rId2" Type="http://schemas.openxmlformats.org/officeDocument/2006/relationships/notesSlide" Target="../notesSlides/notesSlide50.xml"/><Relationship Id="rId1" Type="http://schemas.openxmlformats.org/officeDocument/2006/relationships/slideLayout" Target="../slideLayouts/slideLayout14.xml"/><Relationship Id="rId5" Type="http://schemas.openxmlformats.org/officeDocument/2006/relationships/image" Target="../media/image48.png"/><Relationship Id="rId4" Type="http://schemas.openxmlformats.org/officeDocument/2006/relationships/hyperlink" Target="https://www.docker.com/products/docker-desktop/" TargetMode="External"/></Relationships>
</file>

<file path=ppt/slides/_rels/slide5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1.xml"/><Relationship Id="rId1" Type="http://schemas.openxmlformats.org/officeDocument/2006/relationships/slideLayout" Target="../slideLayouts/slideLayout14.xml"/></Relationships>
</file>

<file path=ppt/slides/_rels/slide5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2.xml"/><Relationship Id="rId1" Type="http://schemas.openxmlformats.org/officeDocument/2006/relationships/slideLayout" Target="../slideLayouts/slideLayout14.xml"/></Relationships>
</file>

<file path=ppt/slides/_rels/slide5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3.xml"/><Relationship Id="rId1" Type="http://schemas.openxmlformats.org/officeDocument/2006/relationships/slideLayout" Target="../slideLayouts/slideLayout14.xml"/></Relationships>
</file>

<file path=ppt/slides/_rels/slide5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4.xml"/><Relationship Id="rId1" Type="http://schemas.openxmlformats.org/officeDocument/2006/relationships/slideLayout" Target="../slideLayouts/slideLayout14.xml"/></Relationships>
</file>

<file path=ppt/slides/_rels/slide5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5.xml"/><Relationship Id="rId1" Type="http://schemas.openxmlformats.org/officeDocument/2006/relationships/slideLayout" Target="../slideLayouts/slideLayout14.xml"/></Relationships>
</file>

<file path=ppt/slides/_rels/slide5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6.xml"/><Relationship Id="rId1" Type="http://schemas.openxmlformats.org/officeDocument/2006/relationships/slideLayout" Target="../slideLayouts/slideLayout14.xml"/></Relationships>
</file>

<file path=ppt/slides/_rels/slide5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7.xml"/><Relationship Id="rId1" Type="http://schemas.openxmlformats.org/officeDocument/2006/relationships/slideLayout" Target="../slideLayouts/slideLayout14.xml"/></Relationships>
</file>

<file path=ppt/slides/_rels/slide5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8.xml"/><Relationship Id="rId1" Type="http://schemas.openxmlformats.org/officeDocument/2006/relationships/slideLayout" Target="../slideLayouts/slideLayout14.xml"/></Relationships>
</file>

<file path=ppt/slides/_rels/slide5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9.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60.xml"/><Relationship Id="rId1" Type="http://schemas.openxmlformats.org/officeDocument/2006/relationships/slideLayout" Target="../slideLayouts/slideLayout14.xml"/></Relationships>
</file>

<file path=ppt/slides/_rels/slide6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61.xml"/><Relationship Id="rId1" Type="http://schemas.openxmlformats.org/officeDocument/2006/relationships/slideLayout" Target="../slideLayouts/slideLayout14.xml"/></Relationships>
</file>

<file path=ppt/slides/_rels/slide6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62.xml"/><Relationship Id="rId1" Type="http://schemas.openxmlformats.org/officeDocument/2006/relationships/slideLayout" Target="../slideLayouts/slideLayout14.xml"/></Relationships>
</file>

<file path=ppt/slides/_rels/slide6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63.xml"/><Relationship Id="rId1" Type="http://schemas.openxmlformats.org/officeDocument/2006/relationships/slideLayout" Target="../slideLayouts/slideLayout14.xml"/></Relationships>
</file>

<file path=ppt/slides/_rels/slide6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64.xml"/><Relationship Id="rId1" Type="http://schemas.openxmlformats.org/officeDocument/2006/relationships/slideLayout" Target="../slideLayouts/slideLayout14.xml"/></Relationships>
</file>

<file path=ppt/slides/_rels/slide6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5.xml"/><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6.xml"/><Relationship Id="rId1" Type="http://schemas.openxmlformats.org/officeDocument/2006/relationships/slideLayout" Target="../slideLayouts/slideLayout14.xml"/></Relationships>
</file>

<file path=ppt/slides/_rels/slide6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67.xml"/><Relationship Id="rId1" Type="http://schemas.openxmlformats.org/officeDocument/2006/relationships/slideLayout" Target="../slideLayouts/slideLayout14.xml"/></Relationships>
</file>

<file path=ppt/slides/_rels/slide6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68.xml"/><Relationship Id="rId1" Type="http://schemas.openxmlformats.org/officeDocument/2006/relationships/slideLayout" Target="../slideLayouts/slideLayout14.xml"/></Relationships>
</file>

<file path=ppt/slides/_rels/slide6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69.xml"/><Relationship Id="rId1" Type="http://schemas.openxmlformats.org/officeDocument/2006/relationships/slideLayout" Target="../slideLayouts/slideLayout14.xml"/><Relationship Id="rId4" Type="http://schemas.openxmlformats.org/officeDocument/2006/relationships/hyperlink" Target="https://www.reactive-streams.org/"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7.xml"/><Relationship Id="rId1" Type="http://schemas.openxmlformats.org/officeDocument/2006/relationships/slideLayout" Target="../slideLayouts/slideLayout15.xml"/><Relationship Id="rId4" Type="http://schemas.openxmlformats.org/officeDocument/2006/relationships/image" Target="../media/image13.png"/></Relationships>
</file>

<file path=ppt/slides/_rels/slide7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70.xml"/><Relationship Id="rId1" Type="http://schemas.openxmlformats.org/officeDocument/2006/relationships/slideLayout" Target="../slideLayouts/slideLayout14.xml"/></Relationships>
</file>

<file path=ppt/slides/_rels/slide71.xml.rels><?xml version="1.0" encoding="UTF-8" standalone="yes"?>
<Relationships xmlns="http://schemas.openxmlformats.org/package/2006/relationships"><Relationship Id="rId3" Type="http://schemas.openxmlformats.org/officeDocument/2006/relationships/hyperlink" Target="https://github.com/Flutter-Global/stream-protocol" TargetMode="External"/><Relationship Id="rId2" Type="http://schemas.openxmlformats.org/officeDocument/2006/relationships/notesSlide" Target="../notesSlides/notesSlide71.xml"/><Relationship Id="rId1" Type="http://schemas.openxmlformats.org/officeDocument/2006/relationships/slideLayout" Target="../slideLayouts/slideLayout14.xml"/><Relationship Id="rId5" Type="http://schemas.openxmlformats.org/officeDocument/2006/relationships/image" Target="../media/image58.png"/><Relationship Id="rId4" Type="http://schemas.openxmlformats.org/officeDocument/2006/relationships/image" Target="../media/image57.jpeg"/></Relationships>
</file>

<file path=ppt/slides/_rels/slide72.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72.xml"/><Relationship Id="rId1" Type="http://schemas.openxmlformats.org/officeDocument/2006/relationships/slideLayout" Target="../slideLayouts/slideLayout14.xml"/><Relationship Id="rId4" Type="http://schemas.openxmlformats.org/officeDocument/2006/relationships/image" Target="../media/image60.png"/></Relationships>
</file>

<file path=ppt/slides/_rels/slide7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3.xml"/><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74.xml"/><Relationship Id="rId1" Type="http://schemas.openxmlformats.org/officeDocument/2006/relationships/slideLayout" Target="../slideLayouts/slideLayout14.xml"/></Relationships>
</file>

<file path=ppt/slides/_rels/slide7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75.xml"/><Relationship Id="rId1" Type="http://schemas.openxmlformats.org/officeDocument/2006/relationships/slideLayout" Target="../slideLayouts/slideLayout14.xml"/></Relationships>
</file>

<file path=ppt/slides/_rels/slide76.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76.xml"/><Relationship Id="rId1" Type="http://schemas.openxmlformats.org/officeDocument/2006/relationships/slideLayout" Target="../slideLayouts/slideLayout1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77.xml"/><Relationship Id="rId1" Type="http://schemas.openxmlformats.org/officeDocument/2006/relationships/slideLayout" Target="../slideLayouts/slideLayout14.xml"/><Relationship Id="rId5" Type="http://schemas.openxmlformats.org/officeDocument/2006/relationships/image" Target="../media/image25.png"/><Relationship Id="rId4" Type="http://schemas.openxmlformats.org/officeDocument/2006/relationships/image" Target="../media/image64.png"/></Relationships>
</file>

<file path=ppt/slides/_rels/slide78.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78.xml"/><Relationship Id="rId1" Type="http://schemas.openxmlformats.org/officeDocument/2006/relationships/slideLayout" Target="../slideLayouts/slideLayout14.xml"/></Relationships>
</file>

<file path=ppt/slides/_rels/slide7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9.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8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0.xml"/><Relationship Id="rId1" Type="http://schemas.openxmlformats.org/officeDocument/2006/relationships/slideLayout" Target="../slideLayouts/slideLayout14.xml"/></Relationships>
</file>

<file path=ppt/slides/_rels/slide8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1.xml"/><Relationship Id="rId1" Type="http://schemas.openxmlformats.org/officeDocument/2006/relationships/slideLayout" Target="../slideLayouts/slideLayout14.xml"/></Relationships>
</file>

<file path=ppt/slides/_rels/slide8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2.xml"/><Relationship Id="rId1" Type="http://schemas.openxmlformats.org/officeDocument/2006/relationships/slideLayout" Target="../slideLayouts/slideLayout14.xml"/></Relationships>
</file>

<file path=ppt/slides/_rels/slide8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3.xml"/><Relationship Id="rId1" Type="http://schemas.openxmlformats.org/officeDocument/2006/relationships/slideLayout" Target="../slideLayouts/slideLayout14.xml"/></Relationships>
</file>

<file path=ppt/slides/_rels/slide8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4.xml"/><Relationship Id="rId1" Type="http://schemas.openxmlformats.org/officeDocument/2006/relationships/slideLayout" Target="../slideLayouts/slideLayout14.xml"/></Relationships>
</file>

<file path=ppt/slides/_rels/slide8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5.xml"/><Relationship Id="rId1" Type="http://schemas.openxmlformats.org/officeDocument/2006/relationships/slideLayout" Target="../slideLayouts/slideLayout14.xml"/></Relationships>
</file>

<file path=ppt/slides/_rels/slide8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6.xml"/><Relationship Id="rId1" Type="http://schemas.openxmlformats.org/officeDocument/2006/relationships/slideLayout" Target="../slideLayouts/slideLayout14.xml"/></Relationships>
</file>

<file path=ppt/slides/_rels/slide8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7.xml"/><Relationship Id="rId1" Type="http://schemas.openxmlformats.org/officeDocument/2006/relationships/slideLayout" Target="../slideLayouts/slideLayout14.xml"/></Relationships>
</file>

<file path=ppt/slides/_rels/slide8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8.xml"/><Relationship Id="rId1" Type="http://schemas.openxmlformats.org/officeDocument/2006/relationships/slideLayout" Target="../slideLayouts/slideLayout14.xml"/></Relationships>
</file>

<file path=ppt/slides/_rels/slide8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9.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9.xml"/><Relationship Id="rId1" Type="http://schemas.openxmlformats.org/officeDocument/2006/relationships/slideLayout" Target="../slideLayouts/slideLayout14.xml"/><Relationship Id="rId6" Type="http://schemas.openxmlformats.org/officeDocument/2006/relationships/image" Target="../media/image13.png"/><Relationship Id="rId5" Type="http://schemas.openxmlformats.org/officeDocument/2006/relationships/image" Target="../media/image21.jpeg"/><Relationship Id="rId4" Type="http://schemas.openxmlformats.org/officeDocument/2006/relationships/image" Target="../media/image20.jpeg"/></Relationships>
</file>

<file path=ppt/slides/_rels/slide9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0.xml"/><Relationship Id="rId1" Type="http://schemas.openxmlformats.org/officeDocument/2006/relationships/slideLayout" Target="../slideLayouts/slideLayout14.xml"/></Relationships>
</file>

<file path=ppt/slides/_rels/slide9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1.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BC6B9438-FCEA-AB68-FCD4-AA080433B346}"/>
              </a:ext>
            </a:extLst>
          </p:cNvPr>
          <p:cNvSpPr>
            <a:spLocks noGrp="1"/>
          </p:cNvSpPr>
          <p:nvPr>
            <p:ph type="pic" sz="quarter" idx="15"/>
          </p:nvPr>
        </p:nvSpPr>
        <p:spPr>
          <a:xfrm>
            <a:off x="0" y="-18496"/>
            <a:ext cx="12192000" cy="6858000"/>
          </a:xfrm>
        </p:spPr>
        <p:txBody>
          <a:bodyPr/>
          <a:lstStyle/>
          <a:p>
            <a:endParaRPr lang="en-PT"/>
          </a:p>
        </p:txBody>
      </p:sp>
      <p:sp>
        <p:nvSpPr>
          <p:cNvPr id="5" name="Title 3">
            <a:extLst>
              <a:ext uri="{FF2B5EF4-FFF2-40B4-BE49-F238E27FC236}">
                <a16:creationId xmlns:a16="http://schemas.microsoft.com/office/drawing/2014/main" id="{AA4340B4-E156-590D-229A-EE8C3AF2A978}"/>
              </a:ext>
            </a:extLst>
          </p:cNvPr>
          <p:cNvSpPr txBox="1">
            <a:spLocks/>
          </p:cNvSpPr>
          <p:nvPr/>
        </p:nvSpPr>
        <p:spPr>
          <a:xfrm>
            <a:off x="2037179" y="2026421"/>
            <a:ext cx="8117635" cy="2383409"/>
          </a:xfrm>
          <a:prstGeom prst="rect">
            <a:avLst/>
          </a:prstGeom>
        </p:spPr>
        <p:txBody>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algn="ctr"/>
            <a:r>
              <a:rPr lang="en-US" sz="9600" dirty="0">
                <a:solidFill>
                  <a:schemeClr val="tx1">
                    <a:lumMod val="85000"/>
                    <a:lumOff val="15000"/>
                  </a:schemeClr>
                </a:solidFill>
                <a:latin typeface="Effra" panose="020B0603020203020204" pitchFamily="34" charset="0"/>
                <a:cs typeface="Effra" panose="020B0603020203020204" pitchFamily="34" charset="0"/>
              </a:rPr>
              <a:t>Kafka Fundamentals</a:t>
            </a:r>
          </a:p>
        </p:txBody>
      </p:sp>
      <p:pic>
        <p:nvPicPr>
          <p:cNvPr id="7" name="Graphic 6">
            <a:extLst>
              <a:ext uri="{FF2B5EF4-FFF2-40B4-BE49-F238E27FC236}">
                <a16:creationId xmlns:a16="http://schemas.microsoft.com/office/drawing/2014/main" id="{4E51AD71-8649-A40D-98B4-99D4759EA8B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7709279">
            <a:off x="9630503" y="4814981"/>
            <a:ext cx="2326229" cy="1591374"/>
          </a:xfrm>
          <a:prstGeom prst="rect">
            <a:avLst/>
          </a:prstGeom>
        </p:spPr>
      </p:pic>
      <p:sp>
        <p:nvSpPr>
          <p:cNvPr id="12" name="Freeform: Shape 11">
            <a:extLst>
              <a:ext uri="{FF2B5EF4-FFF2-40B4-BE49-F238E27FC236}">
                <a16:creationId xmlns:a16="http://schemas.microsoft.com/office/drawing/2014/main" id="{C61B9B0E-BC8D-0F5B-1193-3778F30A6EDB}"/>
              </a:ext>
            </a:extLst>
          </p:cNvPr>
          <p:cNvSpPr/>
          <p:nvPr/>
        </p:nvSpPr>
        <p:spPr>
          <a:xfrm>
            <a:off x="0" y="-18496"/>
            <a:ext cx="1531088" cy="2546443"/>
          </a:xfrm>
          <a:custGeom>
            <a:avLst/>
            <a:gdLst>
              <a:gd name="connsiteX0" fmla="*/ 0 w 969859"/>
              <a:gd name="connsiteY0" fmla="*/ 0 h 1249845"/>
              <a:gd name="connsiteX1" fmla="*/ 901092 w 969859"/>
              <a:gd name="connsiteY1" fmla="*/ 0 h 1249845"/>
              <a:gd name="connsiteX2" fmla="*/ 969859 w 969859"/>
              <a:gd name="connsiteY2" fmla="*/ 846761 h 1249845"/>
              <a:gd name="connsiteX3" fmla="*/ 6455 w 969859"/>
              <a:gd name="connsiteY3" fmla="*/ 1249845 h 1249845"/>
              <a:gd name="connsiteX4" fmla="*/ 0 w 969859"/>
              <a:gd name="connsiteY4" fmla="*/ 1242335 h 12498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9859" h="1249845">
                <a:moveTo>
                  <a:pt x="0" y="0"/>
                </a:moveTo>
                <a:lnTo>
                  <a:pt x="901092" y="0"/>
                </a:lnTo>
                <a:lnTo>
                  <a:pt x="969859" y="846761"/>
                </a:lnTo>
                <a:lnTo>
                  <a:pt x="6455" y="1249845"/>
                </a:lnTo>
                <a:lnTo>
                  <a:pt x="0" y="1242335"/>
                </a:lnTo>
                <a:close/>
              </a:path>
            </a:pathLst>
          </a:custGeom>
          <a:gradFill>
            <a:gsLst>
              <a:gs pos="65000">
                <a:schemeClr val="accent3"/>
              </a:gs>
              <a:gs pos="0">
                <a:schemeClr val="accent1"/>
              </a:gs>
            </a:gsLst>
            <a:lin ang="3600000" scaled="0"/>
          </a:gradFill>
          <a:ln>
            <a:no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en-GB" sz="1400" b="1" dirty="0">
              <a:solidFill>
                <a:schemeClr val="tx1"/>
              </a:solidFill>
            </a:endParaRPr>
          </a:p>
        </p:txBody>
      </p:sp>
      <p:pic>
        <p:nvPicPr>
          <p:cNvPr id="22" name="Picture 21" descr="Qr code&#10;&#10;Description automatically generated">
            <a:extLst>
              <a:ext uri="{FF2B5EF4-FFF2-40B4-BE49-F238E27FC236}">
                <a16:creationId xmlns:a16="http://schemas.microsoft.com/office/drawing/2014/main" id="{B1C54746-145E-41FB-858A-D6558E95F62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07207" y="5333366"/>
            <a:ext cx="1977580" cy="554603"/>
          </a:xfrm>
          <a:prstGeom prst="rect">
            <a:avLst/>
          </a:prstGeom>
        </p:spPr>
      </p:pic>
    </p:spTree>
    <p:extLst>
      <p:ext uri="{BB962C8B-B14F-4D97-AF65-F5344CB8AC3E}">
        <p14:creationId xmlns:p14="http://schemas.microsoft.com/office/powerpoint/2010/main" val="23174362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Shape 5">
            <a:extLst>
              <a:ext uri="{FF2B5EF4-FFF2-40B4-BE49-F238E27FC236}">
                <a16:creationId xmlns:a16="http://schemas.microsoft.com/office/drawing/2014/main" id="{10A4B37C-7FF6-3637-8346-C5E2662C842A}"/>
              </a:ext>
            </a:extLst>
          </p:cNvPr>
          <p:cNvSpPr/>
          <p:nvPr/>
        </p:nvSpPr>
        <p:spPr>
          <a:xfrm>
            <a:off x="794480" y="0"/>
            <a:ext cx="11397522" cy="6858000"/>
          </a:xfrm>
          <a:custGeom>
            <a:avLst/>
            <a:gdLst>
              <a:gd name="connsiteX0" fmla="*/ 4310830 w 10558073"/>
              <a:gd name="connsiteY0" fmla="*/ 0 h 6858000"/>
              <a:gd name="connsiteX1" fmla="*/ 10558073 w 10558073"/>
              <a:gd name="connsiteY1" fmla="*/ 0 h 6858000"/>
              <a:gd name="connsiteX2" fmla="*/ 10558073 w 10558073"/>
              <a:gd name="connsiteY2" fmla="*/ 6858000 h 6858000"/>
              <a:gd name="connsiteX3" fmla="*/ 0 w 10558073"/>
              <a:gd name="connsiteY3" fmla="*/ 6858000 h 6858000"/>
              <a:gd name="connsiteX4" fmla="*/ 4309340 w 10558073"/>
              <a:gd name="connsiteY4" fmla="*/ 674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58073" h="6858000">
                <a:moveTo>
                  <a:pt x="4310830" y="0"/>
                </a:moveTo>
                <a:lnTo>
                  <a:pt x="10558073" y="0"/>
                </a:lnTo>
                <a:lnTo>
                  <a:pt x="10558073" y="6858000"/>
                </a:lnTo>
                <a:lnTo>
                  <a:pt x="0" y="6858000"/>
                </a:lnTo>
                <a:cubicBezTo>
                  <a:pt x="0" y="3838164"/>
                  <a:pt x="1759544" y="1229291"/>
                  <a:pt x="4309340" y="674"/>
                </a:cubicBezTo>
                <a:close/>
              </a:path>
            </a:pathLst>
          </a:custGeom>
          <a:gradFill>
            <a:gsLst>
              <a:gs pos="0">
                <a:schemeClr val="accent1"/>
              </a:gs>
              <a:gs pos="100000">
                <a:schemeClr val="accent3"/>
              </a:gs>
            </a:gsLst>
            <a:lin ang="9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dirty="0"/>
          </a:p>
        </p:txBody>
      </p:sp>
      <p:sp>
        <p:nvSpPr>
          <p:cNvPr id="2" name="Title 3">
            <a:extLst>
              <a:ext uri="{FF2B5EF4-FFF2-40B4-BE49-F238E27FC236}">
                <a16:creationId xmlns:a16="http://schemas.microsoft.com/office/drawing/2014/main" id="{2713A1D4-ED9D-9539-892B-A245E9617F8C}"/>
              </a:ext>
            </a:extLst>
          </p:cNvPr>
          <p:cNvSpPr txBox="1">
            <a:spLocks/>
          </p:cNvSpPr>
          <p:nvPr/>
        </p:nvSpPr>
        <p:spPr>
          <a:xfrm>
            <a:off x="3554412" y="2739892"/>
            <a:ext cx="5083176" cy="624923"/>
          </a:xfrm>
          <a:prstGeom prst="rect">
            <a:avLst/>
          </a:prstGeom>
        </p:spPr>
        <p:txBody>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algn="ctr"/>
            <a:r>
              <a:rPr lang="en-US" sz="4400" dirty="0">
                <a:solidFill>
                  <a:schemeClr val="tx1">
                    <a:lumMod val="85000"/>
                    <a:lumOff val="15000"/>
                  </a:schemeClr>
                </a:solidFill>
                <a:latin typeface="Effra" panose="020B0603020203020204" pitchFamily="34" charset="0"/>
                <a:cs typeface="Effra" panose="020B0603020203020204" pitchFamily="34" charset="0"/>
              </a:rPr>
              <a:t>4. The Kafka Paradigm</a:t>
            </a:r>
          </a:p>
        </p:txBody>
      </p:sp>
      <p:sp>
        <p:nvSpPr>
          <p:cNvPr id="3" name="Title 3">
            <a:extLst>
              <a:ext uri="{FF2B5EF4-FFF2-40B4-BE49-F238E27FC236}">
                <a16:creationId xmlns:a16="http://schemas.microsoft.com/office/drawing/2014/main" id="{22EAE305-CBA5-EB14-3F28-D6B392CEE32B}"/>
              </a:ext>
            </a:extLst>
          </p:cNvPr>
          <p:cNvSpPr txBox="1">
            <a:spLocks/>
          </p:cNvSpPr>
          <p:nvPr/>
        </p:nvSpPr>
        <p:spPr>
          <a:xfrm>
            <a:off x="3554412" y="3364815"/>
            <a:ext cx="5083176" cy="624923"/>
          </a:xfrm>
          <a:prstGeom prst="rect">
            <a:avLst/>
          </a:prstGeom>
        </p:spPr>
        <p:txBody>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algn="ctr"/>
            <a:endParaRPr lang="en-US" sz="2000" b="0" dirty="0">
              <a:solidFill>
                <a:schemeClr val="bg1"/>
              </a:solidFill>
              <a:latin typeface="Effra" panose="020B0603020203020204" pitchFamily="34" charset="0"/>
              <a:cs typeface="Effra" panose="020B0603020203020204" pitchFamily="34" charset="0"/>
            </a:endParaRPr>
          </a:p>
        </p:txBody>
      </p:sp>
      <p:pic>
        <p:nvPicPr>
          <p:cNvPr id="13" name="Picture 12" descr="Qr code&#10;&#10;Description automatically generated">
            <a:extLst>
              <a:ext uri="{FF2B5EF4-FFF2-40B4-BE49-F238E27FC236}">
                <a16:creationId xmlns:a16="http://schemas.microsoft.com/office/drawing/2014/main" id="{1D9BA00D-570C-4C11-8AFC-5B2B0AD680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41607" y="6064241"/>
            <a:ext cx="1703124" cy="477373"/>
          </a:xfrm>
          <a:prstGeom prst="rect">
            <a:avLst/>
          </a:prstGeom>
        </p:spPr>
      </p:pic>
    </p:spTree>
    <p:extLst>
      <p:ext uri="{BB962C8B-B14F-4D97-AF65-F5344CB8AC3E}">
        <p14:creationId xmlns:p14="http://schemas.microsoft.com/office/powerpoint/2010/main" val="41693689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6897DEB4-4A88-4293-A935-9B25506C15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FBE42BC3-6707-4CBF-9386-048B994A4F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3886" y="0"/>
            <a:ext cx="7538114" cy="6858000"/>
          </a:xfrm>
          <a:custGeom>
            <a:avLst/>
            <a:gdLst>
              <a:gd name="connsiteX0" fmla="*/ 366246 w 7538114"/>
              <a:gd name="connsiteY0" fmla="*/ 0 h 6858000"/>
              <a:gd name="connsiteX1" fmla="*/ 2830292 w 7538114"/>
              <a:gd name="connsiteY1" fmla="*/ 0 h 6858000"/>
              <a:gd name="connsiteX2" fmla="*/ 3903260 w 7538114"/>
              <a:gd name="connsiteY2" fmla="*/ 0 h 6858000"/>
              <a:gd name="connsiteX3" fmla="*/ 4597266 w 7538114"/>
              <a:gd name="connsiteY3" fmla="*/ 0 h 6858000"/>
              <a:gd name="connsiteX4" fmla="*/ 7192370 w 7538114"/>
              <a:gd name="connsiteY4" fmla="*/ 0 h 6858000"/>
              <a:gd name="connsiteX5" fmla="*/ 7538114 w 7538114"/>
              <a:gd name="connsiteY5" fmla="*/ 0 h 6858000"/>
              <a:gd name="connsiteX6" fmla="*/ 7538114 w 7538114"/>
              <a:gd name="connsiteY6" fmla="*/ 6858000 h 6858000"/>
              <a:gd name="connsiteX7" fmla="*/ 7192370 w 7538114"/>
              <a:gd name="connsiteY7" fmla="*/ 6858000 h 6858000"/>
              <a:gd name="connsiteX8" fmla="*/ 4597266 w 7538114"/>
              <a:gd name="connsiteY8" fmla="*/ 6858000 h 6858000"/>
              <a:gd name="connsiteX9" fmla="*/ 3903260 w 7538114"/>
              <a:gd name="connsiteY9" fmla="*/ 6858000 h 6858000"/>
              <a:gd name="connsiteX10" fmla="*/ 2830292 w 7538114"/>
              <a:gd name="connsiteY10" fmla="*/ 6858000 h 6858000"/>
              <a:gd name="connsiteX11" fmla="*/ 170314 w 7538114"/>
              <a:gd name="connsiteY11" fmla="*/ 6858000 h 6858000"/>
              <a:gd name="connsiteX12" fmla="*/ 170341 w 7538114"/>
              <a:gd name="connsiteY12" fmla="*/ 6857759 h 6858000"/>
              <a:gd name="connsiteX13" fmla="*/ 173485 w 7538114"/>
              <a:gd name="connsiteY13" fmla="*/ 6852129 h 6858000"/>
              <a:gd name="connsiteX14" fmla="*/ 167544 w 7538114"/>
              <a:gd name="connsiteY14" fmla="*/ 6830335 h 6858000"/>
              <a:gd name="connsiteX15" fmla="*/ 163472 w 7538114"/>
              <a:gd name="connsiteY15" fmla="*/ 6796707 h 6858000"/>
              <a:gd name="connsiteX16" fmla="*/ 160535 w 7538114"/>
              <a:gd name="connsiteY16" fmla="*/ 6780725 h 6858000"/>
              <a:gd name="connsiteX17" fmla="*/ 162318 w 7538114"/>
              <a:gd name="connsiteY17" fmla="*/ 6767829 h 6858000"/>
              <a:gd name="connsiteX18" fmla="*/ 162771 w 7538114"/>
              <a:gd name="connsiteY18" fmla="*/ 6694444 h 6858000"/>
              <a:gd name="connsiteX19" fmla="*/ 165604 w 7538114"/>
              <a:gd name="connsiteY19" fmla="*/ 6677569 h 6858000"/>
              <a:gd name="connsiteX20" fmla="*/ 171255 w 7538114"/>
              <a:gd name="connsiteY20" fmla="*/ 6669571 h 6858000"/>
              <a:gd name="connsiteX21" fmla="*/ 169240 w 7538114"/>
              <a:gd name="connsiteY21" fmla="*/ 6663304 h 6858000"/>
              <a:gd name="connsiteX22" fmla="*/ 169039 w 7538114"/>
              <a:gd name="connsiteY22" fmla="*/ 6618916 h 6858000"/>
              <a:gd name="connsiteX23" fmla="*/ 168392 w 7538114"/>
              <a:gd name="connsiteY23" fmla="*/ 6589960 h 6858000"/>
              <a:gd name="connsiteX24" fmla="*/ 160636 w 7538114"/>
              <a:gd name="connsiteY24" fmla="*/ 6588200 h 6858000"/>
              <a:gd name="connsiteX25" fmla="*/ 157872 w 7538114"/>
              <a:gd name="connsiteY25" fmla="*/ 6562416 h 6858000"/>
              <a:gd name="connsiteX26" fmla="*/ 162851 w 7538114"/>
              <a:gd name="connsiteY26" fmla="*/ 6534939 h 6858000"/>
              <a:gd name="connsiteX27" fmla="*/ 162153 w 7538114"/>
              <a:gd name="connsiteY27" fmla="*/ 6502552 h 6858000"/>
              <a:gd name="connsiteX28" fmla="*/ 161821 w 7538114"/>
              <a:gd name="connsiteY28" fmla="*/ 6483172 h 6858000"/>
              <a:gd name="connsiteX29" fmla="*/ 154586 w 7538114"/>
              <a:gd name="connsiteY29" fmla="*/ 6432309 h 6858000"/>
              <a:gd name="connsiteX30" fmla="*/ 127078 w 7538114"/>
              <a:gd name="connsiteY30" fmla="*/ 6349783 h 6858000"/>
              <a:gd name="connsiteX31" fmla="*/ 123181 w 7538114"/>
              <a:gd name="connsiteY31" fmla="*/ 6323872 h 6858000"/>
              <a:gd name="connsiteX32" fmla="*/ 124767 w 7538114"/>
              <a:gd name="connsiteY32" fmla="*/ 6319343 h 6858000"/>
              <a:gd name="connsiteX33" fmla="*/ 108246 w 7538114"/>
              <a:gd name="connsiteY33" fmla="*/ 6190348 h 6858000"/>
              <a:gd name="connsiteX34" fmla="*/ 107279 w 7538114"/>
              <a:gd name="connsiteY34" fmla="*/ 6167269 h 6858000"/>
              <a:gd name="connsiteX35" fmla="*/ 107883 w 7538114"/>
              <a:gd name="connsiteY35" fmla="*/ 6149986 h 6858000"/>
              <a:gd name="connsiteX36" fmla="*/ 102380 w 7538114"/>
              <a:gd name="connsiteY36" fmla="*/ 6108622 h 6858000"/>
              <a:gd name="connsiteX37" fmla="*/ 90314 w 7538114"/>
              <a:gd name="connsiteY37" fmla="*/ 6041155 h 6858000"/>
              <a:gd name="connsiteX38" fmla="*/ 88409 w 7538114"/>
              <a:gd name="connsiteY38" fmla="*/ 6026587 h 6858000"/>
              <a:gd name="connsiteX39" fmla="*/ 89403 w 7538114"/>
              <a:gd name="connsiteY39" fmla="*/ 6013265 h 6858000"/>
              <a:gd name="connsiteX40" fmla="*/ 91927 w 7538114"/>
              <a:gd name="connsiteY40" fmla="*/ 6009478 h 6858000"/>
              <a:gd name="connsiteX41" fmla="*/ 91302 w 7538114"/>
              <a:gd name="connsiteY41" fmla="*/ 6001336 h 6858000"/>
              <a:gd name="connsiteX42" fmla="*/ 91687 w 7538114"/>
              <a:gd name="connsiteY42" fmla="*/ 5999003 h 6858000"/>
              <a:gd name="connsiteX43" fmla="*/ 93336 w 7538114"/>
              <a:gd name="connsiteY43" fmla="*/ 5985795 h 6858000"/>
              <a:gd name="connsiteX44" fmla="*/ 83190 w 7538114"/>
              <a:gd name="connsiteY44" fmla="*/ 5961758 h 6858000"/>
              <a:gd name="connsiteX45" fmla="*/ 81952 w 7538114"/>
              <a:gd name="connsiteY45" fmla="*/ 5928761 h 6858000"/>
              <a:gd name="connsiteX46" fmla="*/ 67420 w 7538114"/>
              <a:gd name="connsiteY46" fmla="*/ 5787247 h 6858000"/>
              <a:gd name="connsiteX47" fmla="*/ 50760 w 7538114"/>
              <a:gd name="connsiteY47" fmla="*/ 5710700 h 6858000"/>
              <a:gd name="connsiteX48" fmla="*/ 42956 w 7538114"/>
              <a:gd name="connsiteY48" fmla="*/ 5641754 h 6858000"/>
              <a:gd name="connsiteX49" fmla="*/ 29695 w 7538114"/>
              <a:gd name="connsiteY49" fmla="*/ 5602326 h 6858000"/>
              <a:gd name="connsiteX50" fmla="*/ 18841 w 7538114"/>
              <a:gd name="connsiteY50" fmla="*/ 5570885 h 6858000"/>
              <a:gd name="connsiteX51" fmla="*/ 9977 w 7538114"/>
              <a:gd name="connsiteY51" fmla="*/ 5543492 h 6858000"/>
              <a:gd name="connsiteX52" fmla="*/ 5255 w 7538114"/>
              <a:gd name="connsiteY52" fmla="*/ 5531024 h 6858000"/>
              <a:gd name="connsiteX53" fmla="*/ 5447 w 7538114"/>
              <a:gd name="connsiteY53" fmla="*/ 5527845 h 6858000"/>
              <a:gd name="connsiteX54" fmla="*/ 0 w 7538114"/>
              <a:gd name="connsiteY54" fmla="*/ 5507724 h 6858000"/>
              <a:gd name="connsiteX55" fmla="*/ 435 w 7538114"/>
              <a:gd name="connsiteY55" fmla="*/ 5507045 h 6858000"/>
              <a:gd name="connsiteX56" fmla="*/ 1128 w 7538114"/>
              <a:gd name="connsiteY56" fmla="*/ 5499619 h 6858000"/>
              <a:gd name="connsiteX57" fmla="*/ 1291 w 7538114"/>
              <a:gd name="connsiteY57" fmla="*/ 5486342 h 6858000"/>
              <a:gd name="connsiteX58" fmla="*/ 7976 w 7538114"/>
              <a:gd name="connsiteY58" fmla="*/ 5450755 h 6858000"/>
              <a:gd name="connsiteX59" fmla="*/ 2355 w 7538114"/>
              <a:gd name="connsiteY59" fmla="*/ 5429732 h 6858000"/>
              <a:gd name="connsiteX60" fmla="*/ 1499 w 7538114"/>
              <a:gd name="connsiteY60" fmla="*/ 5370432 h 6858000"/>
              <a:gd name="connsiteX61" fmla="*/ 11483 w 7538114"/>
              <a:gd name="connsiteY61" fmla="*/ 5308330 h 6858000"/>
              <a:gd name="connsiteX62" fmla="*/ 12793 w 7538114"/>
              <a:gd name="connsiteY62" fmla="*/ 5246026 h 6858000"/>
              <a:gd name="connsiteX63" fmla="*/ 12525 w 7538114"/>
              <a:gd name="connsiteY63" fmla="*/ 5223468 h 6858000"/>
              <a:gd name="connsiteX64" fmla="*/ 15322 w 7538114"/>
              <a:gd name="connsiteY64" fmla="*/ 5183258 h 6858000"/>
              <a:gd name="connsiteX65" fmla="*/ 18633 w 7538114"/>
              <a:gd name="connsiteY65" fmla="*/ 5164842 h 6858000"/>
              <a:gd name="connsiteX66" fmla="*/ 18428 w 7538114"/>
              <a:gd name="connsiteY66" fmla="*/ 5164034 h 6858000"/>
              <a:gd name="connsiteX67" fmla="*/ 19854 w 7538114"/>
              <a:gd name="connsiteY67" fmla="*/ 5162388 h 6858000"/>
              <a:gd name="connsiteX68" fmla="*/ 20514 w 7538114"/>
              <a:gd name="connsiteY68" fmla="*/ 5158981 h 6858000"/>
              <a:gd name="connsiteX69" fmla="*/ 20089 w 7538114"/>
              <a:gd name="connsiteY69" fmla="*/ 5149681 h 6858000"/>
              <a:gd name="connsiteX70" fmla="*/ 19561 w 7538114"/>
              <a:gd name="connsiteY70" fmla="*/ 5146183 h 6858000"/>
              <a:gd name="connsiteX71" fmla="*/ 19571 w 7538114"/>
              <a:gd name="connsiteY71" fmla="*/ 5141065 h 6858000"/>
              <a:gd name="connsiteX72" fmla="*/ 19690 w 7538114"/>
              <a:gd name="connsiteY72" fmla="*/ 5140937 h 6858000"/>
              <a:gd name="connsiteX73" fmla="*/ 19471 w 7538114"/>
              <a:gd name="connsiteY73" fmla="*/ 5136144 h 6858000"/>
              <a:gd name="connsiteX74" fmla="*/ 16918 w 7538114"/>
              <a:gd name="connsiteY74" fmla="*/ 5112689 h 6858000"/>
              <a:gd name="connsiteX75" fmla="*/ 28071 w 7538114"/>
              <a:gd name="connsiteY75" fmla="*/ 5081696 h 6858000"/>
              <a:gd name="connsiteX76" fmla="*/ 30005 w 7538114"/>
              <a:gd name="connsiteY76" fmla="*/ 5068879 h 6858000"/>
              <a:gd name="connsiteX77" fmla="*/ 31661 w 7538114"/>
              <a:gd name="connsiteY77" fmla="*/ 5062033 h 6858000"/>
              <a:gd name="connsiteX78" fmla="*/ 32169 w 7538114"/>
              <a:gd name="connsiteY78" fmla="*/ 5061608 h 6858000"/>
              <a:gd name="connsiteX79" fmla="*/ 27436 w 7538114"/>
              <a:gd name="connsiteY79" fmla="*/ 5021480 h 6858000"/>
              <a:gd name="connsiteX80" fmla="*/ 26614 w 7538114"/>
              <a:gd name="connsiteY80" fmla="*/ 5013906 h 6858000"/>
              <a:gd name="connsiteX81" fmla="*/ 25056 w 7538114"/>
              <a:gd name="connsiteY81" fmla="*/ 5011767 h 6858000"/>
              <a:gd name="connsiteX82" fmla="*/ 24513 w 7538114"/>
              <a:gd name="connsiteY82" fmla="*/ 5000592 h 6858000"/>
              <a:gd name="connsiteX83" fmla="*/ 24951 w 7538114"/>
              <a:gd name="connsiteY83" fmla="*/ 4999307 h 6858000"/>
              <a:gd name="connsiteX84" fmla="*/ 22644 w 7538114"/>
              <a:gd name="connsiteY84" fmla="*/ 4990090 h 6858000"/>
              <a:gd name="connsiteX85" fmla="*/ 18465 w 7538114"/>
              <a:gd name="connsiteY85" fmla="*/ 4982366 h 6858000"/>
              <a:gd name="connsiteX86" fmla="*/ 20888 w 7538114"/>
              <a:gd name="connsiteY86" fmla="*/ 4887310 h 6858000"/>
              <a:gd name="connsiteX87" fmla="*/ 15781 w 7538114"/>
              <a:gd name="connsiteY87" fmla="*/ 4807298 h 6858000"/>
              <a:gd name="connsiteX88" fmla="*/ 19649 w 7538114"/>
              <a:gd name="connsiteY88" fmla="*/ 4779990 h 6858000"/>
              <a:gd name="connsiteX89" fmla="*/ 21858 w 7538114"/>
              <a:gd name="connsiteY89" fmla="*/ 4664237 h 6858000"/>
              <a:gd name="connsiteX90" fmla="*/ 13583 w 7538114"/>
              <a:gd name="connsiteY90" fmla="*/ 4598607 h 6858000"/>
              <a:gd name="connsiteX91" fmla="*/ 7118 w 7538114"/>
              <a:gd name="connsiteY91" fmla="*/ 4546768 h 6858000"/>
              <a:gd name="connsiteX92" fmla="*/ 14555 w 7538114"/>
              <a:gd name="connsiteY92" fmla="*/ 4522182 h 6858000"/>
              <a:gd name="connsiteX93" fmla="*/ 17290 w 7538114"/>
              <a:gd name="connsiteY93" fmla="*/ 4509768 h 6858000"/>
              <a:gd name="connsiteX94" fmla="*/ 17421 w 7538114"/>
              <a:gd name="connsiteY94" fmla="*/ 4494586 h 6858000"/>
              <a:gd name="connsiteX95" fmla="*/ 18193 w 7538114"/>
              <a:gd name="connsiteY95" fmla="*/ 4440649 h 6858000"/>
              <a:gd name="connsiteX96" fmla="*/ 16616 w 7538114"/>
              <a:gd name="connsiteY96" fmla="*/ 4431853 h 6858000"/>
              <a:gd name="connsiteX97" fmla="*/ 19246 w 7538114"/>
              <a:gd name="connsiteY97" fmla="*/ 4403141 h 6858000"/>
              <a:gd name="connsiteX98" fmla="*/ 19623 w 7538114"/>
              <a:gd name="connsiteY98" fmla="*/ 4356631 h 6858000"/>
              <a:gd name="connsiteX99" fmla="*/ 20293 w 7538114"/>
              <a:gd name="connsiteY99" fmla="*/ 4339937 h 6858000"/>
              <a:gd name="connsiteX100" fmla="*/ 18752 w 7538114"/>
              <a:gd name="connsiteY100" fmla="*/ 4331435 h 6858000"/>
              <a:gd name="connsiteX101" fmla="*/ 24901 w 7538114"/>
              <a:gd name="connsiteY101" fmla="*/ 4320990 h 6858000"/>
              <a:gd name="connsiteX102" fmla="*/ 23734 w 7538114"/>
              <a:gd name="connsiteY102" fmla="*/ 4309111 h 6858000"/>
              <a:gd name="connsiteX103" fmla="*/ 29040 w 7538114"/>
              <a:gd name="connsiteY103" fmla="*/ 4263489 h 6858000"/>
              <a:gd name="connsiteX104" fmla="*/ 29429 w 7538114"/>
              <a:gd name="connsiteY104" fmla="*/ 4258775 h 6858000"/>
              <a:gd name="connsiteX105" fmla="*/ 33702 w 7538114"/>
              <a:gd name="connsiteY105" fmla="*/ 4248512 h 6858000"/>
              <a:gd name="connsiteX106" fmla="*/ 37356 w 7538114"/>
              <a:gd name="connsiteY106" fmla="*/ 4228644 h 6858000"/>
              <a:gd name="connsiteX107" fmla="*/ 50107 w 7538114"/>
              <a:gd name="connsiteY107" fmla="*/ 4193665 h 6858000"/>
              <a:gd name="connsiteX108" fmla="*/ 56192 w 7538114"/>
              <a:gd name="connsiteY108" fmla="*/ 4173105 h 6858000"/>
              <a:gd name="connsiteX109" fmla="*/ 61800 w 7538114"/>
              <a:gd name="connsiteY109" fmla="*/ 4159194 h 6858000"/>
              <a:gd name="connsiteX110" fmla="*/ 69720 w 7538114"/>
              <a:gd name="connsiteY110" fmla="*/ 4118135 h 6858000"/>
              <a:gd name="connsiteX111" fmla="*/ 80190 w 7538114"/>
              <a:gd name="connsiteY111" fmla="*/ 4047713 h 6858000"/>
              <a:gd name="connsiteX112" fmla="*/ 96666 w 7538114"/>
              <a:gd name="connsiteY112" fmla="*/ 3980780 h 6858000"/>
              <a:gd name="connsiteX113" fmla="*/ 107651 w 7538114"/>
              <a:gd name="connsiteY113" fmla="*/ 3941872 h 6858000"/>
              <a:gd name="connsiteX114" fmla="*/ 118444 w 7538114"/>
              <a:gd name="connsiteY114" fmla="*/ 3897465 h 6858000"/>
              <a:gd name="connsiteX115" fmla="*/ 134545 w 7538114"/>
              <a:gd name="connsiteY115" fmla="*/ 3811132 h 6858000"/>
              <a:gd name="connsiteX116" fmla="*/ 145381 w 7538114"/>
              <a:gd name="connsiteY116" fmla="*/ 3746540 h 6858000"/>
              <a:gd name="connsiteX117" fmla="*/ 146587 w 7538114"/>
              <a:gd name="connsiteY117" fmla="*/ 3670275 h 6858000"/>
              <a:gd name="connsiteX118" fmla="*/ 165690 w 7538114"/>
              <a:gd name="connsiteY118" fmla="*/ 3580981 h 6858000"/>
              <a:gd name="connsiteX119" fmla="*/ 163175 w 7538114"/>
              <a:gd name="connsiteY119" fmla="*/ 3570960 h 6858000"/>
              <a:gd name="connsiteX120" fmla="*/ 162665 w 7538114"/>
              <a:gd name="connsiteY120" fmla="*/ 3560693 h 6858000"/>
              <a:gd name="connsiteX121" fmla="*/ 163299 w 7538114"/>
              <a:gd name="connsiteY121" fmla="*/ 3559743 h 6858000"/>
              <a:gd name="connsiteX122" fmla="*/ 164777 w 7538114"/>
              <a:gd name="connsiteY122" fmla="*/ 3548721 h 6858000"/>
              <a:gd name="connsiteX123" fmla="*/ 163708 w 7538114"/>
              <a:gd name="connsiteY123" fmla="*/ 3545693 h 6858000"/>
              <a:gd name="connsiteX124" fmla="*/ 164286 w 7538114"/>
              <a:gd name="connsiteY124" fmla="*/ 3537938 h 6858000"/>
              <a:gd name="connsiteX125" fmla="*/ 164247 w 7538114"/>
              <a:gd name="connsiteY125" fmla="*/ 3522141 h 6858000"/>
              <a:gd name="connsiteX126" fmla="*/ 165343 w 7538114"/>
              <a:gd name="connsiteY126" fmla="*/ 3519672 h 6858000"/>
              <a:gd name="connsiteX127" fmla="*/ 167001 w 7538114"/>
              <a:gd name="connsiteY127" fmla="*/ 3496604 h 6858000"/>
              <a:gd name="connsiteX128" fmla="*/ 167547 w 7538114"/>
              <a:gd name="connsiteY128" fmla="*/ 3496517 h 6858000"/>
              <a:gd name="connsiteX129" fmla="*/ 170301 w 7538114"/>
              <a:gd name="connsiteY129" fmla="*/ 3491023 h 6858000"/>
              <a:gd name="connsiteX130" fmla="*/ 174371 w 7538114"/>
              <a:gd name="connsiteY130" fmla="*/ 3479998 h 6858000"/>
              <a:gd name="connsiteX131" fmla="*/ 190228 w 7538114"/>
              <a:gd name="connsiteY131" fmla="*/ 3457434 h 6858000"/>
              <a:gd name="connsiteX132" fmla="*/ 192016 w 7538114"/>
              <a:gd name="connsiteY132" fmla="*/ 3433411 h 6858000"/>
              <a:gd name="connsiteX133" fmla="*/ 192663 w 7538114"/>
              <a:gd name="connsiteY133" fmla="*/ 3428691 h 6858000"/>
              <a:gd name="connsiteX134" fmla="*/ 192793 w 7538114"/>
              <a:gd name="connsiteY134" fmla="*/ 3428643 h 6858000"/>
              <a:gd name="connsiteX135" fmla="*/ 193710 w 7538114"/>
              <a:gd name="connsiteY135" fmla="*/ 3423760 h 6858000"/>
              <a:gd name="connsiteX136" fmla="*/ 193839 w 7538114"/>
              <a:gd name="connsiteY136" fmla="*/ 3420085 h 6858000"/>
              <a:gd name="connsiteX137" fmla="*/ 195094 w 7538114"/>
              <a:gd name="connsiteY137" fmla="*/ 3410930 h 6858000"/>
              <a:gd name="connsiteX138" fmla="*/ 196311 w 7538114"/>
              <a:gd name="connsiteY138" fmla="*/ 3408092 h 6858000"/>
              <a:gd name="connsiteX139" fmla="*/ 197928 w 7538114"/>
              <a:gd name="connsiteY139" fmla="*/ 3407419 h 6858000"/>
              <a:gd name="connsiteX140" fmla="*/ 197881 w 7538114"/>
              <a:gd name="connsiteY140" fmla="*/ 3406520 h 6858000"/>
              <a:gd name="connsiteX141" fmla="*/ 204222 w 7538114"/>
              <a:gd name="connsiteY141" fmla="*/ 3391015 h 6858000"/>
              <a:gd name="connsiteX142" fmla="*/ 213950 w 7538114"/>
              <a:gd name="connsiteY142" fmla="*/ 3354361 h 6858000"/>
              <a:gd name="connsiteX143" fmla="*/ 217699 w 7538114"/>
              <a:gd name="connsiteY143" fmla="*/ 3332639 h 6858000"/>
              <a:gd name="connsiteX144" fmla="*/ 229963 w 7538114"/>
              <a:gd name="connsiteY144" fmla="*/ 3273935 h 6858000"/>
              <a:gd name="connsiteX145" fmla="*/ 243785 w 7538114"/>
              <a:gd name="connsiteY145" fmla="*/ 3215621 h 6858000"/>
              <a:gd name="connsiteX146" fmla="*/ 259175 w 7538114"/>
              <a:gd name="connsiteY146" fmla="*/ 3189909 h 6858000"/>
              <a:gd name="connsiteX147" fmla="*/ 259988 w 7538114"/>
              <a:gd name="connsiteY147" fmla="*/ 3186579 h 6858000"/>
              <a:gd name="connsiteX148" fmla="*/ 259980 w 7538114"/>
              <a:gd name="connsiteY148" fmla="*/ 3177264 h 6858000"/>
              <a:gd name="connsiteX149" fmla="*/ 259609 w 7538114"/>
              <a:gd name="connsiteY149" fmla="*/ 3173723 h 6858000"/>
              <a:gd name="connsiteX150" fmla="*/ 259848 w 7538114"/>
              <a:gd name="connsiteY150" fmla="*/ 3168622 h 6858000"/>
              <a:gd name="connsiteX151" fmla="*/ 259971 w 7538114"/>
              <a:gd name="connsiteY151" fmla="*/ 3168508 h 6858000"/>
              <a:gd name="connsiteX152" fmla="*/ 259966 w 7538114"/>
              <a:gd name="connsiteY152" fmla="*/ 3163706 h 6858000"/>
              <a:gd name="connsiteX153" fmla="*/ 258467 w 7538114"/>
              <a:gd name="connsiteY153" fmla="*/ 3140064 h 6858000"/>
              <a:gd name="connsiteX154" fmla="*/ 270990 w 7538114"/>
              <a:gd name="connsiteY154" fmla="*/ 3110288 h 6858000"/>
              <a:gd name="connsiteX155" fmla="*/ 273494 w 7538114"/>
              <a:gd name="connsiteY155" fmla="*/ 3097704 h 6858000"/>
              <a:gd name="connsiteX156" fmla="*/ 275456 w 7538114"/>
              <a:gd name="connsiteY156" fmla="*/ 3091047 h 6858000"/>
              <a:gd name="connsiteX157" fmla="*/ 275980 w 7538114"/>
              <a:gd name="connsiteY157" fmla="*/ 3090672 h 6858000"/>
              <a:gd name="connsiteX158" fmla="*/ 274486 w 7538114"/>
              <a:gd name="connsiteY158" fmla="*/ 3068004 h 6858000"/>
              <a:gd name="connsiteX159" fmla="*/ 275226 w 7538114"/>
              <a:gd name="connsiteY159" fmla="*/ 3065087 h 6858000"/>
              <a:gd name="connsiteX160" fmla="*/ 273050 w 7538114"/>
              <a:gd name="connsiteY160" fmla="*/ 3050191 h 6858000"/>
              <a:gd name="connsiteX161" fmla="*/ 272566 w 7538114"/>
              <a:gd name="connsiteY161" fmla="*/ 3042559 h 6858000"/>
              <a:gd name="connsiteX162" fmla="*/ 271107 w 7538114"/>
              <a:gd name="connsiteY162" fmla="*/ 3040271 h 6858000"/>
              <a:gd name="connsiteX163" fmla="*/ 271065 w 7538114"/>
              <a:gd name="connsiteY163" fmla="*/ 3029072 h 6858000"/>
              <a:gd name="connsiteX164" fmla="*/ 271558 w 7538114"/>
              <a:gd name="connsiteY164" fmla="*/ 3027835 h 6858000"/>
              <a:gd name="connsiteX165" fmla="*/ 268717 w 7538114"/>
              <a:gd name="connsiteY165" fmla="*/ 2964245 h 6858000"/>
              <a:gd name="connsiteX166" fmla="*/ 272511 w 7538114"/>
              <a:gd name="connsiteY166" fmla="*/ 2915772 h 6858000"/>
              <a:gd name="connsiteX167" fmla="*/ 270356 w 7538114"/>
              <a:gd name="connsiteY167" fmla="*/ 2825842 h 6858000"/>
              <a:gd name="connsiteX168" fmla="*/ 273897 w 7538114"/>
              <a:gd name="connsiteY168" fmla="*/ 2734957 h 6858000"/>
              <a:gd name="connsiteX169" fmla="*/ 274458 w 7538114"/>
              <a:gd name="connsiteY169" fmla="*/ 2636572 h 6858000"/>
              <a:gd name="connsiteX170" fmla="*/ 279157 w 7538114"/>
              <a:gd name="connsiteY170" fmla="*/ 2604260 h 6858000"/>
              <a:gd name="connsiteX171" fmla="*/ 288131 w 7538114"/>
              <a:gd name="connsiteY171" fmla="*/ 2582747 h 6858000"/>
              <a:gd name="connsiteX172" fmla="*/ 282516 w 7538114"/>
              <a:gd name="connsiteY172" fmla="*/ 2478755 h 6858000"/>
              <a:gd name="connsiteX173" fmla="*/ 287359 w 7538114"/>
              <a:gd name="connsiteY173" fmla="*/ 2451804 h 6858000"/>
              <a:gd name="connsiteX174" fmla="*/ 289577 w 7538114"/>
              <a:gd name="connsiteY174" fmla="*/ 2408801 h 6858000"/>
              <a:gd name="connsiteX175" fmla="*/ 293203 w 7538114"/>
              <a:gd name="connsiteY175" fmla="*/ 2392670 h 6858000"/>
              <a:gd name="connsiteX176" fmla="*/ 304183 w 7538114"/>
              <a:gd name="connsiteY176" fmla="*/ 2330165 h 6858000"/>
              <a:gd name="connsiteX177" fmla="*/ 310900 w 7538114"/>
              <a:gd name="connsiteY177" fmla="*/ 2276363 h 6858000"/>
              <a:gd name="connsiteX178" fmla="*/ 303909 w 7538114"/>
              <a:gd name="connsiteY178" fmla="*/ 2236310 h 6858000"/>
              <a:gd name="connsiteX179" fmla="*/ 306187 w 7538114"/>
              <a:gd name="connsiteY179" fmla="*/ 2232984 h 6858000"/>
              <a:gd name="connsiteX180" fmla="*/ 307158 w 7538114"/>
              <a:gd name="connsiteY180" fmla="*/ 2205763 h 6858000"/>
              <a:gd name="connsiteX181" fmla="*/ 304860 w 7538114"/>
              <a:gd name="connsiteY181" fmla="*/ 2145703 h 6858000"/>
              <a:gd name="connsiteX182" fmla="*/ 304273 w 7538114"/>
              <a:gd name="connsiteY182" fmla="*/ 2092533 h 6858000"/>
              <a:gd name="connsiteX183" fmla="*/ 301642 w 7538114"/>
              <a:gd name="connsiteY183" fmla="*/ 2057359 h 6858000"/>
              <a:gd name="connsiteX184" fmla="*/ 306736 w 7538114"/>
              <a:gd name="connsiteY184" fmla="*/ 2016105 h 6858000"/>
              <a:gd name="connsiteX185" fmla="*/ 316234 w 7538114"/>
              <a:gd name="connsiteY185" fmla="*/ 1983129 h 6858000"/>
              <a:gd name="connsiteX186" fmla="*/ 318238 w 7538114"/>
              <a:gd name="connsiteY186" fmla="*/ 1956745 h 6858000"/>
              <a:gd name="connsiteX187" fmla="*/ 311341 w 7538114"/>
              <a:gd name="connsiteY187" fmla="*/ 1950160 h 6858000"/>
              <a:gd name="connsiteX188" fmla="*/ 323556 w 7538114"/>
              <a:gd name="connsiteY188" fmla="*/ 1879546 h 6858000"/>
              <a:gd name="connsiteX189" fmla="*/ 326085 w 7538114"/>
              <a:gd name="connsiteY189" fmla="*/ 1854893 h 6858000"/>
              <a:gd name="connsiteX190" fmla="*/ 335058 w 7538114"/>
              <a:gd name="connsiteY190" fmla="*/ 1787684 h 6858000"/>
              <a:gd name="connsiteX191" fmla="*/ 345620 w 7538114"/>
              <a:gd name="connsiteY191" fmla="*/ 1720464 h 6858000"/>
              <a:gd name="connsiteX192" fmla="*/ 360760 w 7538114"/>
              <a:gd name="connsiteY192" fmla="*/ 1681196 h 6858000"/>
              <a:gd name="connsiteX193" fmla="*/ 368483 w 7538114"/>
              <a:gd name="connsiteY193" fmla="*/ 1625881 h 6858000"/>
              <a:gd name="connsiteX194" fmla="*/ 371077 w 7538114"/>
              <a:gd name="connsiteY194" fmla="*/ 1616704 h 6858000"/>
              <a:gd name="connsiteX195" fmla="*/ 383008 w 7538114"/>
              <a:gd name="connsiteY195" fmla="*/ 1551493 h 6858000"/>
              <a:gd name="connsiteX196" fmla="*/ 384834 w 7538114"/>
              <a:gd name="connsiteY196" fmla="*/ 1475233 h 6858000"/>
              <a:gd name="connsiteX197" fmla="*/ 418371 w 7538114"/>
              <a:gd name="connsiteY197" fmla="*/ 1380155 h 6858000"/>
              <a:gd name="connsiteX198" fmla="*/ 469641 w 7538114"/>
              <a:gd name="connsiteY198" fmla="*/ 1210871 h 6858000"/>
              <a:gd name="connsiteX199" fmla="*/ 489701 w 7538114"/>
              <a:gd name="connsiteY199" fmla="*/ 1028427 h 6858000"/>
              <a:gd name="connsiteX200" fmla="*/ 486354 w 7538114"/>
              <a:gd name="connsiteY200" fmla="*/ 980383 h 6858000"/>
              <a:gd name="connsiteX201" fmla="*/ 479762 w 7538114"/>
              <a:gd name="connsiteY201" fmla="*/ 839699 h 6858000"/>
              <a:gd name="connsiteX202" fmla="*/ 445664 w 7538114"/>
              <a:gd name="connsiteY202" fmla="*/ 696545 h 6858000"/>
              <a:gd name="connsiteX203" fmla="*/ 440047 w 7538114"/>
              <a:gd name="connsiteY203" fmla="*/ 606615 h 6858000"/>
              <a:gd name="connsiteX204" fmla="*/ 431225 w 7538114"/>
              <a:gd name="connsiteY204" fmla="*/ 563889 h 6858000"/>
              <a:gd name="connsiteX205" fmla="*/ 430803 w 7538114"/>
              <a:gd name="connsiteY205" fmla="*/ 534294 h 6858000"/>
              <a:gd name="connsiteX206" fmla="*/ 429777 w 7538114"/>
              <a:gd name="connsiteY206" fmla="*/ 516548 h 6858000"/>
              <a:gd name="connsiteX207" fmla="*/ 415090 w 7538114"/>
              <a:gd name="connsiteY207" fmla="*/ 485808 h 6858000"/>
              <a:gd name="connsiteX208" fmla="*/ 410499 w 7538114"/>
              <a:gd name="connsiteY208" fmla="*/ 369873 h 6858000"/>
              <a:gd name="connsiteX209" fmla="*/ 425314 w 7538114"/>
              <a:gd name="connsiteY209" fmla="*/ 259180 h 6858000"/>
              <a:gd name="connsiteX210" fmla="*/ 383240 w 7538114"/>
              <a:gd name="connsiteY210" fmla="*/ 94173 h 6858000"/>
              <a:gd name="connsiteX211" fmla="*/ 379938 w 7538114"/>
              <a:gd name="connsiteY211" fmla="*/ 77267 h 6858000"/>
              <a:gd name="connsiteX212" fmla="*/ 373430 w 7538114"/>
              <a:gd name="connsiteY212" fmla="*/ 3885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Lst>
            <a:rect l="l" t="t" r="r" b="b"/>
            <a:pathLst>
              <a:path w="7538114" h="6858000">
                <a:moveTo>
                  <a:pt x="366246" y="0"/>
                </a:moveTo>
                <a:lnTo>
                  <a:pt x="2830292" y="0"/>
                </a:lnTo>
                <a:lnTo>
                  <a:pt x="3903260" y="0"/>
                </a:lnTo>
                <a:lnTo>
                  <a:pt x="4597266" y="0"/>
                </a:lnTo>
                <a:lnTo>
                  <a:pt x="7192370" y="0"/>
                </a:lnTo>
                <a:lnTo>
                  <a:pt x="7538114" y="0"/>
                </a:lnTo>
                <a:lnTo>
                  <a:pt x="7538114" y="6858000"/>
                </a:lnTo>
                <a:lnTo>
                  <a:pt x="7192370" y="6858000"/>
                </a:lnTo>
                <a:lnTo>
                  <a:pt x="4597266" y="6858000"/>
                </a:lnTo>
                <a:lnTo>
                  <a:pt x="3903260" y="6858000"/>
                </a:lnTo>
                <a:lnTo>
                  <a:pt x="2830292" y="6858000"/>
                </a:lnTo>
                <a:lnTo>
                  <a:pt x="170314" y="6858000"/>
                </a:lnTo>
                <a:cubicBezTo>
                  <a:pt x="170323" y="6857920"/>
                  <a:pt x="170332" y="6857839"/>
                  <a:pt x="170341" y="6857759"/>
                </a:cubicBezTo>
                <a:lnTo>
                  <a:pt x="173485" y="6852129"/>
                </a:lnTo>
                <a:lnTo>
                  <a:pt x="167544" y="6830335"/>
                </a:lnTo>
                <a:cubicBezTo>
                  <a:pt x="165474" y="6819600"/>
                  <a:pt x="164100" y="6808301"/>
                  <a:pt x="163472" y="6796707"/>
                </a:cubicBezTo>
                <a:cubicBezTo>
                  <a:pt x="167658" y="6794106"/>
                  <a:pt x="161711" y="6785006"/>
                  <a:pt x="160535" y="6780725"/>
                </a:cubicBezTo>
                <a:cubicBezTo>
                  <a:pt x="163268" y="6780680"/>
                  <a:pt x="164578" y="6771195"/>
                  <a:pt x="162318" y="6767829"/>
                </a:cubicBezTo>
                <a:cubicBezTo>
                  <a:pt x="152545" y="6697090"/>
                  <a:pt x="178083" y="6736894"/>
                  <a:pt x="162771" y="6694444"/>
                </a:cubicBezTo>
                <a:cubicBezTo>
                  <a:pt x="161971" y="6687342"/>
                  <a:pt x="163342" y="6682014"/>
                  <a:pt x="165604" y="6677569"/>
                </a:cubicBezTo>
                <a:lnTo>
                  <a:pt x="171255" y="6669571"/>
                </a:lnTo>
                <a:lnTo>
                  <a:pt x="169240" y="6663304"/>
                </a:lnTo>
                <a:cubicBezTo>
                  <a:pt x="169082" y="6639651"/>
                  <a:pt x="174873" y="6632678"/>
                  <a:pt x="169039" y="6618916"/>
                </a:cubicBezTo>
                <a:cubicBezTo>
                  <a:pt x="181164" y="6598580"/>
                  <a:pt x="170248" y="6605428"/>
                  <a:pt x="168392" y="6589960"/>
                </a:cubicBezTo>
                <a:cubicBezTo>
                  <a:pt x="165975" y="6577758"/>
                  <a:pt x="161323" y="6600160"/>
                  <a:pt x="160636" y="6588200"/>
                </a:cubicBezTo>
                <a:cubicBezTo>
                  <a:pt x="163766" y="6575263"/>
                  <a:pt x="154044" y="6575871"/>
                  <a:pt x="157872" y="6562416"/>
                </a:cubicBezTo>
                <a:cubicBezTo>
                  <a:pt x="165196" y="6565685"/>
                  <a:pt x="156453" y="6535866"/>
                  <a:pt x="162851" y="6534939"/>
                </a:cubicBezTo>
                <a:cubicBezTo>
                  <a:pt x="153702" y="6523511"/>
                  <a:pt x="164973" y="6517769"/>
                  <a:pt x="162153" y="6502552"/>
                </a:cubicBezTo>
                <a:cubicBezTo>
                  <a:pt x="158692" y="6495386"/>
                  <a:pt x="158098" y="6490216"/>
                  <a:pt x="161821" y="6483172"/>
                </a:cubicBezTo>
                <a:cubicBezTo>
                  <a:pt x="144969" y="6450162"/>
                  <a:pt x="161066" y="6463202"/>
                  <a:pt x="154586" y="6432309"/>
                </a:cubicBezTo>
                <a:cubicBezTo>
                  <a:pt x="147771" y="6405695"/>
                  <a:pt x="143349" y="6375524"/>
                  <a:pt x="127078" y="6349783"/>
                </a:cubicBezTo>
                <a:cubicBezTo>
                  <a:pt x="122468" y="6345058"/>
                  <a:pt x="120723" y="6333456"/>
                  <a:pt x="123181" y="6323872"/>
                </a:cubicBezTo>
                <a:cubicBezTo>
                  <a:pt x="123604" y="6322225"/>
                  <a:pt x="124138" y="6320698"/>
                  <a:pt x="124767" y="6319343"/>
                </a:cubicBezTo>
                <a:cubicBezTo>
                  <a:pt x="122278" y="6297089"/>
                  <a:pt x="111161" y="6215694"/>
                  <a:pt x="108246" y="6190348"/>
                </a:cubicBezTo>
                <a:cubicBezTo>
                  <a:pt x="114169" y="6188296"/>
                  <a:pt x="103482" y="6175479"/>
                  <a:pt x="107279" y="6167269"/>
                </a:cubicBezTo>
                <a:cubicBezTo>
                  <a:pt x="110610" y="6161389"/>
                  <a:pt x="108145" y="6156128"/>
                  <a:pt x="107883" y="6149986"/>
                </a:cubicBezTo>
                <a:cubicBezTo>
                  <a:pt x="110502" y="6141894"/>
                  <a:pt x="105773" y="6115502"/>
                  <a:pt x="102380" y="6108622"/>
                </a:cubicBezTo>
                <a:cubicBezTo>
                  <a:pt x="90593" y="6092179"/>
                  <a:pt x="99346" y="6054816"/>
                  <a:pt x="90314" y="6041155"/>
                </a:cubicBezTo>
                <a:cubicBezTo>
                  <a:pt x="88990" y="6036198"/>
                  <a:pt x="88454" y="6031348"/>
                  <a:pt x="88409" y="6026587"/>
                </a:cubicBezTo>
                <a:lnTo>
                  <a:pt x="89403" y="6013265"/>
                </a:lnTo>
                <a:lnTo>
                  <a:pt x="91927" y="6009478"/>
                </a:lnTo>
                <a:lnTo>
                  <a:pt x="91302" y="6001336"/>
                </a:lnTo>
                <a:cubicBezTo>
                  <a:pt x="91431" y="6000558"/>
                  <a:pt x="91559" y="5999781"/>
                  <a:pt x="91687" y="5999003"/>
                </a:cubicBezTo>
                <a:cubicBezTo>
                  <a:pt x="92431" y="5994547"/>
                  <a:pt x="93080" y="5990148"/>
                  <a:pt x="93336" y="5985795"/>
                </a:cubicBezTo>
                <a:cubicBezTo>
                  <a:pt x="80676" y="5991520"/>
                  <a:pt x="93430" y="5949705"/>
                  <a:pt x="83190" y="5961758"/>
                </a:cubicBezTo>
                <a:cubicBezTo>
                  <a:pt x="82399" y="5938832"/>
                  <a:pt x="72862" y="5956319"/>
                  <a:pt x="81952" y="5928761"/>
                </a:cubicBezTo>
                <a:cubicBezTo>
                  <a:pt x="79324" y="5899676"/>
                  <a:pt x="72619" y="5823590"/>
                  <a:pt x="67420" y="5787247"/>
                </a:cubicBezTo>
                <a:cubicBezTo>
                  <a:pt x="53530" y="5750058"/>
                  <a:pt x="57730" y="5736292"/>
                  <a:pt x="50760" y="5710700"/>
                </a:cubicBezTo>
                <a:cubicBezTo>
                  <a:pt x="47368" y="5660911"/>
                  <a:pt x="30723" y="5663675"/>
                  <a:pt x="42956" y="5641754"/>
                </a:cubicBezTo>
                <a:cubicBezTo>
                  <a:pt x="39970" y="5608358"/>
                  <a:pt x="24769" y="5637338"/>
                  <a:pt x="29695" y="5602326"/>
                </a:cubicBezTo>
                <a:cubicBezTo>
                  <a:pt x="27700" y="5601239"/>
                  <a:pt x="20274" y="5573144"/>
                  <a:pt x="18841" y="5570885"/>
                </a:cubicBezTo>
                <a:lnTo>
                  <a:pt x="9977" y="5543492"/>
                </a:lnTo>
                <a:lnTo>
                  <a:pt x="5255" y="5531024"/>
                </a:lnTo>
                <a:lnTo>
                  <a:pt x="5447" y="5527845"/>
                </a:lnTo>
                <a:lnTo>
                  <a:pt x="0" y="5507724"/>
                </a:lnTo>
                <a:lnTo>
                  <a:pt x="435" y="5507045"/>
                </a:lnTo>
                <a:cubicBezTo>
                  <a:pt x="1286" y="5505065"/>
                  <a:pt x="1681" y="5502734"/>
                  <a:pt x="1128" y="5499619"/>
                </a:cubicBezTo>
                <a:cubicBezTo>
                  <a:pt x="9450" y="5498516"/>
                  <a:pt x="3652" y="5495435"/>
                  <a:pt x="1291" y="5486342"/>
                </a:cubicBezTo>
                <a:cubicBezTo>
                  <a:pt x="13688" y="5482600"/>
                  <a:pt x="2464" y="5460320"/>
                  <a:pt x="7976" y="5450755"/>
                </a:cubicBezTo>
                <a:cubicBezTo>
                  <a:pt x="5962" y="5444157"/>
                  <a:pt x="4058" y="5437113"/>
                  <a:pt x="2355" y="5429732"/>
                </a:cubicBezTo>
                <a:lnTo>
                  <a:pt x="1499" y="5370432"/>
                </a:lnTo>
                <a:lnTo>
                  <a:pt x="11483" y="5308330"/>
                </a:lnTo>
                <a:cubicBezTo>
                  <a:pt x="11701" y="5285359"/>
                  <a:pt x="15408" y="5265468"/>
                  <a:pt x="12793" y="5246026"/>
                </a:cubicBezTo>
                <a:cubicBezTo>
                  <a:pt x="15678" y="5238129"/>
                  <a:pt x="16842" y="5230685"/>
                  <a:pt x="12525" y="5223468"/>
                </a:cubicBezTo>
                <a:cubicBezTo>
                  <a:pt x="13966" y="5202031"/>
                  <a:pt x="20131" y="5196842"/>
                  <a:pt x="15322" y="5183258"/>
                </a:cubicBezTo>
                <a:cubicBezTo>
                  <a:pt x="25294" y="5171214"/>
                  <a:pt x="21488" y="5170502"/>
                  <a:pt x="18633" y="5164842"/>
                </a:cubicBezTo>
                <a:cubicBezTo>
                  <a:pt x="18565" y="5164573"/>
                  <a:pt x="18496" y="5164303"/>
                  <a:pt x="18428" y="5164034"/>
                </a:cubicBezTo>
                <a:lnTo>
                  <a:pt x="19854" y="5162388"/>
                </a:lnTo>
                <a:lnTo>
                  <a:pt x="20514" y="5158981"/>
                </a:lnTo>
                <a:lnTo>
                  <a:pt x="20089" y="5149681"/>
                </a:lnTo>
                <a:lnTo>
                  <a:pt x="19561" y="5146183"/>
                </a:lnTo>
                <a:cubicBezTo>
                  <a:pt x="19336" y="5143774"/>
                  <a:pt x="19361" y="5142173"/>
                  <a:pt x="19571" y="5141065"/>
                </a:cubicBezTo>
                <a:lnTo>
                  <a:pt x="19690" y="5140937"/>
                </a:lnTo>
                <a:cubicBezTo>
                  <a:pt x="19617" y="5139339"/>
                  <a:pt x="19544" y="5137742"/>
                  <a:pt x="19471" y="5136144"/>
                </a:cubicBezTo>
                <a:cubicBezTo>
                  <a:pt x="18832" y="5128055"/>
                  <a:pt x="17958" y="5120182"/>
                  <a:pt x="16918" y="5112689"/>
                </a:cubicBezTo>
                <a:cubicBezTo>
                  <a:pt x="23464" y="5106353"/>
                  <a:pt x="15733" y="5078666"/>
                  <a:pt x="28071" y="5081696"/>
                </a:cubicBezTo>
                <a:cubicBezTo>
                  <a:pt x="27036" y="5071588"/>
                  <a:pt x="21912" y="5065475"/>
                  <a:pt x="30005" y="5068879"/>
                </a:cubicBezTo>
                <a:cubicBezTo>
                  <a:pt x="29897" y="5065551"/>
                  <a:pt x="30585" y="5063501"/>
                  <a:pt x="31661" y="5062033"/>
                </a:cubicBezTo>
                <a:lnTo>
                  <a:pt x="32169" y="5061608"/>
                </a:lnTo>
                <a:lnTo>
                  <a:pt x="27436" y="5021480"/>
                </a:lnTo>
                <a:lnTo>
                  <a:pt x="26614" y="5013906"/>
                </a:lnTo>
                <a:lnTo>
                  <a:pt x="25056" y="5011767"/>
                </a:lnTo>
                <a:cubicBezTo>
                  <a:pt x="24110" y="5009457"/>
                  <a:pt x="23701" y="5006147"/>
                  <a:pt x="24513" y="5000592"/>
                </a:cubicBezTo>
                <a:lnTo>
                  <a:pt x="24951" y="4999307"/>
                </a:lnTo>
                <a:lnTo>
                  <a:pt x="22644" y="4990090"/>
                </a:lnTo>
                <a:cubicBezTo>
                  <a:pt x="21579" y="4987122"/>
                  <a:pt x="20222" y="4984494"/>
                  <a:pt x="18465" y="4982366"/>
                </a:cubicBezTo>
                <a:cubicBezTo>
                  <a:pt x="27858" y="4950984"/>
                  <a:pt x="19264" y="4921373"/>
                  <a:pt x="20888" y="4887310"/>
                </a:cubicBezTo>
                <a:cubicBezTo>
                  <a:pt x="17563" y="4848813"/>
                  <a:pt x="18386" y="4829570"/>
                  <a:pt x="15781" y="4807298"/>
                </a:cubicBezTo>
                <a:cubicBezTo>
                  <a:pt x="15634" y="4803627"/>
                  <a:pt x="14440" y="4773874"/>
                  <a:pt x="19649" y="4779990"/>
                </a:cubicBezTo>
                <a:cubicBezTo>
                  <a:pt x="18744" y="4746827"/>
                  <a:pt x="22869" y="4698305"/>
                  <a:pt x="21858" y="4664237"/>
                </a:cubicBezTo>
                <a:cubicBezTo>
                  <a:pt x="34232" y="4642340"/>
                  <a:pt x="11268" y="4621318"/>
                  <a:pt x="13583" y="4598607"/>
                </a:cubicBezTo>
                <a:cubicBezTo>
                  <a:pt x="2193" y="4604819"/>
                  <a:pt x="19974" y="4548010"/>
                  <a:pt x="7118" y="4546768"/>
                </a:cubicBezTo>
                <a:lnTo>
                  <a:pt x="14555" y="4522182"/>
                </a:lnTo>
                <a:lnTo>
                  <a:pt x="17290" y="4509768"/>
                </a:lnTo>
                <a:cubicBezTo>
                  <a:pt x="17884" y="4505118"/>
                  <a:pt x="18021" y="4500115"/>
                  <a:pt x="17421" y="4494586"/>
                </a:cubicBezTo>
                <a:cubicBezTo>
                  <a:pt x="12327" y="4480984"/>
                  <a:pt x="18571" y="4459805"/>
                  <a:pt x="18193" y="4440649"/>
                </a:cubicBezTo>
                <a:lnTo>
                  <a:pt x="16616" y="4431853"/>
                </a:lnTo>
                <a:lnTo>
                  <a:pt x="19246" y="4403141"/>
                </a:lnTo>
                <a:cubicBezTo>
                  <a:pt x="19372" y="4387638"/>
                  <a:pt x="19497" y="4372134"/>
                  <a:pt x="19623" y="4356631"/>
                </a:cubicBezTo>
                <a:cubicBezTo>
                  <a:pt x="19508" y="4349062"/>
                  <a:pt x="15847" y="4339045"/>
                  <a:pt x="20293" y="4339937"/>
                </a:cubicBezTo>
                <a:lnTo>
                  <a:pt x="18752" y="4331435"/>
                </a:lnTo>
                <a:cubicBezTo>
                  <a:pt x="19520" y="4328277"/>
                  <a:pt x="24070" y="4324711"/>
                  <a:pt x="24901" y="4320990"/>
                </a:cubicBezTo>
                <a:lnTo>
                  <a:pt x="23734" y="4309111"/>
                </a:lnTo>
                <a:cubicBezTo>
                  <a:pt x="24423" y="4299527"/>
                  <a:pt x="28090" y="4271878"/>
                  <a:pt x="29040" y="4263489"/>
                </a:cubicBezTo>
                <a:cubicBezTo>
                  <a:pt x="29169" y="4261918"/>
                  <a:pt x="29300" y="4260346"/>
                  <a:pt x="29429" y="4258775"/>
                </a:cubicBezTo>
                <a:lnTo>
                  <a:pt x="33702" y="4248512"/>
                </a:lnTo>
                <a:cubicBezTo>
                  <a:pt x="36933" y="4241044"/>
                  <a:pt x="39109" y="4235167"/>
                  <a:pt x="37356" y="4228644"/>
                </a:cubicBezTo>
                <a:cubicBezTo>
                  <a:pt x="41530" y="4217526"/>
                  <a:pt x="53227" y="4209759"/>
                  <a:pt x="50107" y="4193665"/>
                </a:cubicBezTo>
                <a:cubicBezTo>
                  <a:pt x="55406" y="4198550"/>
                  <a:pt x="50749" y="4175793"/>
                  <a:pt x="56192" y="4173105"/>
                </a:cubicBezTo>
                <a:cubicBezTo>
                  <a:pt x="60575" y="4171863"/>
                  <a:pt x="60184" y="4164671"/>
                  <a:pt x="61800" y="4159194"/>
                </a:cubicBezTo>
                <a:cubicBezTo>
                  <a:pt x="66276" y="4155290"/>
                  <a:pt x="70363" y="4127730"/>
                  <a:pt x="69720" y="4118135"/>
                </a:cubicBezTo>
                <a:cubicBezTo>
                  <a:pt x="65265" y="4091091"/>
                  <a:pt x="83289" y="4069336"/>
                  <a:pt x="80190" y="4047713"/>
                </a:cubicBezTo>
                <a:cubicBezTo>
                  <a:pt x="84682" y="4020435"/>
                  <a:pt x="92089" y="3998420"/>
                  <a:pt x="96666" y="3980780"/>
                </a:cubicBezTo>
                <a:cubicBezTo>
                  <a:pt x="98580" y="3977851"/>
                  <a:pt x="106155" y="3945259"/>
                  <a:pt x="107651" y="3941872"/>
                </a:cubicBezTo>
                <a:cubicBezTo>
                  <a:pt x="111761" y="3922504"/>
                  <a:pt x="112043" y="3930219"/>
                  <a:pt x="118444" y="3897465"/>
                </a:cubicBezTo>
                <a:cubicBezTo>
                  <a:pt x="124996" y="3869981"/>
                  <a:pt x="127657" y="3841768"/>
                  <a:pt x="134545" y="3811132"/>
                </a:cubicBezTo>
                <a:cubicBezTo>
                  <a:pt x="143817" y="3778601"/>
                  <a:pt x="141464" y="3759343"/>
                  <a:pt x="145381" y="3746540"/>
                </a:cubicBezTo>
                <a:cubicBezTo>
                  <a:pt x="156739" y="3719637"/>
                  <a:pt x="147664" y="3711291"/>
                  <a:pt x="146587" y="3670275"/>
                </a:cubicBezTo>
                <a:cubicBezTo>
                  <a:pt x="154134" y="3638754"/>
                  <a:pt x="151397" y="3605028"/>
                  <a:pt x="165690" y="3580981"/>
                </a:cubicBezTo>
                <a:cubicBezTo>
                  <a:pt x="164433" y="3577837"/>
                  <a:pt x="163639" y="3574469"/>
                  <a:pt x="163175" y="3570960"/>
                </a:cubicBezTo>
                <a:lnTo>
                  <a:pt x="162665" y="3560693"/>
                </a:lnTo>
                <a:lnTo>
                  <a:pt x="163299" y="3559743"/>
                </a:lnTo>
                <a:cubicBezTo>
                  <a:pt x="165039" y="3554949"/>
                  <a:pt x="165246" y="3551528"/>
                  <a:pt x="164777" y="3548721"/>
                </a:cubicBezTo>
                <a:lnTo>
                  <a:pt x="163708" y="3545693"/>
                </a:lnTo>
                <a:lnTo>
                  <a:pt x="164286" y="3537938"/>
                </a:lnTo>
                <a:cubicBezTo>
                  <a:pt x="164273" y="3532672"/>
                  <a:pt x="164261" y="3527407"/>
                  <a:pt x="164247" y="3522141"/>
                </a:cubicBezTo>
                <a:lnTo>
                  <a:pt x="165343" y="3519672"/>
                </a:lnTo>
                <a:lnTo>
                  <a:pt x="167001" y="3496604"/>
                </a:lnTo>
                <a:lnTo>
                  <a:pt x="167547" y="3496517"/>
                </a:lnTo>
                <a:cubicBezTo>
                  <a:pt x="168811" y="3495796"/>
                  <a:pt x="169814" y="3494272"/>
                  <a:pt x="170301" y="3491023"/>
                </a:cubicBezTo>
                <a:cubicBezTo>
                  <a:pt x="177219" y="3499391"/>
                  <a:pt x="173541" y="3490314"/>
                  <a:pt x="174371" y="3479998"/>
                </a:cubicBezTo>
                <a:cubicBezTo>
                  <a:pt x="185299" y="3490692"/>
                  <a:pt x="183023" y="3459350"/>
                  <a:pt x="190228" y="3457434"/>
                </a:cubicBezTo>
                <a:cubicBezTo>
                  <a:pt x="190591" y="3449617"/>
                  <a:pt x="191174" y="3441542"/>
                  <a:pt x="192016" y="3433411"/>
                </a:cubicBezTo>
                <a:lnTo>
                  <a:pt x="192663" y="3428691"/>
                </a:lnTo>
                <a:cubicBezTo>
                  <a:pt x="192706" y="3428676"/>
                  <a:pt x="192750" y="3428659"/>
                  <a:pt x="192793" y="3428643"/>
                </a:cubicBezTo>
                <a:cubicBezTo>
                  <a:pt x="193186" y="3427720"/>
                  <a:pt x="193494" y="3426206"/>
                  <a:pt x="193710" y="3423760"/>
                </a:cubicBezTo>
                <a:cubicBezTo>
                  <a:pt x="193753" y="3422535"/>
                  <a:pt x="193797" y="3421310"/>
                  <a:pt x="193839" y="3420085"/>
                </a:cubicBezTo>
                <a:lnTo>
                  <a:pt x="195094" y="3410930"/>
                </a:lnTo>
                <a:lnTo>
                  <a:pt x="196311" y="3408092"/>
                </a:lnTo>
                <a:lnTo>
                  <a:pt x="197928" y="3407419"/>
                </a:lnTo>
                <a:cubicBezTo>
                  <a:pt x="197912" y="3407119"/>
                  <a:pt x="197897" y="3406820"/>
                  <a:pt x="197881" y="3406520"/>
                </a:cubicBezTo>
                <a:cubicBezTo>
                  <a:pt x="196231" y="3399306"/>
                  <a:pt x="192821" y="3396220"/>
                  <a:pt x="204222" y="3391015"/>
                </a:cubicBezTo>
                <a:cubicBezTo>
                  <a:pt x="202162" y="3374996"/>
                  <a:pt x="208811" y="3373934"/>
                  <a:pt x="213950" y="3354361"/>
                </a:cubicBezTo>
                <a:cubicBezTo>
                  <a:pt x="211218" y="3344737"/>
                  <a:pt x="213619" y="3338360"/>
                  <a:pt x="217699" y="3332639"/>
                </a:cubicBezTo>
                <a:cubicBezTo>
                  <a:pt x="218717" y="3312409"/>
                  <a:pt x="225688" y="3295747"/>
                  <a:pt x="229963" y="3273935"/>
                </a:cubicBezTo>
                <a:cubicBezTo>
                  <a:pt x="228293" y="3248488"/>
                  <a:pt x="239257" y="3238943"/>
                  <a:pt x="243785" y="3215621"/>
                </a:cubicBezTo>
                <a:cubicBezTo>
                  <a:pt x="237893" y="3192522"/>
                  <a:pt x="253940" y="3201000"/>
                  <a:pt x="259175" y="3189909"/>
                </a:cubicBezTo>
                <a:lnTo>
                  <a:pt x="259988" y="3186579"/>
                </a:lnTo>
                <a:lnTo>
                  <a:pt x="259980" y="3177264"/>
                </a:lnTo>
                <a:lnTo>
                  <a:pt x="259609" y="3173723"/>
                </a:lnTo>
                <a:cubicBezTo>
                  <a:pt x="259490" y="3171299"/>
                  <a:pt x="259588" y="3169704"/>
                  <a:pt x="259848" y="3168622"/>
                </a:cubicBezTo>
                <a:lnTo>
                  <a:pt x="259971" y="3168508"/>
                </a:lnTo>
                <a:cubicBezTo>
                  <a:pt x="259969" y="3166907"/>
                  <a:pt x="259968" y="3165307"/>
                  <a:pt x="259966" y="3163706"/>
                </a:cubicBezTo>
                <a:cubicBezTo>
                  <a:pt x="259691" y="3155577"/>
                  <a:pt x="259171" y="3147642"/>
                  <a:pt x="258467" y="3140064"/>
                </a:cubicBezTo>
                <a:cubicBezTo>
                  <a:pt x="265286" y="3134408"/>
                  <a:pt x="258805" y="3106027"/>
                  <a:pt x="270990" y="3110288"/>
                </a:cubicBezTo>
                <a:cubicBezTo>
                  <a:pt x="270407" y="3100106"/>
                  <a:pt x="265565" y="3093497"/>
                  <a:pt x="273494" y="3097704"/>
                </a:cubicBezTo>
                <a:cubicBezTo>
                  <a:pt x="273534" y="3094376"/>
                  <a:pt x="274313" y="3092401"/>
                  <a:pt x="275456" y="3091047"/>
                </a:cubicBezTo>
                <a:lnTo>
                  <a:pt x="275980" y="3090672"/>
                </a:lnTo>
                <a:lnTo>
                  <a:pt x="274486" y="3068004"/>
                </a:lnTo>
                <a:lnTo>
                  <a:pt x="275226" y="3065087"/>
                </a:lnTo>
                <a:lnTo>
                  <a:pt x="273050" y="3050191"/>
                </a:lnTo>
                <a:cubicBezTo>
                  <a:pt x="272889" y="3047647"/>
                  <a:pt x="272728" y="3045103"/>
                  <a:pt x="272566" y="3042559"/>
                </a:cubicBezTo>
                <a:lnTo>
                  <a:pt x="271107" y="3040271"/>
                </a:lnTo>
                <a:cubicBezTo>
                  <a:pt x="270265" y="3037872"/>
                  <a:pt x="270006" y="3034528"/>
                  <a:pt x="271065" y="3029072"/>
                </a:cubicBezTo>
                <a:lnTo>
                  <a:pt x="271558" y="3027835"/>
                </a:lnTo>
                <a:cubicBezTo>
                  <a:pt x="270688" y="3024705"/>
                  <a:pt x="268559" y="2982922"/>
                  <a:pt x="268717" y="2964245"/>
                </a:cubicBezTo>
                <a:cubicBezTo>
                  <a:pt x="279502" y="2933904"/>
                  <a:pt x="269365" y="2949568"/>
                  <a:pt x="272511" y="2915772"/>
                </a:cubicBezTo>
                <a:cubicBezTo>
                  <a:pt x="272017" y="2877552"/>
                  <a:pt x="270125" y="2850992"/>
                  <a:pt x="270356" y="2825842"/>
                </a:cubicBezTo>
                <a:cubicBezTo>
                  <a:pt x="269433" y="2814032"/>
                  <a:pt x="268938" y="2727859"/>
                  <a:pt x="273897" y="2734957"/>
                </a:cubicBezTo>
                <a:cubicBezTo>
                  <a:pt x="264242" y="2698391"/>
                  <a:pt x="277769" y="2677127"/>
                  <a:pt x="274458" y="2636572"/>
                </a:cubicBezTo>
                <a:cubicBezTo>
                  <a:pt x="287792" y="2615986"/>
                  <a:pt x="275829" y="2626668"/>
                  <a:pt x="279157" y="2604260"/>
                </a:cubicBezTo>
                <a:cubicBezTo>
                  <a:pt x="279270" y="2587221"/>
                  <a:pt x="288019" y="2599786"/>
                  <a:pt x="288131" y="2582747"/>
                </a:cubicBezTo>
                <a:cubicBezTo>
                  <a:pt x="260352" y="2545890"/>
                  <a:pt x="290145" y="2525479"/>
                  <a:pt x="282516" y="2478755"/>
                </a:cubicBezTo>
                <a:lnTo>
                  <a:pt x="287359" y="2451804"/>
                </a:lnTo>
                <a:cubicBezTo>
                  <a:pt x="285426" y="2443087"/>
                  <a:pt x="285710" y="2414879"/>
                  <a:pt x="289577" y="2408801"/>
                </a:cubicBezTo>
                <a:cubicBezTo>
                  <a:pt x="290424" y="2402768"/>
                  <a:pt x="289064" y="2396183"/>
                  <a:pt x="293203" y="2392670"/>
                </a:cubicBezTo>
                <a:cubicBezTo>
                  <a:pt x="295637" y="2379564"/>
                  <a:pt x="301233" y="2349549"/>
                  <a:pt x="304183" y="2330165"/>
                </a:cubicBezTo>
                <a:cubicBezTo>
                  <a:pt x="298973" y="2319718"/>
                  <a:pt x="309550" y="2303314"/>
                  <a:pt x="310900" y="2276363"/>
                </a:cubicBezTo>
                <a:cubicBezTo>
                  <a:pt x="304874" y="2264930"/>
                  <a:pt x="311891" y="2258198"/>
                  <a:pt x="303909" y="2236310"/>
                </a:cubicBezTo>
                <a:cubicBezTo>
                  <a:pt x="304734" y="2235412"/>
                  <a:pt x="305502" y="2234293"/>
                  <a:pt x="306187" y="2232984"/>
                </a:cubicBezTo>
                <a:cubicBezTo>
                  <a:pt x="310170" y="2225381"/>
                  <a:pt x="310605" y="2213194"/>
                  <a:pt x="307158" y="2205763"/>
                </a:cubicBezTo>
                <a:cubicBezTo>
                  <a:pt x="296601" y="2170883"/>
                  <a:pt x="306474" y="2175442"/>
                  <a:pt x="304860" y="2145703"/>
                </a:cubicBezTo>
                <a:cubicBezTo>
                  <a:pt x="304314" y="2112090"/>
                  <a:pt x="314083" y="2134724"/>
                  <a:pt x="304273" y="2092533"/>
                </a:cubicBezTo>
                <a:cubicBezTo>
                  <a:pt x="308983" y="2088154"/>
                  <a:pt x="303590" y="2066396"/>
                  <a:pt x="301642" y="2057359"/>
                </a:cubicBezTo>
                <a:cubicBezTo>
                  <a:pt x="301720" y="2041038"/>
                  <a:pt x="313213" y="2032807"/>
                  <a:pt x="306736" y="2016105"/>
                </a:cubicBezTo>
                <a:cubicBezTo>
                  <a:pt x="312847" y="2019262"/>
                  <a:pt x="310007" y="1975377"/>
                  <a:pt x="316234" y="1983129"/>
                </a:cubicBezTo>
                <a:cubicBezTo>
                  <a:pt x="322177" y="1972692"/>
                  <a:pt x="313034" y="1967129"/>
                  <a:pt x="318238" y="1956745"/>
                </a:cubicBezTo>
                <a:cubicBezTo>
                  <a:pt x="319718" y="1944884"/>
                  <a:pt x="311423" y="1963350"/>
                  <a:pt x="311341" y="1950160"/>
                </a:cubicBezTo>
                <a:lnTo>
                  <a:pt x="323556" y="1879546"/>
                </a:lnTo>
                <a:cubicBezTo>
                  <a:pt x="320263" y="1869846"/>
                  <a:pt x="322312" y="1862247"/>
                  <a:pt x="326085" y="1854893"/>
                </a:cubicBezTo>
                <a:cubicBezTo>
                  <a:pt x="325955" y="1832625"/>
                  <a:pt x="332007" y="1812578"/>
                  <a:pt x="335058" y="1787684"/>
                </a:cubicBezTo>
                <a:cubicBezTo>
                  <a:pt x="331933" y="1760490"/>
                  <a:pt x="342400" y="1747069"/>
                  <a:pt x="345620" y="1720464"/>
                </a:cubicBezTo>
                <a:cubicBezTo>
                  <a:pt x="337355" y="1693643"/>
                  <a:pt x="360215" y="1703686"/>
                  <a:pt x="360760" y="1681196"/>
                </a:cubicBezTo>
                <a:cubicBezTo>
                  <a:pt x="353923" y="1644243"/>
                  <a:pt x="368449" y="1682451"/>
                  <a:pt x="368483" y="1625881"/>
                </a:cubicBezTo>
                <a:cubicBezTo>
                  <a:pt x="367181" y="1622619"/>
                  <a:pt x="369088" y="1615868"/>
                  <a:pt x="371077" y="1616704"/>
                </a:cubicBezTo>
                <a:cubicBezTo>
                  <a:pt x="371005" y="1604306"/>
                  <a:pt x="384453" y="1569256"/>
                  <a:pt x="383008" y="1551493"/>
                </a:cubicBezTo>
                <a:cubicBezTo>
                  <a:pt x="390598" y="1517303"/>
                  <a:pt x="381821" y="1500132"/>
                  <a:pt x="384834" y="1475233"/>
                </a:cubicBezTo>
                <a:cubicBezTo>
                  <a:pt x="393221" y="1446677"/>
                  <a:pt x="400498" y="1430031"/>
                  <a:pt x="418371" y="1380155"/>
                </a:cubicBezTo>
                <a:lnTo>
                  <a:pt x="469641" y="1210871"/>
                </a:lnTo>
                <a:cubicBezTo>
                  <a:pt x="507460" y="1148093"/>
                  <a:pt x="486915" y="1066841"/>
                  <a:pt x="489701" y="1028427"/>
                </a:cubicBezTo>
                <a:cubicBezTo>
                  <a:pt x="478454" y="1012506"/>
                  <a:pt x="490925" y="999600"/>
                  <a:pt x="486354" y="980383"/>
                </a:cubicBezTo>
                <a:cubicBezTo>
                  <a:pt x="483880" y="937629"/>
                  <a:pt x="471099" y="895192"/>
                  <a:pt x="479762" y="839699"/>
                </a:cubicBezTo>
                <a:cubicBezTo>
                  <a:pt x="444550" y="814685"/>
                  <a:pt x="465776" y="749644"/>
                  <a:pt x="445664" y="696545"/>
                </a:cubicBezTo>
                <a:cubicBezTo>
                  <a:pt x="441558" y="665722"/>
                  <a:pt x="459046" y="617297"/>
                  <a:pt x="440047" y="606615"/>
                </a:cubicBezTo>
                <a:cubicBezTo>
                  <a:pt x="451675" y="592509"/>
                  <a:pt x="432892" y="579307"/>
                  <a:pt x="431225" y="563889"/>
                </a:cubicBezTo>
                <a:cubicBezTo>
                  <a:pt x="438618" y="551582"/>
                  <a:pt x="432225" y="545475"/>
                  <a:pt x="430803" y="534294"/>
                </a:cubicBezTo>
                <a:cubicBezTo>
                  <a:pt x="435364" y="529230"/>
                  <a:pt x="435126" y="519767"/>
                  <a:pt x="429777" y="516548"/>
                </a:cubicBezTo>
                <a:cubicBezTo>
                  <a:pt x="417444" y="521116"/>
                  <a:pt x="423596" y="488251"/>
                  <a:pt x="415090" y="485808"/>
                </a:cubicBezTo>
                <a:cubicBezTo>
                  <a:pt x="413316" y="466733"/>
                  <a:pt x="424116" y="383903"/>
                  <a:pt x="410499" y="369873"/>
                </a:cubicBezTo>
                <a:cubicBezTo>
                  <a:pt x="404034" y="331308"/>
                  <a:pt x="425696" y="275570"/>
                  <a:pt x="425314" y="259180"/>
                </a:cubicBezTo>
                <a:cubicBezTo>
                  <a:pt x="450188" y="242918"/>
                  <a:pt x="384634" y="163766"/>
                  <a:pt x="383240" y="94173"/>
                </a:cubicBezTo>
                <a:cubicBezTo>
                  <a:pt x="385641" y="84795"/>
                  <a:pt x="385609" y="79782"/>
                  <a:pt x="379938" y="77267"/>
                </a:cubicBezTo>
                <a:cubicBezTo>
                  <a:pt x="378301" y="68220"/>
                  <a:pt x="376144" y="54774"/>
                  <a:pt x="373430" y="38856"/>
                </a:cubicBez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 name="Title 1">
            <a:extLst>
              <a:ext uri="{FF2B5EF4-FFF2-40B4-BE49-F238E27FC236}">
                <a16:creationId xmlns:a16="http://schemas.microsoft.com/office/drawing/2014/main" id="{997FCAE5-275A-DF9C-3A27-C2D54D94F9A8}"/>
              </a:ext>
            </a:extLst>
          </p:cNvPr>
          <p:cNvSpPr txBox="1">
            <a:spLocks/>
          </p:cNvSpPr>
          <p:nvPr/>
        </p:nvSpPr>
        <p:spPr>
          <a:xfrm>
            <a:off x="5867400" y="609600"/>
            <a:ext cx="5310116" cy="1322887"/>
          </a:xfrm>
          <a:prstGeom prst="rect">
            <a:avLst/>
          </a:prstGeom>
        </p:spPr>
        <p:txBody>
          <a:bodyPr vert="horz" lIns="91440" tIns="45720" rIns="91440" bIns="45720" rtlCol="0" anchor="ctr" anchorCtr="0">
            <a:normAutofit/>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defTabSz="914400">
              <a:lnSpc>
                <a:spcPct val="90000"/>
              </a:lnSpc>
              <a:spcAft>
                <a:spcPts val="600"/>
              </a:spcAft>
            </a:pPr>
            <a:r>
              <a:rPr lang="en-US" sz="4000" kern="1200" dirty="0">
                <a:solidFill>
                  <a:schemeClr val="tx1"/>
                </a:solidFill>
                <a:latin typeface="+mj-lt"/>
                <a:ea typeface="+mj-ea"/>
                <a:cs typeface="+mj-cs"/>
              </a:rPr>
              <a:t>A simple use case arises</a:t>
            </a:r>
          </a:p>
        </p:txBody>
      </p:sp>
      <p:pic>
        <p:nvPicPr>
          <p:cNvPr id="5" name="Picture 4" descr="A picture containing text, screenshot, font, line&#10;&#10;Description automatically generated">
            <a:extLst>
              <a:ext uri="{FF2B5EF4-FFF2-40B4-BE49-F238E27FC236}">
                <a16:creationId xmlns:a16="http://schemas.microsoft.com/office/drawing/2014/main" id="{90B54FCC-B738-EA07-C06F-7EBB42EF7E46}"/>
              </a:ext>
            </a:extLst>
          </p:cNvPr>
          <p:cNvPicPr>
            <a:picLocks noChangeAspect="1"/>
          </p:cNvPicPr>
          <p:nvPr/>
        </p:nvPicPr>
        <p:blipFill>
          <a:blip r:embed="rId3"/>
          <a:stretch>
            <a:fillRect/>
          </a:stretch>
        </p:blipFill>
        <p:spPr>
          <a:xfrm>
            <a:off x="1518194" y="1681755"/>
            <a:ext cx="1834606" cy="3494489"/>
          </a:xfrm>
          <a:prstGeom prst="rect">
            <a:avLst/>
          </a:prstGeom>
        </p:spPr>
      </p:pic>
      <p:sp>
        <p:nvSpPr>
          <p:cNvPr id="12" name="TextBox 11">
            <a:extLst>
              <a:ext uri="{FF2B5EF4-FFF2-40B4-BE49-F238E27FC236}">
                <a16:creationId xmlns:a16="http://schemas.microsoft.com/office/drawing/2014/main" id="{38F63078-CA2B-C236-D135-2C960D9A06FE}"/>
              </a:ext>
            </a:extLst>
          </p:cNvPr>
          <p:cNvSpPr txBox="1"/>
          <p:nvPr/>
        </p:nvSpPr>
        <p:spPr>
          <a:xfrm>
            <a:off x="5867400" y="2194102"/>
            <a:ext cx="5310116" cy="3908585"/>
          </a:xfrm>
          <a:prstGeom prst="rect">
            <a:avLst/>
          </a:prstGeom>
        </p:spPr>
        <p:txBody>
          <a:bodyPr vert="horz" lIns="91440" tIns="45720" rIns="91440" bIns="45720" rtlCol="0">
            <a:normAutofit/>
          </a:bodyPr>
          <a:lstStyle/>
          <a:p>
            <a:pPr marL="171450" indent="-228600">
              <a:lnSpc>
                <a:spcPct val="90000"/>
              </a:lnSpc>
              <a:spcBef>
                <a:spcPts val="1000"/>
              </a:spcBef>
              <a:buFont typeface="Arial" panose="020B0604020202020204" pitchFamily="34" charset="0"/>
              <a:buChar char="•"/>
            </a:pPr>
            <a:r>
              <a:rPr lang="en-US" sz="2000" dirty="0"/>
              <a:t>Synchronous Communication</a:t>
            </a:r>
          </a:p>
          <a:p>
            <a:pPr marL="628650" lvl="1" indent="-228600">
              <a:lnSpc>
                <a:spcPct val="90000"/>
              </a:lnSpc>
              <a:spcBef>
                <a:spcPts val="1000"/>
              </a:spcBef>
              <a:buFont typeface="Arial" panose="020B0604020202020204" pitchFamily="34" charset="0"/>
              <a:buChar char="•"/>
            </a:pPr>
            <a:r>
              <a:rPr lang="en-US" sz="2000" dirty="0"/>
              <a:t>HTTP Requests</a:t>
            </a:r>
          </a:p>
          <a:p>
            <a:pPr marL="628650" lvl="1" indent="-228600">
              <a:lnSpc>
                <a:spcPct val="90000"/>
              </a:lnSpc>
              <a:spcBef>
                <a:spcPts val="1000"/>
              </a:spcBef>
              <a:buFont typeface="Arial" panose="020B0604020202020204" pitchFamily="34" charset="0"/>
              <a:buChar char="•"/>
            </a:pPr>
            <a:r>
              <a:rPr lang="en-US" sz="2000" dirty="0"/>
              <a:t>RPC/RMI (Remote Procedure Calls/Remote Method Invocation)</a:t>
            </a:r>
          </a:p>
          <a:p>
            <a:pPr marL="171450" indent="-228600">
              <a:lnSpc>
                <a:spcPct val="90000"/>
              </a:lnSpc>
              <a:spcBef>
                <a:spcPts val="1000"/>
              </a:spcBef>
              <a:buFont typeface="Arial" panose="020B0604020202020204" pitchFamily="34" charset="0"/>
              <a:buChar char="•"/>
            </a:pPr>
            <a:r>
              <a:rPr lang="en-US" sz="2000" dirty="0"/>
              <a:t>Non-Reactive System</a:t>
            </a:r>
            <a:br>
              <a:rPr lang="en-US" sz="2000" dirty="0"/>
            </a:br>
            <a:endParaRPr lang="en-US" sz="2000" dirty="0"/>
          </a:p>
        </p:txBody>
      </p:sp>
      <p:pic>
        <p:nvPicPr>
          <p:cNvPr id="11" name="Picture 10" descr="A picture containing icon&#10;&#10;Description automatically generated">
            <a:extLst>
              <a:ext uri="{FF2B5EF4-FFF2-40B4-BE49-F238E27FC236}">
                <a16:creationId xmlns:a16="http://schemas.microsoft.com/office/drawing/2014/main" id="{2BE12F59-C388-426A-16C4-4BB8602DD998}"/>
              </a:ext>
            </a:extLst>
          </p:cNvPr>
          <p:cNvPicPr>
            <a:picLocks noChangeAspect="1"/>
          </p:cNvPicPr>
          <p:nvPr/>
        </p:nvPicPr>
        <p:blipFill rotWithShape="1">
          <a:blip r:embed="rId4">
            <a:extLst>
              <a:ext uri="{28A0092B-C50C-407E-A947-70E740481C1C}">
                <a14:useLocalDpi xmlns:a14="http://schemas.microsoft.com/office/drawing/2010/main" val="0"/>
              </a:ext>
            </a:extLst>
          </a:blip>
          <a:srcRect t="1" b="31523"/>
          <a:stretch/>
        </p:blipFill>
        <p:spPr>
          <a:xfrm>
            <a:off x="10551386" y="296288"/>
            <a:ext cx="1246302" cy="232332"/>
          </a:xfrm>
          <a:prstGeom prst="rect">
            <a:avLst/>
          </a:prstGeom>
        </p:spPr>
      </p:pic>
    </p:spTree>
    <p:extLst>
      <p:ext uri="{BB962C8B-B14F-4D97-AF65-F5344CB8AC3E}">
        <p14:creationId xmlns:p14="http://schemas.microsoft.com/office/powerpoint/2010/main" val="10238744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6897DEB4-4A88-4293-A935-9B25506C15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FBE42BC3-6707-4CBF-9386-048B994A4F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3886" y="0"/>
            <a:ext cx="7538114" cy="6858000"/>
          </a:xfrm>
          <a:custGeom>
            <a:avLst/>
            <a:gdLst>
              <a:gd name="connsiteX0" fmla="*/ 366246 w 7538114"/>
              <a:gd name="connsiteY0" fmla="*/ 0 h 6858000"/>
              <a:gd name="connsiteX1" fmla="*/ 2830292 w 7538114"/>
              <a:gd name="connsiteY1" fmla="*/ 0 h 6858000"/>
              <a:gd name="connsiteX2" fmla="*/ 3903260 w 7538114"/>
              <a:gd name="connsiteY2" fmla="*/ 0 h 6858000"/>
              <a:gd name="connsiteX3" fmla="*/ 4597266 w 7538114"/>
              <a:gd name="connsiteY3" fmla="*/ 0 h 6858000"/>
              <a:gd name="connsiteX4" fmla="*/ 7192370 w 7538114"/>
              <a:gd name="connsiteY4" fmla="*/ 0 h 6858000"/>
              <a:gd name="connsiteX5" fmla="*/ 7538114 w 7538114"/>
              <a:gd name="connsiteY5" fmla="*/ 0 h 6858000"/>
              <a:gd name="connsiteX6" fmla="*/ 7538114 w 7538114"/>
              <a:gd name="connsiteY6" fmla="*/ 6858000 h 6858000"/>
              <a:gd name="connsiteX7" fmla="*/ 7192370 w 7538114"/>
              <a:gd name="connsiteY7" fmla="*/ 6858000 h 6858000"/>
              <a:gd name="connsiteX8" fmla="*/ 4597266 w 7538114"/>
              <a:gd name="connsiteY8" fmla="*/ 6858000 h 6858000"/>
              <a:gd name="connsiteX9" fmla="*/ 3903260 w 7538114"/>
              <a:gd name="connsiteY9" fmla="*/ 6858000 h 6858000"/>
              <a:gd name="connsiteX10" fmla="*/ 2830292 w 7538114"/>
              <a:gd name="connsiteY10" fmla="*/ 6858000 h 6858000"/>
              <a:gd name="connsiteX11" fmla="*/ 170314 w 7538114"/>
              <a:gd name="connsiteY11" fmla="*/ 6858000 h 6858000"/>
              <a:gd name="connsiteX12" fmla="*/ 170341 w 7538114"/>
              <a:gd name="connsiteY12" fmla="*/ 6857759 h 6858000"/>
              <a:gd name="connsiteX13" fmla="*/ 173485 w 7538114"/>
              <a:gd name="connsiteY13" fmla="*/ 6852129 h 6858000"/>
              <a:gd name="connsiteX14" fmla="*/ 167544 w 7538114"/>
              <a:gd name="connsiteY14" fmla="*/ 6830335 h 6858000"/>
              <a:gd name="connsiteX15" fmla="*/ 163472 w 7538114"/>
              <a:gd name="connsiteY15" fmla="*/ 6796707 h 6858000"/>
              <a:gd name="connsiteX16" fmla="*/ 160535 w 7538114"/>
              <a:gd name="connsiteY16" fmla="*/ 6780725 h 6858000"/>
              <a:gd name="connsiteX17" fmla="*/ 162318 w 7538114"/>
              <a:gd name="connsiteY17" fmla="*/ 6767829 h 6858000"/>
              <a:gd name="connsiteX18" fmla="*/ 162771 w 7538114"/>
              <a:gd name="connsiteY18" fmla="*/ 6694444 h 6858000"/>
              <a:gd name="connsiteX19" fmla="*/ 165604 w 7538114"/>
              <a:gd name="connsiteY19" fmla="*/ 6677569 h 6858000"/>
              <a:gd name="connsiteX20" fmla="*/ 171255 w 7538114"/>
              <a:gd name="connsiteY20" fmla="*/ 6669571 h 6858000"/>
              <a:gd name="connsiteX21" fmla="*/ 169240 w 7538114"/>
              <a:gd name="connsiteY21" fmla="*/ 6663304 h 6858000"/>
              <a:gd name="connsiteX22" fmla="*/ 169039 w 7538114"/>
              <a:gd name="connsiteY22" fmla="*/ 6618916 h 6858000"/>
              <a:gd name="connsiteX23" fmla="*/ 168392 w 7538114"/>
              <a:gd name="connsiteY23" fmla="*/ 6589960 h 6858000"/>
              <a:gd name="connsiteX24" fmla="*/ 160636 w 7538114"/>
              <a:gd name="connsiteY24" fmla="*/ 6588200 h 6858000"/>
              <a:gd name="connsiteX25" fmla="*/ 157872 w 7538114"/>
              <a:gd name="connsiteY25" fmla="*/ 6562416 h 6858000"/>
              <a:gd name="connsiteX26" fmla="*/ 162851 w 7538114"/>
              <a:gd name="connsiteY26" fmla="*/ 6534939 h 6858000"/>
              <a:gd name="connsiteX27" fmla="*/ 162153 w 7538114"/>
              <a:gd name="connsiteY27" fmla="*/ 6502552 h 6858000"/>
              <a:gd name="connsiteX28" fmla="*/ 161821 w 7538114"/>
              <a:gd name="connsiteY28" fmla="*/ 6483172 h 6858000"/>
              <a:gd name="connsiteX29" fmla="*/ 154586 w 7538114"/>
              <a:gd name="connsiteY29" fmla="*/ 6432309 h 6858000"/>
              <a:gd name="connsiteX30" fmla="*/ 127078 w 7538114"/>
              <a:gd name="connsiteY30" fmla="*/ 6349783 h 6858000"/>
              <a:gd name="connsiteX31" fmla="*/ 123181 w 7538114"/>
              <a:gd name="connsiteY31" fmla="*/ 6323872 h 6858000"/>
              <a:gd name="connsiteX32" fmla="*/ 124767 w 7538114"/>
              <a:gd name="connsiteY32" fmla="*/ 6319343 h 6858000"/>
              <a:gd name="connsiteX33" fmla="*/ 108246 w 7538114"/>
              <a:gd name="connsiteY33" fmla="*/ 6190348 h 6858000"/>
              <a:gd name="connsiteX34" fmla="*/ 107279 w 7538114"/>
              <a:gd name="connsiteY34" fmla="*/ 6167269 h 6858000"/>
              <a:gd name="connsiteX35" fmla="*/ 107883 w 7538114"/>
              <a:gd name="connsiteY35" fmla="*/ 6149986 h 6858000"/>
              <a:gd name="connsiteX36" fmla="*/ 102380 w 7538114"/>
              <a:gd name="connsiteY36" fmla="*/ 6108622 h 6858000"/>
              <a:gd name="connsiteX37" fmla="*/ 90314 w 7538114"/>
              <a:gd name="connsiteY37" fmla="*/ 6041155 h 6858000"/>
              <a:gd name="connsiteX38" fmla="*/ 88409 w 7538114"/>
              <a:gd name="connsiteY38" fmla="*/ 6026587 h 6858000"/>
              <a:gd name="connsiteX39" fmla="*/ 89403 w 7538114"/>
              <a:gd name="connsiteY39" fmla="*/ 6013265 h 6858000"/>
              <a:gd name="connsiteX40" fmla="*/ 91927 w 7538114"/>
              <a:gd name="connsiteY40" fmla="*/ 6009478 h 6858000"/>
              <a:gd name="connsiteX41" fmla="*/ 91302 w 7538114"/>
              <a:gd name="connsiteY41" fmla="*/ 6001336 h 6858000"/>
              <a:gd name="connsiteX42" fmla="*/ 91687 w 7538114"/>
              <a:gd name="connsiteY42" fmla="*/ 5999003 h 6858000"/>
              <a:gd name="connsiteX43" fmla="*/ 93336 w 7538114"/>
              <a:gd name="connsiteY43" fmla="*/ 5985795 h 6858000"/>
              <a:gd name="connsiteX44" fmla="*/ 83190 w 7538114"/>
              <a:gd name="connsiteY44" fmla="*/ 5961758 h 6858000"/>
              <a:gd name="connsiteX45" fmla="*/ 81952 w 7538114"/>
              <a:gd name="connsiteY45" fmla="*/ 5928761 h 6858000"/>
              <a:gd name="connsiteX46" fmla="*/ 67420 w 7538114"/>
              <a:gd name="connsiteY46" fmla="*/ 5787247 h 6858000"/>
              <a:gd name="connsiteX47" fmla="*/ 50760 w 7538114"/>
              <a:gd name="connsiteY47" fmla="*/ 5710700 h 6858000"/>
              <a:gd name="connsiteX48" fmla="*/ 42956 w 7538114"/>
              <a:gd name="connsiteY48" fmla="*/ 5641754 h 6858000"/>
              <a:gd name="connsiteX49" fmla="*/ 29695 w 7538114"/>
              <a:gd name="connsiteY49" fmla="*/ 5602326 h 6858000"/>
              <a:gd name="connsiteX50" fmla="*/ 18841 w 7538114"/>
              <a:gd name="connsiteY50" fmla="*/ 5570885 h 6858000"/>
              <a:gd name="connsiteX51" fmla="*/ 9977 w 7538114"/>
              <a:gd name="connsiteY51" fmla="*/ 5543492 h 6858000"/>
              <a:gd name="connsiteX52" fmla="*/ 5255 w 7538114"/>
              <a:gd name="connsiteY52" fmla="*/ 5531024 h 6858000"/>
              <a:gd name="connsiteX53" fmla="*/ 5447 w 7538114"/>
              <a:gd name="connsiteY53" fmla="*/ 5527845 h 6858000"/>
              <a:gd name="connsiteX54" fmla="*/ 0 w 7538114"/>
              <a:gd name="connsiteY54" fmla="*/ 5507724 h 6858000"/>
              <a:gd name="connsiteX55" fmla="*/ 435 w 7538114"/>
              <a:gd name="connsiteY55" fmla="*/ 5507045 h 6858000"/>
              <a:gd name="connsiteX56" fmla="*/ 1128 w 7538114"/>
              <a:gd name="connsiteY56" fmla="*/ 5499619 h 6858000"/>
              <a:gd name="connsiteX57" fmla="*/ 1291 w 7538114"/>
              <a:gd name="connsiteY57" fmla="*/ 5486342 h 6858000"/>
              <a:gd name="connsiteX58" fmla="*/ 7976 w 7538114"/>
              <a:gd name="connsiteY58" fmla="*/ 5450755 h 6858000"/>
              <a:gd name="connsiteX59" fmla="*/ 2355 w 7538114"/>
              <a:gd name="connsiteY59" fmla="*/ 5429732 h 6858000"/>
              <a:gd name="connsiteX60" fmla="*/ 1499 w 7538114"/>
              <a:gd name="connsiteY60" fmla="*/ 5370432 h 6858000"/>
              <a:gd name="connsiteX61" fmla="*/ 11483 w 7538114"/>
              <a:gd name="connsiteY61" fmla="*/ 5308330 h 6858000"/>
              <a:gd name="connsiteX62" fmla="*/ 12793 w 7538114"/>
              <a:gd name="connsiteY62" fmla="*/ 5246026 h 6858000"/>
              <a:gd name="connsiteX63" fmla="*/ 12525 w 7538114"/>
              <a:gd name="connsiteY63" fmla="*/ 5223468 h 6858000"/>
              <a:gd name="connsiteX64" fmla="*/ 15322 w 7538114"/>
              <a:gd name="connsiteY64" fmla="*/ 5183258 h 6858000"/>
              <a:gd name="connsiteX65" fmla="*/ 18633 w 7538114"/>
              <a:gd name="connsiteY65" fmla="*/ 5164842 h 6858000"/>
              <a:gd name="connsiteX66" fmla="*/ 18428 w 7538114"/>
              <a:gd name="connsiteY66" fmla="*/ 5164034 h 6858000"/>
              <a:gd name="connsiteX67" fmla="*/ 19854 w 7538114"/>
              <a:gd name="connsiteY67" fmla="*/ 5162388 h 6858000"/>
              <a:gd name="connsiteX68" fmla="*/ 20514 w 7538114"/>
              <a:gd name="connsiteY68" fmla="*/ 5158981 h 6858000"/>
              <a:gd name="connsiteX69" fmla="*/ 20089 w 7538114"/>
              <a:gd name="connsiteY69" fmla="*/ 5149681 h 6858000"/>
              <a:gd name="connsiteX70" fmla="*/ 19561 w 7538114"/>
              <a:gd name="connsiteY70" fmla="*/ 5146183 h 6858000"/>
              <a:gd name="connsiteX71" fmla="*/ 19571 w 7538114"/>
              <a:gd name="connsiteY71" fmla="*/ 5141065 h 6858000"/>
              <a:gd name="connsiteX72" fmla="*/ 19690 w 7538114"/>
              <a:gd name="connsiteY72" fmla="*/ 5140937 h 6858000"/>
              <a:gd name="connsiteX73" fmla="*/ 19471 w 7538114"/>
              <a:gd name="connsiteY73" fmla="*/ 5136144 h 6858000"/>
              <a:gd name="connsiteX74" fmla="*/ 16918 w 7538114"/>
              <a:gd name="connsiteY74" fmla="*/ 5112689 h 6858000"/>
              <a:gd name="connsiteX75" fmla="*/ 28071 w 7538114"/>
              <a:gd name="connsiteY75" fmla="*/ 5081696 h 6858000"/>
              <a:gd name="connsiteX76" fmla="*/ 30005 w 7538114"/>
              <a:gd name="connsiteY76" fmla="*/ 5068879 h 6858000"/>
              <a:gd name="connsiteX77" fmla="*/ 31661 w 7538114"/>
              <a:gd name="connsiteY77" fmla="*/ 5062033 h 6858000"/>
              <a:gd name="connsiteX78" fmla="*/ 32169 w 7538114"/>
              <a:gd name="connsiteY78" fmla="*/ 5061608 h 6858000"/>
              <a:gd name="connsiteX79" fmla="*/ 27436 w 7538114"/>
              <a:gd name="connsiteY79" fmla="*/ 5021480 h 6858000"/>
              <a:gd name="connsiteX80" fmla="*/ 26614 w 7538114"/>
              <a:gd name="connsiteY80" fmla="*/ 5013906 h 6858000"/>
              <a:gd name="connsiteX81" fmla="*/ 25056 w 7538114"/>
              <a:gd name="connsiteY81" fmla="*/ 5011767 h 6858000"/>
              <a:gd name="connsiteX82" fmla="*/ 24513 w 7538114"/>
              <a:gd name="connsiteY82" fmla="*/ 5000592 h 6858000"/>
              <a:gd name="connsiteX83" fmla="*/ 24951 w 7538114"/>
              <a:gd name="connsiteY83" fmla="*/ 4999307 h 6858000"/>
              <a:gd name="connsiteX84" fmla="*/ 22644 w 7538114"/>
              <a:gd name="connsiteY84" fmla="*/ 4990090 h 6858000"/>
              <a:gd name="connsiteX85" fmla="*/ 18465 w 7538114"/>
              <a:gd name="connsiteY85" fmla="*/ 4982366 h 6858000"/>
              <a:gd name="connsiteX86" fmla="*/ 20888 w 7538114"/>
              <a:gd name="connsiteY86" fmla="*/ 4887310 h 6858000"/>
              <a:gd name="connsiteX87" fmla="*/ 15781 w 7538114"/>
              <a:gd name="connsiteY87" fmla="*/ 4807298 h 6858000"/>
              <a:gd name="connsiteX88" fmla="*/ 19649 w 7538114"/>
              <a:gd name="connsiteY88" fmla="*/ 4779990 h 6858000"/>
              <a:gd name="connsiteX89" fmla="*/ 21858 w 7538114"/>
              <a:gd name="connsiteY89" fmla="*/ 4664237 h 6858000"/>
              <a:gd name="connsiteX90" fmla="*/ 13583 w 7538114"/>
              <a:gd name="connsiteY90" fmla="*/ 4598607 h 6858000"/>
              <a:gd name="connsiteX91" fmla="*/ 7118 w 7538114"/>
              <a:gd name="connsiteY91" fmla="*/ 4546768 h 6858000"/>
              <a:gd name="connsiteX92" fmla="*/ 14555 w 7538114"/>
              <a:gd name="connsiteY92" fmla="*/ 4522182 h 6858000"/>
              <a:gd name="connsiteX93" fmla="*/ 17290 w 7538114"/>
              <a:gd name="connsiteY93" fmla="*/ 4509768 h 6858000"/>
              <a:gd name="connsiteX94" fmla="*/ 17421 w 7538114"/>
              <a:gd name="connsiteY94" fmla="*/ 4494586 h 6858000"/>
              <a:gd name="connsiteX95" fmla="*/ 18193 w 7538114"/>
              <a:gd name="connsiteY95" fmla="*/ 4440649 h 6858000"/>
              <a:gd name="connsiteX96" fmla="*/ 16616 w 7538114"/>
              <a:gd name="connsiteY96" fmla="*/ 4431853 h 6858000"/>
              <a:gd name="connsiteX97" fmla="*/ 19246 w 7538114"/>
              <a:gd name="connsiteY97" fmla="*/ 4403141 h 6858000"/>
              <a:gd name="connsiteX98" fmla="*/ 19623 w 7538114"/>
              <a:gd name="connsiteY98" fmla="*/ 4356631 h 6858000"/>
              <a:gd name="connsiteX99" fmla="*/ 20293 w 7538114"/>
              <a:gd name="connsiteY99" fmla="*/ 4339937 h 6858000"/>
              <a:gd name="connsiteX100" fmla="*/ 18752 w 7538114"/>
              <a:gd name="connsiteY100" fmla="*/ 4331435 h 6858000"/>
              <a:gd name="connsiteX101" fmla="*/ 24901 w 7538114"/>
              <a:gd name="connsiteY101" fmla="*/ 4320990 h 6858000"/>
              <a:gd name="connsiteX102" fmla="*/ 23734 w 7538114"/>
              <a:gd name="connsiteY102" fmla="*/ 4309111 h 6858000"/>
              <a:gd name="connsiteX103" fmla="*/ 29040 w 7538114"/>
              <a:gd name="connsiteY103" fmla="*/ 4263489 h 6858000"/>
              <a:gd name="connsiteX104" fmla="*/ 29429 w 7538114"/>
              <a:gd name="connsiteY104" fmla="*/ 4258775 h 6858000"/>
              <a:gd name="connsiteX105" fmla="*/ 33702 w 7538114"/>
              <a:gd name="connsiteY105" fmla="*/ 4248512 h 6858000"/>
              <a:gd name="connsiteX106" fmla="*/ 37356 w 7538114"/>
              <a:gd name="connsiteY106" fmla="*/ 4228644 h 6858000"/>
              <a:gd name="connsiteX107" fmla="*/ 50107 w 7538114"/>
              <a:gd name="connsiteY107" fmla="*/ 4193665 h 6858000"/>
              <a:gd name="connsiteX108" fmla="*/ 56192 w 7538114"/>
              <a:gd name="connsiteY108" fmla="*/ 4173105 h 6858000"/>
              <a:gd name="connsiteX109" fmla="*/ 61800 w 7538114"/>
              <a:gd name="connsiteY109" fmla="*/ 4159194 h 6858000"/>
              <a:gd name="connsiteX110" fmla="*/ 69720 w 7538114"/>
              <a:gd name="connsiteY110" fmla="*/ 4118135 h 6858000"/>
              <a:gd name="connsiteX111" fmla="*/ 80190 w 7538114"/>
              <a:gd name="connsiteY111" fmla="*/ 4047713 h 6858000"/>
              <a:gd name="connsiteX112" fmla="*/ 96666 w 7538114"/>
              <a:gd name="connsiteY112" fmla="*/ 3980780 h 6858000"/>
              <a:gd name="connsiteX113" fmla="*/ 107651 w 7538114"/>
              <a:gd name="connsiteY113" fmla="*/ 3941872 h 6858000"/>
              <a:gd name="connsiteX114" fmla="*/ 118444 w 7538114"/>
              <a:gd name="connsiteY114" fmla="*/ 3897465 h 6858000"/>
              <a:gd name="connsiteX115" fmla="*/ 134545 w 7538114"/>
              <a:gd name="connsiteY115" fmla="*/ 3811132 h 6858000"/>
              <a:gd name="connsiteX116" fmla="*/ 145381 w 7538114"/>
              <a:gd name="connsiteY116" fmla="*/ 3746540 h 6858000"/>
              <a:gd name="connsiteX117" fmla="*/ 146587 w 7538114"/>
              <a:gd name="connsiteY117" fmla="*/ 3670275 h 6858000"/>
              <a:gd name="connsiteX118" fmla="*/ 165690 w 7538114"/>
              <a:gd name="connsiteY118" fmla="*/ 3580981 h 6858000"/>
              <a:gd name="connsiteX119" fmla="*/ 163175 w 7538114"/>
              <a:gd name="connsiteY119" fmla="*/ 3570960 h 6858000"/>
              <a:gd name="connsiteX120" fmla="*/ 162665 w 7538114"/>
              <a:gd name="connsiteY120" fmla="*/ 3560693 h 6858000"/>
              <a:gd name="connsiteX121" fmla="*/ 163299 w 7538114"/>
              <a:gd name="connsiteY121" fmla="*/ 3559743 h 6858000"/>
              <a:gd name="connsiteX122" fmla="*/ 164777 w 7538114"/>
              <a:gd name="connsiteY122" fmla="*/ 3548721 h 6858000"/>
              <a:gd name="connsiteX123" fmla="*/ 163708 w 7538114"/>
              <a:gd name="connsiteY123" fmla="*/ 3545693 h 6858000"/>
              <a:gd name="connsiteX124" fmla="*/ 164286 w 7538114"/>
              <a:gd name="connsiteY124" fmla="*/ 3537938 h 6858000"/>
              <a:gd name="connsiteX125" fmla="*/ 164247 w 7538114"/>
              <a:gd name="connsiteY125" fmla="*/ 3522141 h 6858000"/>
              <a:gd name="connsiteX126" fmla="*/ 165343 w 7538114"/>
              <a:gd name="connsiteY126" fmla="*/ 3519672 h 6858000"/>
              <a:gd name="connsiteX127" fmla="*/ 167001 w 7538114"/>
              <a:gd name="connsiteY127" fmla="*/ 3496604 h 6858000"/>
              <a:gd name="connsiteX128" fmla="*/ 167547 w 7538114"/>
              <a:gd name="connsiteY128" fmla="*/ 3496517 h 6858000"/>
              <a:gd name="connsiteX129" fmla="*/ 170301 w 7538114"/>
              <a:gd name="connsiteY129" fmla="*/ 3491023 h 6858000"/>
              <a:gd name="connsiteX130" fmla="*/ 174371 w 7538114"/>
              <a:gd name="connsiteY130" fmla="*/ 3479998 h 6858000"/>
              <a:gd name="connsiteX131" fmla="*/ 190228 w 7538114"/>
              <a:gd name="connsiteY131" fmla="*/ 3457434 h 6858000"/>
              <a:gd name="connsiteX132" fmla="*/ 192016 w 7538114"/>
              <a:gd name="connsiteY132" fmla="*/ 3433411 h 6858000"/>
              <a:gd name="connsiteX133" fmla="*/ 192663 w 7538114"/>
              <a:gd name="connsiteY133" fmla="*/ 3428691 h 6858000"/>
              <a:gd name="connsiteX134" fmla="*/ 192793 w 7538114"/>
              <a:gd name="connsiteY134" fmla="*/ 3428643 h 6858000"/>
              <a:gd name="connsiteX135" fmla="*/ 193710 w 7538114"/>
              <a:gd name="connsiteY135" fmla="*/ 3423760 h 6858000"/>
              <a:gd name="connsiteX136" fmla="*/ 193839 w 7538114"/>
              <a:gd name="connsiteY136" fmla="*/ 3420085 h 6858000"/>
              <a:gd name="connsiteX137" fmla="*/ 195094 w 7538114"/>
              <a:gd name="connsiteY137" fmla="*/ 3410930 h 6858000"/>
              <a:gd name="connsiteX138" fmla="*/ 196311 w 7538114"/>
              <a:gd name="connsiteY138" fmla="*/ 3408092 h 6858000"/>
              <a:gd name="connsiteX139" fmla="*/ 197928 w 7538114"/>
              <a:gd name="connsiteY139" fmla="*/ 3407419 h 6858000"/>
              <a:gd name="connsiteX140" fmla="*/ 197881 w 7538114"/>
              <a:gd name="connsiteY140" fmla="*/ 3406520 h 6858000"/>
              <a:gd name="connsiteX141" fmla="*/ 204222 w 7538114"/>
              <a:gd name="connsiteY141" fmla="*/ 3391015 h 6858000"/>
              <a:gd name="connsiteX142" fmla="*/ 213950 w 7538114"/>
              <a:gd name="connsiteY142" fmla="*/ 3354361 h 6858000"/>
              <a:gd name="connsiteX143" fmla="*/ 217699 w 7538114"/>
              <a:gd name="connsiteY143" fmla="*/ 3332639 h 6858000"/>
              <a:gd name="connsiteX144" fmla="*/ 229963 w 7538114"/>
              <a:gd name="connsiteY144" fmla="*/ 3273935 h 6858000"/>
              <a:gd name="connsiteX145" fmla="*/ 243785 w 7538114"/>
              <a:gd name="connsiteY145" fmla="*/ 3215621 h 6858000"/>
              <a:gd name="connsiteX146" fmla="*/ 259175 w 7538114"/>
              <a:gd name="connsiteY146" fmla="*/ 3189909 h 6858000"/>
              <a:gd name="connsiteX147" fmla="*/ 259988 w 7538114"/>
              <a:gd name="connsiteY147" fmla="*/ 3186579 h 6858000"/>
              <a:gd name="connsiteX148" fmla="*/ 259980 w 7538114"/>
              <a:gd name="connsiteY148" fmla="*/ 3177264 h 6858000"/>
              <a:gd name="connsiteX149" fmla="*/ 259609 w 7538114"/>
              <a:gd name="connsiteY149" fmla="*/ 3173723 h 6858000"/>
              <a:gd name="connsiteX150" fmla="*/ 259848 w 7538114"/>
              <a:gd name="connsiteY150" fmla="*/ 3168622 h 6858000"/>
              <a:gd name="connsiteX151" fmla="*/ 259971 w 7538114"/>
              <a:gd name="connsiteY151" fmla="*/ 3168508 h 6858000"/>
              <a:gd name="connsiteX152" fmla="*/ 259966 w 7538114"/>
              <a:gd name="connsiteY152" fmla="*/ 3163706 h 6858000"/>
              <a:gd name="connsiteX153" fmla="*/ 258467 w 7538114"/>
              <a:gd name="connsiteY153" fmla="*/ 3140064 h 6858000"/>
              <a:gd name="connsiteX154" fmla="*/ 270990 w 7538114"/>
              <a:gd name="connsiteY154" fmla="*/ 3110288 h 6858000"/>
              <a:gd name="connsiteX155" fmla="*/ 273494 w 7538114"/>
              <a:gd name="connsiteY155" fmla="*/ 3097704 h 6858000"/>
              <a:gd name="connsiteX156" fmla="*/ 275456 w 7538114"/>
              <a:gd name="connsiteY156" fmla="*/ 3091047 h 6858000"/>
              <a:gd name="connsiteX157" fmla="*/ 275980 w 7538114"/>
              <a:gd name="connsiteY157" fmla="*/ 3090672 h 6858000"/>
              <a:gd name="connsiteX158" fmla="*/ 274486 w 7538114"/>
              <a:gd name="connsiteY158" fmla="*/ 3068004 h 6858000"/>
              <a:gd name="connsiteX159" fmla="*/ 275226 w 7538114"/>
              <a:gd name="connsiteY159" fmla="*/ 3065087 h 6858000"/>
              <a:gd name="connsiteX160" fmla="*/ 273050 w 7538114"/>
              <a:gd name="connsiteY160" fmla="*/ 3050191 h 6858000"/>
              <a:gd name="connsiteX161" fmla="*/ 272566 w 7538114"/>
              <a:gd name="connsiteY161" fmla="*/ 3042559 h 6858000"/>
              <a:gd name="connsiteX162" fmla="*/ 271107 w 7538114"/>
              <a:gd name="connsiteY162" fmla="*/ 3040271 h 6858000"/>
              <a:gd name="connsiteX163" fmla="*/ 271065 w 7538114"/>
              <a:gd name="connsiteY163" fmla="*/ 3029072 h 6858000"/>
              <a:gd name="connsiteX164" fmla="*/ 271558 w 7538114"/>
              <a:gd name="connsiteY164" fmla="*/ 3027835 h 6858000"/>
              <a:gd name="connsiteX165" fmla="*/ 268717 w 7538114"/>
              <a:gd name="connsiteY165" fmla="*/ 2964245 h 6858000"/>
              <a:gd name="connsiteX166" fmla="*/ 272511 w 7538114"/>
              <a:gd name="connsiteY166" fmla="*/ 2915772 h 6858000"/>
              <a:gd name="connsiteX167" fmla="*/ 270356 w 7538114"/>
              <a:gd name="connsiteY167" fmla="*/ 2825842 h 6858000"/>
              <a:gd name="connsiteX168" fmla="*/ 273897 w 7538114"/>
              <a:gd name="connsiteY168" fmla="*/ 2734957 h 6858000"/>
              <a:gd name="connsiteX169" fmla="*/ 274458 w 7538114"/>
              <a:gd name="connsiteY169" fmla="*/ 2636572 h 6858000"/>
              <a:gd name="connsiteX170" fmla="*/ 279157 w 7538114"/>
              <a:gd name="connsiteY170" fmla="*/ 2604260 h 6858000"/>
              <a:gd name="connsiteX171" fmla="*/ 288131 w 7538114"/>
              <a:gd name="connsiteY171" fmla="*/ 2582747 h 6858000"/>
              <a:gd name="connsiteX172" fmla="*/ 282516 w 7538114"/>
              <a:gd name="connsiteY172" fmla="*/ 2478755 h 6858000"/>
              <a:gd name="connsiteX173" fmla="*/ 287359 w 7538114"/>
              <a:gd name="connsiteY173" fmla="*/ 2451804 h 6858000"/>
              <a:gd name="connsiteX174" fmla="*/ 289577 w 7538114"/>
              <a:gd name="connsiteY174" fmla="*/ 2408801 h 6858000"/>
              <a:gd name="connsiteX175" fmla="*/ 293203 w 7538114"/>
              <a:gd name="connsiteY175" fmla="*/ 2392670 h 6858000"/>
              <a:gd name="connsiteX176" fmla="*/ 304183 w 7538114"/>
              <a:gd name="connsiteY176" fmla="*/ 2330165 h 6858000"/>
              <a:gd name="connsiteX177" fmla="*/ 310900 w 7538114"/>
              <a:gd name="connsiteY177" fmla="*/ 2276363 h 6858000"/>
              <a:gd name="connsiteX178" fmla="*/ 303909 w 7538114"/>
              <a:gd name="connsiteY178" fmla="*/ 2236310 h 6858000"/>
              <a:gd name="connsiteX179" fmla="*/ 306187 w 7538114"/>
              <a:gd name="connsiteY179" fmla="*/ 2232984 h 6858000"/>
              <a:gd name="connsiteX180" fmla="*/ 307158 w 7538114"/>
              <a:gd name="connsiteY180" fmla="*/ 2205763 h 6858000"/>
              <a:gd name="connsiteX181" fmla="*/ 304860 w 7538114"/>
              <a:gd name="connsiteY181" fmla="*/ 2145703 h 6858000"/>
              <a:gd name="connsiteX182" fmla="*/ 304273 w 7538114"/>
              <a:gd name="connsiteY182" fmla="*/ 2092533 h 6858000"/>
              <a:gd name="connsiteX183" fmla="*/ 301642 w 7538114"/>
              <a:gd name="connsiteY183" fmla="*/ 2057359 h 6858000"/>
              <a:gd name="connsiteX184" fmla="*/ 306736 w 7538114"/>
              <a:gd name="connsiteY184" fmla="*/ 2016105 h 6858000"/>
              <a:gd name="connsiteX185" fmla="*/ 316234 w 7538114"/>
              <a:gd name="connsiteY185" fmla="*/ 1983129 h 6858000"/>
              <a:gd name="connsiteX186" fmla="*/ 318238 w 7538114"/>
              <a:gd name="connsiteY186" fmla="*/ 1956745 h 6858000"/>
              <a:gd name="connsiteX187" fmla="*/ 311341 w 7538114"/>
              <a:gd name="connsiteY187" fmla="*/ 1950160 h 6858000"/>
              <a:gd name="connsiteX188" fmla="*/ 323556 w 7538114"/>
              <a:gd name="connsiteY188" fmla="*/ 1879546 h 6858000"/>
              <a:gd name="connsiteX189" fmla="*/ 326085 w 7538114"/>
              <a:gd name="connsiteY189" fmla="*/ 1854893 h 6858000"/>
              <a:gd name="connsiteX190" fmla="*/ 335058 w 7538114"/>
              <a:gd name="connsiteY190" fmla="*/ 1787684 h 6858000"/>
              <a:gd name="connsiteX191" fmla="*/ 345620 w 7538114"/>
              <a:gd name="connsiteY191" fmla="*/ 1720464 h 6858000"/>
              <a:gd name="connsiteX192" fmla="*/ 360760 w 7538114"/>
              <a:gd name="connsiteY192" fmla="*/ 1681196 h 6858000"/>
              <a:gd name="connsiteX193" fmla="*/ 368483 w 7538114"/>
              <a:gd name="connsiteY193" fmla="*/ 1625881 h 6858000"/>
              <a:gd name="connsiteX194" fmla="*/ 371077 w 7538114"/>
              <a:gd name="connsiteY194" fmla="*/ 1616704 h 6858000"/>
              <a:gd name="connsiteX195" fmla="*/ 383008 w 7538114"/>
              <a:gd name="connsiteY195" fmla="*/ 1551493 h 6858000"/>
              <a:gd name="connsiteX196" fmla="*/ 384834 w 7538114"/>
              <a:gd name="connsiteY196" fmla="*/ 1475233 h 6858000"/>
              <a:gd name="connsiteX197" fmla="*/ 418371 w 7538114"/>
              <a:gd name="connsiteY197" fmla="*/ 1380155 h 6858000"/>
              <a:gd name="connsiteX198" fmla="*/ 469641 w 7538114"/>
              <a:gd name="connsiteY198" fmla="*/ 1210871 h 6858000"/>
              <a:gd name="connsiteX199" fmla="*/ 489701 w 7538114"/>
              <a:gd name="connsiteY199" fmla="*/ 1028427 h 6858000"/>
              <a:gd name="connsiteX200" fmla="*/ 486354 w 7538114"/>
              <a:gd name="connsiteY200" fmla="*/ 980383 h 6858000"/>
              <a:gd name="connsiteX201" fmla="*/ 479762 w 7538114"/>
              <a:gd name="connsiteY201" fmla="*/ 839699 h 6858000"/>
              <a:gd name="connsiteX202" fmla="*/ 445664 w 7538114"/>
              <a:gd name="connsiteY202" fmla="*/ 696545 h 6858000"/>
              <a:gd name="connsiteX203" fmla="*/ 440047 w 7538114"/>
              <a:gd name="connsiteY203" fmla="*/ 606615 h 6858000"/>
              <a:gd name="connsiteX204" fmla="*/ 431225 w 7538114"/>
              <a:gd name="connsiteY204" fmla="*/ 563889 h 6858000"/>
              <a:gd name="connsiteX205" fmla="*/ 430803 w 7538114"/>
              <a:gd name="connsiteY205" fmla="*/ 534294 h 6858000"/>
              <a:gd name="connsiteX206" fmla="*/ 429777 w 7538114"/>
              <a:gd name="connsiteY206" fmla="*/ 516548 h 6858000"/>
              <a:gd name="connsiteX207" fmla="*/ 415090 w 7538114"/>
              <a:gd name="connsiteY207" fmla="*/ 485808 h 6858000"/>
              <a:gd name="connsiteX208" fmla="*/ 410499 w 7538114"/>
              <a:gd name="connsiteY208" fmla="*/ 369873 h 6858000"/>
              <a:gd name="connsiteX209" fmla="*/ 425314 w 7538114"/>
              <a:gd name="connsiteY209" fmla="*/ 259180 h 6858000"/>
              <a:gd name="connsiteX210" fmla="*/ 383240 w 7538114"/>
              <a:gd name="connsiteY210" fmla="*/ 94173 h 6858000"/>
              <a:gd name="connsiteX211" fmla="*/ 379938 w 7538114"/>
              <a:gd name="connsiteY211" fmla="*/ 77267 h 6858000"/>
              <a:gd name="connsiteX212" fmla="*/ 373430 w 7538114"/>
              <a:gd name="connsiteY212" fmla="*/ 3885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Lst>
            <a:rect l="l" t="t" r="r" b="b"/>
            <a:pathLst>
              <a:path w="7538114" h="6858000">
                <a:moveTo>
                  <a:pt x="366246" y="0"/>
                </a:moveTo>
                <a:lnTo>
                  <a:pt x="2830292" y="0"/>
                </a:lnTo>
                <a:lnTo>
                  <a:pt x="3903260" y="0"/>
                </a:lnTo>
                <a:lnTo>
                  <a:pt x="4597266" y="0"/>
                </a:lnTo>
                <a:lnTo>
                  <a:pt x="7192370" y="0"/>
                </a:lnTo>
                <a:lnTo>
                  <a:pt x="7538114" y="0"/>
                </a:lnTo>
                <a:lnTo>
                  <a:pt x="7538114" y="6858000"/>
                </a:lnTo>
                <a:lnTo>
                  <a:pt x="7192370" y="6858000"/>
                </a:lnTo>
                <a:lnTo>
                  <a:pt x="4597266" y="6858000"/>
                </a:lnTo>
                <a:lnTo>
                  <a:pt x="3903260" y="6858000"/>
                </a:lnTo>
                <a:lnTo>
                  <a:pt x="2830292" y="6858000"/>
                </a:lnTo>
                <a:lnTo>
                  <a:pt x="170314" y="6858000"/>
                </a:lnTo>
                <a:cubicBezTo>
                  <a:pt x="170323" y="6857920"/>
                  <a:pt x="170332" y="6857839"/>
                  <a:pt x="170341" y="6857759"/>
                </a:cubicBezTo>
                <a:lnTo>
                  <a:pt x="173485" y="6852129"/>
                </a:lnTo>
                <a:lnTo>
                  <a:pt x="167544" y="6830335"/>
                </a:lnTo>
                <a:cubicBezTo>
                  <a:pt x="165474" y="6819600"/>
                  <a:pt x="164100" y="6808301"/>
                  <a:pt x="163472" y="6796707"/>
                </a:cubicBezTo>
                <a:cubicBezTo>
                  <a:pt x="167658" y="6794106"/>
                  <a:pt x="161711" y="6785006"/>
                  <a:pt x="160535" y="6780725"/>
                </a:cubicBezTo>
                <a:cubicBezTo>
                  <a:pt x="163268" y="6780680"/>
                  <a:pt x="164578" y="6771195"/>
                  <a:pt x="162318" y="6767829"/>
                </a:cubicBezTo>
                <a:cubicBezTo>
                  <a:pt x="152545" y="6697090"/>
                  <a:pt x="178083" y="6736894"/>
                  <a:pt x="162771" y="6694444"/>
                </a:cubicBezTo>
                <a:cubicBezTo>
                  <a:pt x="161971" y="6687342"/>
                  <a:pt x="163342" y="6682014"/>
                  <a:pt x="165604" y="6677569"/>
                </a:cubicBezTo>
                <a:lnTo>
                  <a:pt x="171255" y="6669571"/>
                </a:lnTo>
                <a:lnTo>
                  <a:pt x="169240" y="6663304"/>
                </a:lnTo>
                <a:cubicBezTo>
                  <a:pt x="169082" y="6639651"/>
                  <a:pt x="174873" y="6632678"/>
                  <a:pt x="169039" y="6618916"/>
                </a:cubicBezTo>
                <a:cubicBezTo>
                  <a:pt x="181164" y="6598580"/>
                  <a:pt x="170248" y="6605428"/>
                  <a:pt x="168392" y="6589960"/>
                </a:cubicBezTo>
                <a:cubicBezTo>
                  <a:pt x="165975" y="6577758"/>
                  <a:pt x="161323" y="6600160"/>
                  <a:pt x="160636" y="6588200"/>
                </a:cubicBezTo>
                <a:cubicBezTo>
                  <a:pt x="163766" y="6575263"/>
                  <a:pt x="154044" y="6575871"/>
                  <a:pt x="157872" y="6562416"/>
                </a:cubicBezTo>
                <a:cubicBezTo>
                  <a:pt x="165196" y="6565685"/>
                  <a:pt x="156453" y="6535866"/>
                  <a:pt x="162851" y="6534939"/>
                </a:cubicBezTo>
                <a:cubicBezTo>
                  <a:pt x="153702" y="6523511"/>
                  <a:pt x="164973" y="6517769"/>
                  <a:pt x="162153" y="6502552"/>
                </a:cubicBezTo>
                <a:cubicBezTo>
                  <a:pt x="158692" y="6495386"/>
                  <a:pt x="158098" y="6490216"/>
                  <a:pt x="161821" y="6483172"/>
                </a:cubicBezTo>
                <a:cubicBezTo>
                  <a:pt x="144969" y="6450162"/>
                  <a:pt x="161066" y="6463202"/>
                  <a:pt x="154586" y="6432309"/>
                </a:cubicBezTo>
                <a:cubicBezTo>
                  <a:pt x="147771" y="6405695"/>
                  <a:pt x="143349" y="6375524"/>
                  <a:pt x="127078" y="6349783"/>
                </a:cubicBezTo>
                <a:cubicBezTo>
                  <a:pt x="122468" y="6345058"/>
                  <a:pt x="120723" y="6333456"/>
                  <a:pt x="123181" y="6323872"/>
                </a:cubicBezTo>
                <a:cubicBezTo>
                  <a:pt x="123604" y="6322225"/>
                  <a:pt x="124138" y="6320698"/>
                  <a:pt x="124767" y="6319343"/>
                </a:cubicBezTo>
                <a:cubicBezTo>
                  <a:pt x="122278" y="6297089"/>
                  <a:pt x="111161" y="6215694"/>
                  <a:pt x="108246" y="6190348"/>
                </a:cubicBezTo>
                <a:cubicBezTo>
                  <a:pt x="114169" y="6188296"/>
                  <a:pt x="103482" y="6175479"/>
                  <a:pt x="107279" y="6167269"/>
                </a:cubicBezTo>
                <a:cubicBezTo>
                  <a:pt x="110610" y="6161389"/>
                  <a:pt x="108145" y="6156128"/>
                  <a:pt x="107883" y="6149986"/>
                </a:cubicBezTo>
                <a:cubicBezTo>
                  <a:pt x="110502" y="6141894"/>
                  <a:pt x="105773" y="6115502"/>
                  <a:pt x="102380" y="6108622"/>
                </a:cubicBezTo>
                <a:cubicBezTo>
                  <a:pt x="90593" y="6092179"/>
                  <a:pt x="99346" y="6054816"/>
                  <a:pt x="90314" y="6041155"/>
                </a:cubicBezTo>
                <a:cubicBezTo>
                  <a:pt x="88990" y="6036198"/>
                  <a:pt x="88454" y="6031348"/>
                  <a:pt x="88409" y="6026587"/>
                </a:cubicBezTo>
                <a:lnTo>
                  <a:pt x="89403" y="6013265"/>
                </a:lnTo>
                <a:lnTo>
                  <a:pt x="91927" y="6009478"/>
                </a:lnTo>
                <a:lnTo>
                  <a:pt x="91302" y="6001336"/>
                </a:lnTo>
                <a:cubicBezTo>
                  <a:pt x="91431" y="6000558"/>
                  <a:pt x="91559" y="5999781"/>
                  <a:pt x="91687" y="5999003"/>
                </a:cubicBezTo>
                <a:cubicBezTo>
                  <a:pt x="92431" y="5994547"/>
                  <a:pt x="93080" y="5990148"/>
                  <a:pt x="93336" y="5985795"/>
                </a:cubicBezTo>
                <a:cubicBezTo>
                  <a:pt x="80676" y="5991520"/>
                  <a:pt x="93430" y="5949705"/>
                  <a:pt x="83190" y="5961758"/>
                </a:cubicBezTo>
                <a:cubicBezTo>
                  <a:pt x="82399" y="5938832"/>
                  <a:pt x="72862" y="5956319"/>
                  <a:pt x="81952" y="5928761"/>
                </a:cubicBezTo>
                <a:cubicBezTo>
                  <a:pt x="79324" y="5899676"/>
                  <a:pt x="72619" y="5823590"/>
                  <a:pt x="67420" y="5787247"/>
                </a:cubicBezTo>
                <a:cubicBezTo>
                  <a:pt x="53530" y="5750058"/>
                  <a:pt x="57730" y="5736292"/>
                  <a:pt x="50760" y="5710700"/>
                </a:cubicBezTo>
                <a:cubicBezTo>
                  <a:pt x="47368" y="5660911"/>
                  <a:pt x="30723" y="5663675"/>
                  <a:pt x="42956" y="5641754"/>
                </a:cubicBezTo>
                <a:cubicBezTo>
                  <a:pt x="39970" y="5608358"/>
                  <a:pt x="24769" y="5637338"/>
                  <a:pt x="29695" y="5602326"/>
                </a:cubicBezTo>
                <a:cubicBezTo>
                  <a:pt x="27700" y="5601239"/>
                  <a:pt x="20274" y="5573144"/>
                  <a:pt x="18841" y="5570885"/>
                </a:cubicBezTo>
                <a:lnTo>
                  <a:pt x="9977" y="5543492"/>
                </a:lnTo>
                <a:lnTo>
                  <a:pt x="5255" y="5531024"/>
                </a:lnTo>
                <a:lnTo>
                  <a:pt x="5447" y="5527845"/>
                </a:lnTo>
                <a:lnTo>
                  <a:pt x="0" y="5507724"/>
                </a:lnTo>
                <a:lnTo>
                  <a:pt x="435" y="5507045"/>
                </a:lnTo>
                <a:cubicBezTo>
                  <a:pt x="1286" y="5505065"/>
                  <a:pt x="1681" y="5502734"/>
                  <a:pt x="1128" y="5499619"/>
                </a:cubicBezTo>
                <a:cubicBezTo>
                  <a:pt x="9450" y="5498516"/>
                  <a:pt x="3652" y="5495435"/>
                  <a:pt x="1291" y="5486342"/>
                </a:cubicBezTo>
                <a:cubicBezTo>
                  <a:pt x="13688" y="5482600"/>
                  <a:pt x="2464" y="5460320"/>
                  <a:pt x="7976" y="5450755"/>
                </a:cubicBezTo>
                <a:cubicBezTo>
                  <a:pt x="5962" y="5444157"/>
                  <a:pt x="4058" y="5437113"/>
                  <a:pt x="2355" y="5429732"/>
                </a:cubicBezTo>
                <a:lnTo>
                  <a:pt x="1499" y="5370432"/>
                </a:lnTo>
                <a:lnTo>
                  <a:pt x="11483" y="5308330"/>
                </a:lnTo>
                <a:cubicBezTo>
                  <a:pt x="11701" y="5285359"/>
                  <a:pt x="15408" y="5265468"/>
                  <a:pt x="12793" y="5246026"/>
                </a:cubicBezTo>
                <a:cubicBezTo>
                  <a:pt x="15678" y="5238129"/>
                  <a:pt x="16842" y="5230685"/>
                  <a:pt x="12525" y="5223468"/>
                </a:cubicBezTo>
                <a:cubicBezTo>
                  <a:pt x="13966" y="5202031"/>
                  <a:pt x="20131" y="5196842"/>
                  <a:pt x="15322" y="5183258"/>
                </a:cubicBezTo>
                <a:cubicBezTo>
                  <a:pt x="25294" y="5171214"/>
                  <a:pt x="21488" y="5170502"/>
                  <a:pt x="18633" y="5164842"/>
                </a:cubicBezTo>
                <a:cubicBezTo>
                  <a:pt x="18565" y="5164573"/>
                  <a:pt x="18496" y="5164303"/>
                  <a:pt x="18428" y="5164034"/>
                </a:cubicBezTo>
                <a:lnTo>
                  <a:pt x="19854" y="5162388"/>
                </a:lnTo>
                <a:lnTo>
                  <a:pt x="20514" y="5158981"/>
                </a:lnTo>
                <a:lnTo>
                  <a:pt x="20089" y="5149681"/>
                </a:lnTo>
                <a:lnTo>
                  <a:pt x="19561" y="5146183"/>
                </a:lnTo>
                <a:cubicBezTo>
                  <a:pt x="19336" y="5143774"/>
                  <a:pt x="19361" y="5142173"/>
                  <a:pt x="19571" y="5141065"/>
                </a:cubicBezTo>
                <a:lnTo>
                  <a:pt x="19690" y="5140937"/>
                </a:lnTo>
                <a:cubicBezTo>
                  <a:pt x="19617" y="5139339"/>
                  <a:pt x="19544" y="5137742"/>
                  <a:pt x="19471" y="5136144"/>
                </a:cubicBezTo>
                <a:cubicBezTo>
                  <a:pt x="18832" y="5128055"/>
                  <a:pt x="17958" y="5120182"/>
                  <a:pt x="16918" y="5112689"/>
                </a:cubicBezTo>
                <a:cubicBezTo>
                  <a:pt x="23464" y="5106353"/>
                  <a:pt x="15733" y="5078666"/>
                  <a:pt x="28071" y="5081696"/>
                </a:cubicBezTo>
                <a:cubicBezTo>
                  <a:pt x="27036" y="5071588"/>
                  <a:pt x="21912" y="5065475"/>
                  <a:pt x="30005" y="5068879"/>
                </a:cubicBezTo>
                <a:cubicBezTo>
                  <a:pt x="29897" y="5065551"/>
                  <a:pt x="30585" y="5063501"/>
                  <a:pt x="31661" y="5062033"/>
                </a:cubicBezTo>
                <a:lnTo>
                  <a:pt x="32169" y="5061608"/>
                </a:lnTo>
                <a:lnTo>
                  <a:pt x="27436" y="5021480"/>
                </a:lnTo>
                <a:lnTo>
                  <a:pt x="26614" y="5013906"/>
                </a:lnTo>
                <a:lnTo>
                  <a:pt x="25056" y="5011767"/>
                </a:lnTo>
                <a:cubicBezTo>
                  <a:pt x="24110" y="5009457"/>
                  <a:pt x="23701" y="5006147"/>
                  <a:pt x="24513" y="5000592"/>
                </a:cubicBezTo>
                <a:lnTo>
                  <a:pt x="24951" y="4999307"/>
                </a:lnTo>
                <a:lnTo>
                  <a:pt x="22644" y="4990090"/>
                </a:lnTo>
                <a:cubicBezTo>
                  <a:pt x="21579" y="4987122"/>
                  <a:pt x="20222" y="4984494"/>
                  <a:pt x="18465" y="4982366"/>
                </a:cubicBezTo>
                <a:cubicBezTo>
                  <a:pt x="27858" y="4950984"/>
                  <a:pt x="19264" y="4921373"/>
                  <a:pt x="20888" y="4887310"/>
                </a:cubicBezTo>
                <a:cubicBezTo>
                  <a:pt x="17563" y="4848813"/>
                  <a:pt x="18386" y="4829570"/>
                  <a:pt x="15781" y="4807298"/>
                </a:cubicBezTo>
                <a:cubicBezTo>
                  <a:pt x="15634" y="4803627"/>
                  <a:pt x="14440" y="4773874"/>
                  <a:pt x="19649" y="4779990"/>
                </a:cubicBezTo>
                <a:cubicBezTo>
                  <a:pt x="18744" y="4746827"/>
                  <a:pt x="22869" y="4698305"/>
                  <a:pt x="21858" y="4664237"/>
                </a:cubicBezTo>
                <a:cubicBezTo>
                  <a:pt x="34232" y="4642340"/>
                  <a:pt x="11268" y="4621318"/>
                  <a:pt x="13583" y="4598607"/>
                </a:cubicBezTo>
                <a:cubicBezTo>
                  <a:pt x="2193" y="4604819"/>
                  <a:pt x="19974" y="4548010"/>
                  <a:pt x="7118" y="4546768"/>
                </a:cubicBezTo>
                <a:lnTo>
                  <a:pt x="14555" y="4522182"/>
                </a:lnTo>
                <a:lnTo>
                  <a:pt x="17290" y="4509768"/>
                </a:lnTo>
                <a:cubicBezTo>
                  <a:pt x="17884" y="4505118"/>
                  <a:pt x="18021" y="4500115"/>
                  <a:pt x="17421" y="4494586"/>
                </a:cubicBezTo>
                <a:cubicBezTo>
                  <a:pt x="12327" y="4480984"/>
                  <a:pt x="18571" y="4459805"/>
                  <a:pt x="18193" y="4440649"/>
                </a:cubicBezTo>
                <a:lnTo>
                  <a:pt x="16616" y="4431853"/>
                </a:lnTo>
                <a:lnTo>
                  <a:pt x="19246" y="4403141"/>
                </a:lnTo>
                <a:cubicBezTo>
                  <a:pt x="19372" y="4387638"/>
                  <a:pt x="19497" y="4372134"/>
                  <a:pt x="19623" y="4356631"/>
                </a:cubicBezTo>
                <a:cubicBezTo>
                  <a:pt x="19508" y="4349062"/>
                  <a:pt x="15847" y="4339045"/>
                  <a:pt x="20293" y="4339937"/>
                </a:cubicBezTo>
                <a:lnTo>
                  <a:pt x="18752" y="4331435"/>
                </a:lnTo>
                <a:cubicBezTo>
                  <a:pt x="19520" y="4328277"/>
                  <a:pt x="24070" y="4324711"/>
                  <a:pt x="24901" y="4320990"/>
                </a:cubicBezTo>
                <a:lnTo>
                  <a:pt x="23734" y="4309111"/>
                </a:lnTo>
                <a:cubicBezTo>
                  <a:pt x="24423" y="4299527"/>
                  <a:pt x="28090" y="4271878"/>
                  <a:pt x="29040" y="4263489"/>
                </a:cubicBezTo>
                <a:cubicBezTo>
                  <a:pt x="29169" y="4261918"/>
                  <a:pt x="29300" y="4260346"/>
                  <a:pt x="29429" y="4258775"/>
                </a:cubicBezTo>
                <a:lnTo>
                  <a:pt x="33702" y="4248512"/>
                </a:lnTo>
                <a:cubicBezTo>
                  <a:pt x="36933" y="4241044"/>
                  <a:pt x="39109" y="4235167"/>
                  <a:pt x="37356" y="4228644"/>
                </a:cubicBezTo>
                <a:cubicBezTo>
                  <a:pt x="41530" y="4217526"/>
                  <a:pt x="53227" y="4209759"/>
                  <a:pt x="50107" y="4193665"/>
                </a:cubicBezTo>
                <a:cubicBezTo>
                  <a:pt x="55406" y="4198550"/>
                  <a:pt x="50749" y="4175793"/>
                  <a:pt x="56192" y="4173105"/>
                </a:cubicBezTo>
                <a:cubicBezTo>
                  <a:pt x="60575" y="4171863"/>
                  <a:pt x="60184" y="4164671"/>
                  <a:pt x="61800" y="4159194"/>
                </a:cubicBezTo>
                <a:cubicBezTo>
                  <a:pt x="66276" y="4155290"/>
                  <a:pt x="70363" y="4127730"/>
                  <a:pt x="69720" y="4118135"/>
                </a:cubicBezTo>
                <a:cubicBezTo>
                  <a:pt x="65265" y="4091091"/>
                  <a:pt x="83289" y="4069336"/>
                  <a:pt x="80190" y="4047713"/>
                </a:cubicBezTo>
                <a:cubicBezTo>
                  <a:pt x="84682" y="4020435"/>
                  <a:pt x="92089" y="3998420"/>
                  <a:pt x="96666" y="3980780"/>
                </a:cubicBezTo>
                <a:cubicBezTo>
                  <a:pt x="98580" y="3977851"/>
                  <a:pt x="106155" y="3945259"/>
                  <a:pt x="107651" y="3941872"/>
                </a:cubicBezTo>
                <a:cubicBezTo>
                  <a:pt x="111761" y="3922504"/>
                  <a:pt x="112043" y="3930219"/>
                  <a:pt x="118444" y="3897465"/>
                </a:cubicBezTo>
                <a:cubicBezTo>
                  <a:pt x="124996" y="3869981"/>
                  <a:pt x="127657" y="3841768"/>
                  <a:pt x="134545" y="3811132"/>
                </a:cubicBezTo>
                <a:cubicBezTo>
                  <a:pt x="143817" y="3778601"/>
                  <a:pt x="141464" y="3759343"/>
                  <a:pt x="145381" y="3746540"/>
                </a:cubicBezTo>
                <a:cubicBezTo>
                  <a:pt x="156739" y="3719637"/>
                  <a:pt x="147664" y="3711291"/>
                  <a:pt x="146587" y="3670275"/>
                </a:cubicBezTo>
                <a:cubicBezTo>
                  <a:pt x="154134" y="3638754"/>
                  <a:pt x="151397" y="3605028"/>
                  <a:pt x="165690" y="3580981"/>
                </a:cubicBezTo>
                <a:cubicBezTo>
                  <a:pt x="164433" y="3577837"/>
                  <a:pt x="163639" y="3574469"/>
                  <a:pt x="163175" y="3570960"/>
                </a:cubicBezTo>
                <a:lnTo>
                  <a:pt x="162665" y="3560693"/>
                </a:lnTo>
                <a:lnTo>
                  <a:pt x="163299" y="3559743"/>
                </a:lnTo>
                <a:cubicBezTo>
                  <a:pt x="165039" y="3554949"/>
                  <a:pt x="165246" y="3551528"/>
                  <a:pt x="164777" y="3548721"/>
                </a:cubicBezTo>
                <a:lnTo>
                  <a:pt x="163708" y="3545693"/>
                </a:lnTo>
                <a:lnTo>
                  <a:pt x="164286" y="3537938"/>
                </a:lnTo>
                <a:cubicBezTo>
                  <a:pt x="164273" y="3532672"/>
                  <a:pt x="164261" y="3527407"/>
                  <a:pt x="164247" y="3522141"/>
                </a:cubicBezTo>
                <a:lnTo>
                  <a:pt x="165343" y="3519672"/>
                </a:lnTo>
                <a:lnTo>
                  <a:pt x="167001" y="3496604"/>
                </a:lnTo>
                <a:lnTo>
                  <a:pt x="167547" y="3496517"/>
                </a:lnTo>
                <a:cubicBezTo>
                  <a:pt x="168811" y="3495796"/>
                  <a:pt x="169814" y="3494272"/>
                  <a:pt x="170301" y="3491023"/>
                </a:cubicBezTo>
                <a:cubicBezTo>
                  <a:pt x="177219" y="3499391"/>
                  <a:pt x="173541" y="3490314"/>
                  <a:pt x="174371" y="3479998"/>
                </a:cubicBezTo>
                <a:cubicBezTo>
                  <a:pt x="185299" y="3490692"/>
                  <a:pt x="183023" y="3459350"/>
                  <a:pt x="190228" y="3457434"/>
                </a:cubicBezTo>
                <a:cubicBezTo>
                  <a:pt x="190591" y="3449617"/>
                  <a:pt x="191174" y="3441542"/>
                  <a:pt x="192016" y="3433411"/>
                </a:cubicBezTo>
                <a:lnTo>
                  <a:pt x="192663" y="3428691"/>
                </a:lnTo>
                <a:cubicBezTo>
                  <a:pt x="192706" y="3428676"/>
                  <a:pt x="192750" y="3428659"/>
                  <a:pt x="192793" y="3428643"/>
                </a:cubicBezTo>
                <a:cubicBezTo>
                  <a:pt x="193186" y="3427720"/>
                  <a:pt x="193494" y="3426206"/>
                  <a:pt x="193710" y="3423760"/>
                </a:cubicBezTo>
                <a:cubicBezTo>
                  <a:pt x="193753" y="3422535"/>
                  <a:pt x="193797" y="3421310"/>
                  <a:pt x="193839" y="3420085"/>
                </a:cubicBezTo>
                <a:lnTo>
                  <a:pt x="195094" y="3410930"/>
                </a:lnTo>
                <a:lnTo>
                  <a:pt x="196311" y="3408092"/>
                </a:lnTo>
                <a:lnTo>
                  <a:pt x="197928" y="3407419"/>
                </a:lnTo>
                <a:cubicBezTo>
                  <a:pt x="197912" y="3407119"/>
                  <a:pt x="197897" y="3406820"/>
                  <a:pt x="197881" y="3406520"/>
                </a:cubicBezTo>
                <a:cubicBezTo>
                  <a:pt x="196231" y="3399306"/>
                  <a:pt x="192821" y="3396220"/>
                  <a:pt x="204222" y="3391015"/>
                </a:cubicBezTo>
                <a:cubicBezTo>
                  <a:pt x="202162" y="3374996"/>
                  <a:pt x="208811" y="3373934"/>
                  <a:pt x="213950" y="3354361"/>
                </a:cubicBezTo>
                <a:cubicBezTo>
                  <a:pt x="211218" y="3344737"/>
                  <a:pt x="213619" y="3338360"/>
                  <a:pt x="217699" y="3332639"/>
                </a:cubicBezTo>
                <a:cubicBezTo>
                  <a:pt x="218717" y="3312409"/>
                  <a:pt x="225688" y="3295747"/>
                  <a:pt x="229963" y="3273935"/>
                </a:cubicBezTo>
                <a:cubicBezTo>
                  <a:pt x="228293" y="3248488"/>
                  <a:pt x="239257" y="3238943"/>
                  <a:pt x="243785" y="3215621"/>
                </a:cubicBezTo>
                <a:cubicBezTo>
                  <a:pt x="237893" y="3192522"/>
                  <a:pt x="253940" y="3201000"/>
                  <a:pt x="259175" y="3189909"/>
                </a:cubicBezTo>
                <a:lnTo>
                  <a:pt x="259988" y="3186579"/>
                </a:lnTo>
                <a:lnTo>
                  <a:pt x="259980" y="3177264"/>
                </a:lnTo>
                <a:lnTo>
                  <a:pt x="259609" y="3173723"/>
                </a:lnTo>
                <a:cubicBezTo>
                  <a:pt x="259490" y="3171299"/>
                  <a:pt x="259588" y="3169704"/>
                  <a:pt x="259848" y="3168622"/>
                </a:cubicBezTo>
                <a:lnTo>
                  <a:pt x="259971" y="3168508"/>
                </a:lnTo>
                <a:cubicBezTo>
                  <a:pt x="259969" y="3166907"/>
                  <a:pt x="259968" y="3165307"/>
                  <a:pt x="259966" y="3163706"/>
                </a:cubicBezTo>
                <a:cubicBezTo>
                  <a:pt x="259691" y="3155577"/>
                  <a:pt x="259171" y="3147642"/>
                  <a:pt x="258467" y="3140064"/>
                </a:cubicBezTo>
                <a:cubicBezTo>
                  <a:pt x="265286" y="3134408"/>
                  <a:pt x="258805" y="3106027"/>
                  <a:pt x="270990" y="3110288"/>
                </a:cubicBezTo>
                <a:cubicBezTo>
                  <a:pt x="270407" y="3100106"/>
                  <a:pt x="265565" y="3093497"/>
                  <a:pt x="273494" y="3097704"/>
                </a:cubicBezTo>
                <a:cubicBezTo>
                  <a:pt x="273534" y="3094376"/>
                  <a:pt x="274313" y="3092401"/>
                  <a:pt x="275456" y="3091047"/>
                </a:cubicBezTo>
                <a:lnTo>
                  <a:pt x="275980" y="3090672"/>
                </a:lnTo>
                <a:lnTo>
                  <a:pt x="274486" y="3068004"/>
                </a:lnTo>
                <a:lnTo>
                  <a:pt x="275226" y="3065087"/>
                </a:lnTo>
                <a:lnTo>
                  <a:pt x="273050" y="3050191"/>
                </a:lnTo>
                <a:cubicBezTo>
                  <a:pt x="272889" y="3047647"/>
                  <a:pt x="272728" y="3045103"/>
                  <a:pt x="272566" y="3042559"/>
                </a:cubicBezTo>
                <a:lnTo>
                  <a:pt x="271107" y="3040271"/>
                </a:lnTo>
                <a:cubicBezTo>
                  <a:pt x="270265" y="3037872"/>
                  <a:pt x="270006" y="3034528"/>
                  <a:pt x="271065" y="3029072"/>
                </a:cubicBezTo>
                <a:lnTo>
                  <a:pt x="271558" y="3027835"/>
                </a:lnTo>
                <a:cubicBezTo>
                  <a:pt x="270688" y="3024705"/>
                  <a:pt x="268559" y="2982922"/>
                  <a:pt x="268717" y="2964245"/>
                </a:cubicBezTo>
                <a:cubicBezTo>
                  <a:pt x="279502" y="2933904"/>
                  <a:pt x="269365" y="2949568"/>
                  <a:pt x="272511" y="2915772"/>
                </a:cubicBezTo>
                <a:cubicBezTo>
                  <a:pt x="272017" y="2877552"/>
                  <a:pt x="270125" y="2850992"/>
                  <a:pt x="270356" y="2825842"/>
                </a:cubicBezTo>
                <a:cubicBezTo>
                  <a:pt x="269433" y="2814032"/>
                  <a:pt x="268938" y="2727859"/>
                  <a:pt x="273897" y="2734957"/>
                </a:cubicBezTo>
                <a:cubicBezTo>
                  <a:pt x="264242" y="2698391"/>
                  <a:pt x="277769" y="2677127"/>
                  <a:pt x="274458" y="2636572"/>
                </a:cubicBezTo>
                <a:cubicBezTo>
                  <a:pt x="287792" y="2615986"/>
                  <a:pt x="275829" y="2626668"/>
                  <a:pt x="279157" y="2604260"/>
                </a:cubicBezTo>
                <a:cubicBezTo>
                  <a:pt x="279270" y="2587221"/>
                  <a:pt x="288019" y="2599786"/>
                  <a:pt x="288131" y="2582747"/>
                </a:cubicBezTo>
                <a:cubicBezTo>
                  <a:pt x="260352" y="2545890"/>
                  <a:pt x="290145" y="2525479"/>
                  <a:pt x="282516" y="2478755"/>
                </a:cubicBezTo>
                <a:lnTo>
                  <a:pt x="287359" y="2451804"/>
                </a:lnTo>
                <a:cubicBezTo>
                  <a:pt x="285426" y="2443087"/>
                  <a:pt x="285710" y="2414879"/>
                  <a:pt x="289577" y="2408801"/>
                </a:cubicBezTo>
                <a:cubicBezTo>
                  <a:pt x="290424" y="2402768"/>
                  <a:pt x="289064" y="2396183"/>
                  <a:pt x="293203" y="2392670"/>
                </a:cubicBezTo>
                <a:cubicBezTo>
                  <a:pt x="295637" y="2379564"/>
                  <a:pt x="301233" y="2349549"/>
                  <a:pt x="304183" y="2330165"/>
                </a:cubicBezTo>
                <a:cubicBezTo>
                  <a:pt x="298973" y="2319718"/>
                  <a:pt x="309550" y="2303314"/>
                  <a:pt x="310900" y="2276363"/>
                </a:cubicBezTo>
                <a:cubicBezTo>
                  <a:pt x="304874" y="2264930"/>
                  <a:pt x="311891" y="2258198"/>
                  <a:pt x="303909" y="2236310"/>
                </a:cubicBezTo>
                <a:cubicBezTo>
                  <a:pt x="304734" y="2235412"/>
                  <a:pt x="305502" y="2234293"/>
                  <a:pt x="306187" y="2232984"/>
                </a:cubicBezTo>
                <a:cubicBezTo>
                  <a:pt x="310170" y="2225381"/>
                  <a:pt x="310605" y="2213194"/>
                  <a:pt x="307158" y="2205763"/>
                </a:cubicBezTo>
                <a:cubicBezTo>
                  <a:pt x="296601" y="2170883"/>
                  <a:pt x="306474" y="2175442"/>
                  <a:pt x="304860" y="2145703"/>
                </a:cubicBezTo>
                <a:cubicBezTo>
                  <a:pt x="304314" y="2112090"/>
                  <a:pt x="314083" y="2134724"/>
                  <a:pt x="304273" y="2092533"/>
                </a:cubicBezTo>
                <a:cubicBezTo>
                  <a:pt x="308983" y="2088154"/>
                  <a:pt x="303590" y="2066396"/>
                  <a:pt x="301642" y="2057359"/>
                </a:cubicBezTo>
                <a:cubicBezTo>
                  <a:pt x="301720" y="2041038"/>
                  <a:pt x="313213" y="2032807"/>
                  <a:pt x="306736" y="2016105"/>
                </a:cubicBezTo>
                <a:cubicBezTo>
                  <a:pt x="312847" y="2019262"/>
                  <a:pt x="310007" y="1975377"/>
                  <a:pt x="316234" y="1983129"/>
                </a:cubicBezTo>
                <a:cubicBezTo>
                  <a:pt x="322177" y="1972692"/>
                  <a:pt x="313034" y="1967129"/>
                  <a:pt x="318238" y="1956745"/>
                </a:cubicBezTo>
                <a:cubicBezTo>
                  <a:pt x="319718" y="1944884"/>
                  <a:pt x="311423" y="1963350"/>
                  <a:pt x="311341" y="1950160"/>
                </a:cubicBezTo>
                <a:lnTo>
                  <a:pt x="323556" y="1879546"/>
                </a:lnTo>
                <a:cubicBezTo>
                  <a:pt x="320263" y="1869846"/>
                  <a:pt x="322312" y="1862247"/>
                  <a:pt x="326085" y="1854893"/>
                </a:cubicBezTo>
                <a:cubicBezTo>
                  <a:pt x="325955" y="1832625"/>
                  <a:pt x="332007" y="1812578"/>
                  <a:pt x="335058" y="1787684"/>
                </a:cubicBezTo>
                <a:cubicBezTo>
                  <a:pt x="331933" y="1760490"/>
                  <a:pt x="342400" y="1747069"/>
                  <a:pt x="345620" y="1720464"/>
                </a:cubicBezTo>
                <a:cubicBezTo>
                  <a:pt x="337355" y="1693643"/>
                  <a:pt x="360215" y="1703686"/>
                  <a:pt x="360760" y="1681196"/>
                </a:cubicBezTo>
                <a:cubicBezTo>
                  <a:pt x="353923" y="1644243"/>
                  <a:pt x="368449" y="1682451"/>
                  <a:pt x="368483" y="1625881"/>
                </a:cubicBezTo>
                <a:cubicBezTo>
                  <a:pt x="367181" y="1622619"/>
                  <a:pt x="369088" y="1615868"/>
                  <a:pt x="371077" y="1616704"/>
                </a:cubicBezTo>
                <a:cubicBezTo>
                  <a:pt x="371005" y="1604306"/>
                  <a:pt x="384453" y="1569256"/>
                  <a:pt x="383008" y="1551493"/>
                </a:cubicBezTo>
                <a:cubicBezTo>
                  <a:pt x="390598" y="1517303"/>
                  <a:pt x="381821" y="1500132"/>
                  <a:pt x="384834" y="1475233"/>
                </a:cubicBezTo>
                <a:cubicBezTo>
                  <a:pt x="393221" y="1446677"/>
                  <a:pt x="400498" y="1430031"/>
                  <a:pt x="418371" y="1380155"/>
                </a:cubicBezTo>
                <a:lnTo>
                  <a:pt x="469641" y="1210871"/>
                </a:lnTo>
                <a:cubicBezTo>
                  <a:pt x="507460" y="1148093"/>
                  <a:pt x="486915" y="1066841"/>
                  <a:pt x="489701" y="1028427"/>
                </a:cubicBezTo>
                <a:cubicBezTo>
                  <a:pt x="478454" y="1012506"/>
                  <a:pt x="490925" y="999600"/>
                  <a:pt x="486354" y="980383"/>
                </a:cubicBezTo>
                <a:cubicBezTo>
                  <a:pt x="483880" y="937629"/>
                  <a:pt x="471099" y="895192"/>
                  <a:pt x="479762" y="839699"/>
                </a:cubicBezTo>
                <a:cubicBezTo>
                  <a:pt x="444550" y="814685"/>
                  <a:pt x="465776" y="749644"/>
                  <a:pt x="445664" y="696545"/>
                </a:cubicBezTo>
                <a:cubicBezTo>
                  <a:pt x="441558" y="665722"/>
                  <a:pt x="459046" y="617297"/>
                  <a:pt x="440047" y="606615"/>
                </a:cubicBezTo>
                <a:cubicBezTo>
                  <a:pt x="451675" y="592509"/>
                  <a:pt x="432892" y="579307"/>
                  <a:pt x="431225" y="563889"/>
                </a:cubicBezTo>
                <a:cubicBezTo>
                  <a:pt x="438618" y="551582"/>
                  <a:pt x="432225" y="545475"/>
                  <a:pt x="430803" y="534294"/>
                </a:cubicBezTo>
                <a:cubicBezTo>
                  <a:pt x="435364" y="529230"/>
                  <a:pt x="435126" y="519767"/>
                  <a:pt x="429777" y="516548"/>
                </a:cubicBezTo>
                <a:cubicBezTo>
                  <a:pt x="417444" y="521116"/>
                  <a:pt x="423596" y="488251"/>
                  <a:pt x="415090" y="485808"/>
                </a:cubicBezTo>
                <a:cubicBezTo>
                  <a:pt x="413316" y="466733"/>
                  <a:pt x="424116" y="383903"/>
                  <a:pt x="410499" y="369873"/>
                </a:cubicBezTo>
                <a:cubicBezTo>
                  <a:pt x="404034" y="331308"/>
                  <a:pt x="425696" y="275570"/>
                  <a:pt x="425314" y="259180"/>
                </a:cubicBezTo>
                <a:cubicBezTo>
                  <a:pt x="450188" y="242918"/>
                  <a:pt x="384634" y="163766"/>
                  <a:pt x="383240" y="94173"/>
                </a:cubicBezTo>
                <a:cubicBezTo>
                  <a:pt x="385641" y="84795"/>
                  <a:pt x="385609" y="79782"/>
                  <a:pt x="379938" y="77267"/>
                </a:cubicBezTo>
                <a:cubicBezTo>
                  <a:pt x="378301" y="68220"/>
                  <a:pt x="376144" y="54774"/>
                  <a:pt x="373430" y="38856"/>
                </a:cubicBez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 name="Title 1">
            <a:extLst>
              <a:ext uri="{FF2B5EF4-FFF2-40B4-BE49-F238E27FC236}">
                <a16:creationId xmlns:a16="http://schemas.microsoft.com/office/drawing/2014/main" id="{997FCAE5-275A-DF9C-3A27-C2D54D94F9A8}"/>
              </a:ext>
            </a:extLst>
          </p:cNvPr>
          <p:cNvSpPr txBox="1">
            <a:spLocks/>
          </p:cNvSpPr>
          <p:nvPr/>
        </p:nvSpPr>
        <p:spPr>
          <a:xfrm>
            <a:off x="5867400" y="609600"/>
            <a:ext cx="5310116" cy="1322887"/>
          </a:xfrm>
          <a:prstGeom prst="rect">
            <a:avLst/>
          </a:prstGeom>
        </p:spPr>
        <p:txBody>
          <a:bodyPr vert="horz" lIns="91440" tIns="45720" rIns="91440" bIns="45720" rtlCol="0" anchor="ctr" anchorCtr="0">
            <a:normAutofit/>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defTabSz="914400">
              <a:lnSpc>
                <a:spcPct val="90000"/>
              </a:lnSpc>
              <a:spcAft>
                <a:spcPts val="600"/>
              </a:spcAft>
            </a:pPr>
            <a:r>
              <a:rPr lang="en-US" sz="4000" kern="1200" dirty="0">
                <a:solidFill>
                  <a:schemeClr val="tx1"/>
                </a:solidFill>
                <a:latin typeface="+mj-lt"/>
                <a:ea typeface="+mj-ea"/>
                <a:cs typeface="+mj-cs"/>
              </a:rPr>
              <a:t>The system grows</a:t>
            </a:r>
          </a:p>
        </p:txBody>
      </p:sp>
      <p:pic>
        <p:nvPicPr>
          <p:cNvPr id="9" name="Picture 8" descr="A diagram of a user management service&#10;&#10;Description automatically generated">
            <a:extLst>
              <a:ext uri="{FF2B5EF4-FFF2-40B4-BE49-F238E27FC236}">
                <a16:creationId xmlns:a16="http://schemas.microsoft.com/office/drawing/2014/main" id="{B9D07BFC-977E-1E3E-76EB-32D1669014B1}"/>
              </a:ext>
            </a:extLst>
          </p:cNvPr>
          <p:cNvPicPr>
            <a:picLocks noChangeAspect="1"/>
          </p:cNvPicPr>
          <p:nvPr/>
        </p:nvPicPr>
        <p:blipFill>
          <a:blip r:embed="rId3"/>
          <a:stretch>
            <a:fillRect/>
          </a:stretch>
        </p:blipFill>
        <p:spPr>
          <a:xfrm>
            <a:off x="249757" y="2485291"/>
            <a:ext cx="4154373" cy="2232975"/>
          </a:xfrm>
          <a:prstGeom prst="rect">
            <a:avLst/>
          </a:prstGeom>
        </p:spPr>
      </p:pic>
      <p:pic>
        <p:nvPicPr>
          <p:cNvPr id="11" name="Picture 10" descr="A picture containing icon&#10;&#10;Description automatically generated">
            <a:extLst>
              <a:ext uri="{FF2B5EF4-FFF2-40B4-BE49-F238E27FC236}">
                <a16:creationId xmlns:a16="http://schemas.microsoft.com/office/drawing/2014/main" id="{2BE12F59-C388-426A-16C4-4BB8602DD998}"/>
              </a:ext>
            </a:extLst>
          </p:cNvPr>
          <p:cNvPicPr>
            <a:picLocks noChangeAspect="1"/>
          </p:cNvPicPr>
          <p:nvPr/>
        </p:nvPicPr>
        <p:blipFill rotWithShape="1">
          <a:blip r:embed="rId4">
            <a:extLst>
              <a:ext uri="{28A0092B-C50C-407E-A947-70E740481C1C}">
                <a14:useLocalDpi xmlns:a14="http://schemas.microsoft.com/office/drawing/2010/main" val="0"/>
              </a:ext>
            </a:extLst>
          </a:blip>
          <a:srcRect t="1" b="31523"/>
          <a:stretch/>
        </p:blipFill>
        <p:spPr>
          <a:xfrm>
            <a:off x="10551386" y="296288"/>
            <a:ext cx="1246302" cy="232332"/>
          </a:xfrm>
          <a:prstGeom prst="rect">
            <a:avLst/>
          </a:prstGeom>
        </p:spPr>
      </p:pic>
      <p:sp>
        <p:nvSpPr>
          <p:cNvPr id="3" name="TextBox 2">
            <a:extLst>
              <a:ext uri="{FF2B5EF4-FFF2-40B4-BE49-F238E27FC236}">
                <a16:creationId xmlns:a16="http://schemas.microsoft.com/office/drawing/2014/main" id="{630EC1BE-B2E8-5C44-9EBE-9D6D8EC02684}"/>
              </a:ext>
            </a:extLst>
          </p:cNvPr>
          <p:cNvSpPr txBox="1"/>
          <p:nvPr/>
        </p:nvSpPr>
        <p:spPr>
          <a:xfrm>
            <a:off x="5867400" y="2194102"/>
            <a:ext cx="5310116" cy="3908585"/>
          </a:xfrm>
          <a:prstGeom prst="rect">
            <a:avLst/>
          </a:prstGeom>
        </p:spPr>
        <p:txBody>
          <a:bodyPr vert="horz" lIns="91440" tIns="45720" rIns="91440" bIns="45720" rtlCol="0">
            <a:normAutofit/>
          </a:bodyPr>
          <a:lstStyle/>
          <a:p>
            <a:pPr marL="171450" indent="-228600">
              <a:lnSpc>
                <a:spcPct val="90000"/>
              </a:lnSpc>
              <a:spcBef>
                <a:spcPts val="1000"/>
              </a:spcBef>
              <a:buFont typeface="Arial" panose="020B0604020202020204" pitchFamily="34" charset="0"/>
              <a:buChar char="•"/>
            </a:pPr>
            <a:r>
              <a:rPr lang="en-US" sz="2000" dirty="0"/>
              <a:t>Synchronous Communication</a:t>
            </a:r>
          </a:p>
          <a:p>
            <a:pPr marL="628650" lvl="1" indent="-228600">
              <a:lnSpc>
                <a:spcPct val="90000"/>
              </a:lnSpc>
              <a:spcBef>
                <a:spcPts val="1000"/>
              </a:spcBef>
              <a:buFont typeface="Arial" panose="020B0604020202020204" pitchFamily="34" charset="0"/>
              <a:buChar char="•"/>
            </a:pPr>
            <a:r>
              <a:rPr lang="en-US" sz="2000" dirty="0"/>
              <a:t>HTTP Requests</a:t>
            </a:r>
          </a:p>
          <a:p>
            <a:pPr marL="628650" lvl="1" indent="-228600">
              <a:lnSpc>
                <a:spcPct val="90000"/>
              </a:lnSpc>
              <a:spcBef>
                <a:spcPts val="1000"/>
              </a:spcBef>
              <a:buFont typeface="Arial" panose="020B0604020202020204" pitchFamily="34" charset="0"/>
              <a:buChar char="•"/>
            </a:pPr>
            <a:r>
              <a:rPr lang="en-US" sz="2000" dirty="0"/>
              <a:t>RPC/RMI (Remote Procedure Calls/Remote Method Invocation)</a:t>
            </a:r>
          </a:p>
          <a:p>
            <a:pPr marL="171450" indent="-228600">
              <a:lnSpc>
                <a:spcPct val="90000"/>
              </a:lnSpc>
              <a:spcBef>
                <a:spcPts val="1000"/>
              </a:spcBef>
              <a:buFont typeface="Arial" panose="020B0604020202020204" pitchFamily="34" charset="0"/>
              <a:buChar char="•"/>
            </a:pPr>
            <a:r>
              <a:rPr lang="en-US" sz="2000" dirty="0"/>
              <a:t>Non-Reactive System</a:t>
            </a:r>
            <a:br>
              <a:rPr lang="en-US" sz="2000" dirty="0"/>
            </a:br>
            <a:endParaRPr lang="en-US" sz="2000" dirty="0"/>
          </a:p>
        </p:txBody>
      </p:sp>
    </p:spTree>
    <p:extLst>
      <p:ext uri="{BB962C8B-B14F-4D97-AF65-F5344CB8AC3E}">
        <p14:creationId xmlns:p14="http://schemas.microsoft.com/office/powerpoint/2010/main" val="1232712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 name="Title 1">
            <a:extLst>
              <a:ext uri="{FF2B5EF4-FFF2-40B4-BE49-F238E27FC236}">
                <a16:creationId xmlns:a16="http://schemas.microsoft.com/office/drawing/2014/main" id="{997FCAE5-275A-DF9C-3A27-C2D54D94F9A8}"/>
              </a:ext>
            </a:extLst>
          </p:cNvPr>
          <p:cNvSpPr txBox="1">
            <a:spLocks/>
          </p:cNvSpPr>
          <p:nvPr/>
        </p:nvSpPr>
        <p:spPr>
          <a:xfrm>
            <a:off x="357751" y="528620"/>
            <a:ext cx="4937935" cy="1330839"/>
          </a:xfrm>
          <a:prstGeom prst="rect">
            <a:avLst/>
          </a:prstGeom>
        </p:spPr>
        <p:txBody>
          <a:bodyPr vert="horz" lIns="91440" tIns="45720" rIns="91440" bIns="45720" rtlCol="0" anchor="ctr" anchorCtr="0">
            <a:normAutofit/>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defTabSz="914400">
              <a:lnSpc>
                <a:spcPct val="90000"/>
              </a:lnSpc>
              <a:spcAft>
                <a:spcPts val="600"/>
              </a:spcAft>
            </a:pPr>
            <a:r>
              <a:rPr lang="en-US" sz="4000" kern="1200" dirty="0">
                <a:solidFill>
                  <a:schemeClr val="tx1"/>
                </a:solidFill>
                <a:latin typeface="+mj-lt"/>
                <a:ea typeface="+mj-ea"/>
                <a:cs typeface="+mj-cs"/>
              </a:rPr>
              <a:t>And continues growing</a:t>
            </a:r>
          </a:p>
        </p:txBody>
      </p:sp>
      <p:sp>
        <p:nvSpPr>
          <p:cNvPr id="6" name="TextBox 5">
            <a:extLst>
              <a:ext uri="{FF2B5EF4-FFF2-40B4-BE49-F238E27FC236}">
                <a16:creationId xmlns:a16="http://schemas.microsoft.com/office/drawing/2014/main" id="{463C8713-B749-A715-3604-CFAC437436E6}"/>
              </a:ext>
            </a:extLst>
          </p:cNvPr>
          <p:cNvSpPr txBox="1"/>
          <p:nvPr/>
        </p:nvSpPr>
        <p:spPr>
          <a:xfrm>
            <a:off x="358296" y="2371379"/>
            <a:ext cx="4104183" cy="3908586"/>
          </a:xfrm>
          <a:prstGeom prst="rect">
            <a:avLst/>
          </a:prstGeom>
        </p:spPr>
        <p:txBody>
          <a:bodyPr vert="horz" lIns="91440" tIns="45720" rIns="91440" bIns="45720" rtlCol="0">
            <a:normAutofit/>
          </a:bodyPr>
          <a:lstStyle/>
          <a:p>
            <a:pPr marL="171450" indent="-228600">
              <a:lnSpc>
                <a:spcPct val="90000"/>
              </a:lnSpc>
              <a:spcBef>
                <a:spcPts val="1000"/>
              </a:spcBef>
              <a:buFont typeface="Arial" panose="020B0604020202020204" pitchFamily="34" charset="0"/>
              <a:buChar char="•"/>
            </a:pPr>
            <a:r>
              <a:rPr lang="en-US" dirty="0"/>
              <a:t>Synchronous Communication</a:t>
            </a:r>
          </a:p>
          <a:p>
            <a:pPr marL="628650" lvl="1" indent="-228600">
              <a:lnSpc>
                <a:spcPct val="90000"/>
              </a:lnSpc>
              <a:spcBef>
                <a:spcPts val="1000"/>
              </a:spcBef>
              <a:buFont typeface="Arial" panose="020B0604020202020204" pitchFamily="34" charset="0"/>
              <a:buChar char="•"/>
            </a:pPr>
            <a:r>
              <a:rPr lang="en-US" dirty="0"/>
              <a:t>HTTP Requests</a:t>
            </a:r>
          </a:p>
          <a:p>
            <a:pPr marL="628650" lvl="1" indent="-228600">
              <a:lnSpc>
                <a:spcPct val="90000"/>
              </a:lnSpc>
              <a:spcBef>
                <a:spcPts val="1000"/>
              </a:spcBef>
              <a:buFont typeface="Arial" panose="020B0604020202020204" pitchFamily="34" charset="0"/>
              <a:buChar char="•"/>
            </a:pPr>
            <a:r>
              <a:rPr lang="en-US" dirty="0"/>
              <a:t>RPC/RMI (Remote Procedure Calls/Remote Method Invocation)</a:t>
            </a:r>
          </a:p>
          <a:p>
            <a:pPr marL="171450" indent="-228600">
              <a:lnSpc>
                <a:spcPct val="90000"/>
              </a:lnSpc>
              <a:spcBef>
                <a:spcPts val="1000"/>
              </a:spcBef>
              <a:buFont typeface="Arial" panose="020B0604020202020204" pitchFamily="34" charset="0"/>
              <a:buChar char="•"/>
            </a:pPr>
            <a:r>
              <a:rPr lang="en-US" dirty="0"/>
              <a:t>Non-Reactive System</a:t>
            </a:r>
            <a:br>
              <a:rPr lang="en-US" dirty="0"/>
            </a:br>
            <a:endParaRPr lang="en-US" dirty="0"/>
          </a:p>
        </p:txBody>
      </p:sp>
      <p:pic>
        <p:nvPicPr>
          <p:cNvPr id="11" name="Picture 10" descr="A picture containing icon&#10;&#10;Description automatically generated">
            <a:extLst>
              <a:ext uri="{FF2B5EF4-FFF2-40B4-BE49-F238E27FC236}">
                <a16:creationId xmlns:a16="http://schemas.microsoft.com/office/drawing/2014/main" id="{2BE12F59-C388-426A-16C4-4BB8602DD998}"/>
              </a:ext>
            </a:extLst>
          </p:cNvPr>
          <p:cNvPicPr>
            <a:picLocks noChangeAspect="1"/>
          </p:cNvPicPr>
          <p:nvPr/>
        </p:nvPicPr>
        <p:blipFill rotWithShape="1">
          <a:blip r:embed="rId3">
            <a:extLst>
              <a:ext uri="{28A0092B-C50C-407E-A947-70E740481C1C}">
                <a14:useLocalDpi xmlns:a14="http://schemas.microsoft.com/office/drawing/2010/main" val="0"/>
              </a:ext>
            </a:extLst>
          </a:blip>
          <a:srcRect t="1" b="31523"/>
          <a:stretch/>
        </p:blipFill>
        <p:spPr>
          <a:xfrm>
            <a:off x="10551386" y="296288"/>
            <a:ext cx="1246302" cy="232332"/>
          </a:xfrm>
          <a:prstGeom prst="rect">
            <a:avLst/>
          </a:prstGeom>
        </p:spPr>
      </p:pic>
      <p:pic>
        <p:nvPicPr>
          <p:cNvPr id="2" name="Picture 1" descr="A diagram of a user management service&#10;&#10;Description automatically generated with medium confidence">
            <a:extLst>
              <a:ext uri="{FF2B5EF4-FFF2-40B4-BE49-F238E27FC236}">
                <a16:creationId xmlns:a16="http://schemas.microsoft.com/office/drawing/2014/main" id="{96A273C9-09A7-724D-8788-F2EF43FA5D91}"/>
              </a:ext>
            </a:extLst>
          </p:cNvPr>
          <p:cNvPicPr>
            <a:picLocks noChangeAspect="1"/>
          </p:cNvPicPr>
          <p:nvPr/>
        </p:nvPicPr>
        <p:blipFill>
          <a:blip r:embed="rId4"/>
          <a:stretch>
            <a:fillRect/>
          </a:stretch>
        </p:blipFill>
        <p:spPr>
          <a:xfrm>
            <a:off x="5003005" y="2448782"/>
            <a:ext cx="6972184" cy="2004503"/>
          </a:xfrm>
          <a:prstGeom prst="rect">
            <a:avLst/>
          </a:prstGeom>
        </p:spPr>
      </p:pic>
    </p:spTree>
    <p:extLst>
      <p:ext uri="{BB962C8B-B14F-4D97-AF65-F5344CB8AC3E}">
        <p14:creationId xmlns:p14="http://schemas.microsoft.com/office/powerpoint/2010/main" val="22969780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 name="TextBox 5">
            <a:extLst>
              <a:ext uri="{FF2B5EF4-FFF2-40B4-BE49-F238E27FC236}">
                <a16:creationId xmlns:a16="http://schemas.microsoft.com/office/drawing/2014/main" id="{312335C0-ACDA-80CE-C52E-01D0147ABDC7}"/>
              </a:ext>
            </a:extLst>
          </p:cNvPr>
          <p:cNvSpPr txBox="1"/>
          <p:nvPr/>
        </p:nvSpPr>
        <p:spPr>
          <a:xfrm>
            <a:off x="475537" y="1429956"/>
            <a:ext cx="3615041" cy="769846"/>
          </a:xfrm>
          <a:prstGeom prst="rect">
            <a:avLst/>
          </a:prstGeom>
        </p:spPr>
        <p:txBody>
          <a:bodyPr vert="horz" lIns="91440" tIns="45720" rIns="91440" bIns="45720" rtlCol="0">
            <a:normAutofit/>
          </a:bodyPr>
          <a:lstStyle/>
          <a:p>
            <a:pPr>
              <a:lnSpc>
                <a:spcPct val="90000"/>
              </a:lnSpc>
              <a:spcBef>
                <a:spcPts val="1000"/>
              </a:spcBef>
            </a:pPr>
            <a:r>
              <a:rPr lang="en-US" sz="2000" dirty="0"/>
              <a:t>Can you identify some possible problems with this architecture?</a:t>
            </a:r>
          </a:p>
          <a:p>
            <a:pPr marL="285750" indent="-228600">
              <a:lnSpc>
                <a:spcPct val="90000"/>
              </a:lnSpc>
              <a:spcBef>
                <a:spcPts val="1000"/>
              </a:spcBef>
              <a:buFont typeface="Arial" panose="020B0604020202020204" pitchFamily="34" charset="0"/>
              <a:buChar char="•"/>
            </a:pPr>
            <a:endParaRPr lang="en-US" sz="2000" dirty="0"/>
          </a:p>
        </p:txBody>
      </p:sp>
      <p:pic>
        <p:nvPicPr>
          <p:cNvPr id="10" name="Picture 9" descr="A diagram of a user management service&#10;&#10;Description automatically generated with medium confidence">
            <a:extLst>
              <a:ext uri="{FF2B5EF4-FFF2-40B4-BE49-F238E27FC236}">
                <a16:creationId xmlns:a16="http://schemas.microsoft.com/office/drawing/2014/main" id="{C76985AD-F2E2-8EC9-9B7E-E63D588105D1}"/>
              </a:ext>
            </a:extLst>
          </p:cNvPr>
          <p:cNvPicPr>
            <a:picLocks noChangeAspect="1"/>
          </p:cNvPicPr>
          <p:nvPr/>
        </p:nvPicPr>
        <p:blipFill>
          <a:blip r:embed="rId3"/>
          <a:stretch>
            <a:fillRect/>
          </a:stretch>
        </p:blipFill>
        <p:spPr>
          <a:xfrm>
            <a:off x="5003005" y="2426748"/>
            <a:ext cx="6972184" cy="2004503"/>
          </a:xfrm>
          <a:prstGeom prst="rect">
            <a:avLst/>
          </a:prstGeom>
        </p:spPr>
      </p:pic>
      <p:pic>
        <p:nvPicPr>
          <p:cNvPr id="11" name="Picture 10" descr="A picture containing icon&#10;&#10;Description automatically generated">
            <a:extLst>
              <a:ext uri="{FF2B5EF4-FFF2-40B4-BE49-F238E27FC236}">
                <a16:creationId xmlns:a16="http://schemas.microsoft.com/office/drawing/2014/main" id="{2BE12F59-C388-426A-16C4-4BB8602DD998}"/>
              </a:ext>
            </a:extLst>
          </p:cNvPr>
          <p:cNvPicPr>
            <a:picLocks noChangeAspect="1"/>
          </p:cNvPicPr>
          <p:nvPr/>
        </p:nvPicPr>
        <p:blipFill rotWithShape="1">
          <a:blip r:embed="rId4">
            <a:extLst>
              <a:ext uri="{28A0092B-C50C-407E-A947-70E740481C1C}">
                <a14:useLocalDpi xmlns:a14="http://schemas.microsoft.com/office/drawing/2010/main" val="0"/>
              </a:ext>
            </a:extLst>
          </a:blip>
          <a:srcRect t="1" b="31523"/>
          <a:stretch/>
        </p:blipFill>
        <p:spPr>
          <a:xfrm>
            <a:off x="10551386" y="296288"/>
            <a:ext cx="1246302" cy="232332"/>
          </a:xfrm>
          <a:prstGeom prst="rect">
            <a:avLst/>
          </a:prstGeom>
        </p:spPr>
      </p:pic>
      <p:pic>
        <p:nvPicPr>
          <p:cNvPr id="2" name="Picture 2">
            <a:extLst>
              <a:ext uri="{FF2B5EF4-FFF2-40B4-BE49-F238E27FC236}">
                <a16:creationId xmlns:a16="http://schemas.microsoft.com/office/drawing/2014/main" id="{141A9434-31BD-A42F-12CB-0EB55EB37A62}"/>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653569" y="2706950"/>
            <a:ext cx="3258979" cy="3258979"/>
          </a:xfrm>
          <a:prstGeom prst="rect">
            <a:avLst/>
          </a:prstGeom>
          <a:noFill/>
          <a:extLst>
            <a:ext uri="{909E8E84-426E-40DD-AFC4-6F175D3DCCD1}">
              <a14:hiddenFill xmlns:a14="http://schemas.microsoft.com/office/drawing/2010/main">
                <a:solidFill>
                  <a:srgbClr val="FFFFFF"/>
                </a:solidFill>
              </a14:hiddenFill>
            </a:ext>
          </a:extLst>
        </p:spPr>
      </p:pic>
      <p:sp>
        <p:nvSpPr>
          <p:cNvPr id="3" name="Title 1">
            <a:extLst>
              <a:ext uri="{FF2B5EF4-FFF2-40B4-BE49-F238E27FC236}">
                <a16:creationId xmlns:a16="http://schemas.microsoft.com/office/drawing/2014/main" id="{A725D376-7992-EC2F-0D78-843B1024F980}"/>
              </a:ext>
            </a:extLst>
          </p:cNvPr>
          <p:cNvSpPr txBox="1">
            <a:spLocks/>
          </p:cNvSpPr>
          <p:nvPr/>
        </p:nvSpPr>
        <p:spPr>
          <a:xfrm>
            <a:off x="374297" y="203838"/>
            <a:ext cx="4904844" cy="1330839"/>
          </a:xfrm>
          <a:prstGeom prst="rect">
            <a:avLst/>
          </a:prstGeom>
        </p:spPr>
        <p:txBody>
          <a:bodyPr vert="horz" lIns="91440" tIns="45720" rIns="91440" bIns="45720" rtlCol="0" anchor="ctr" anchorCtr="0">
            <a:normAutofit/>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defTabSz="914400">
              <a:lnSpc>
                <a:spcPct val="90000"/>
              </a:lnSpc>
              <a:spcAft>
                <a:spcPts val="600"/>
              </a:spcAft>
            </a:pPr>
            <a:r>
              <a:rPr lang="en-US" sz="4000" kern="1200" dirty="0">
                <a:solidFill>
                  <a:schemeClr val="tx1"/>
                </a:solidFill>
                <a:latin typeface="+mj-lt"/>
                <a:ea typeface="+mj-ea"/>
                <a:cs typeface="+mj-cs"/>
              </a:rPr>
              <a:t>What happens now?</a:t>
            </a:r>
          </a:p>
        </p:txBody>
      </p:sp>
      <p:sp>
        <p:nvSpPr>
          <p:cNvPr id="7" name="TextBox 6">
            <a:extLst>
              <a:ext uri="{FF2B5EF4-FFF2-40B4-BE49-F238E27FC236}">
                <a16:creationId xmlns:a16="http://schemas.microsoft.com/office/drawing/2014/main" id="{9BBC31C9-29A6-9F86-3CDA-7FAC7C8B70E1}"/>
              </a:ext>
            </a:extLst>
          </p:cNvPr>
          <p:cNvSpPr txBox="1"/>
          <p:nvPr/>
        </p:nvSpPr>
        <p:spPr>
          <a:xfrm>
            <a:off x="385369" y="2382146"/>
            <a:ext cx="4756474" cy="3908586"/>
          </a:xfrm>
          <a:prstGeom prst="rect">
            <a:avLst/>
          </a:prstGeom>
        </p:spPr>
        <p:txBody>
          <a:bodyPr vert="horz" lIns="91440" tIns="45720" rIns="91440" bIns="45720" rtlCol="0">
            <a:normAutofit/>
          </a:bodyPr>
          <a:lstStyle/>
          <a:p>
            <a:pPr marL="285750" indent="-228600">
              <a:lnSpc>
                <a:spcPct val="150000"/>
              </a:lnSpc>
              <a:spcBef>
                <a:spcPts val="1000"/>
              </a:spcBef>
              <a:buFont typeface="Arial" panose="020B0604020202020204" pitchFamily="34" charset="0"/>
              <a:buChar char="•"/>
            </a:pPr>
            <a:r>
              <a:rPr lang="en-US" dirty="0"/>
              <a:t>Harder to scale due to the synchronous nature of the system</a:t>
            </a:r>
          </a:p>
          <a:p>
            <a:pPr marL="285750" indent="-228600">
              <a:lnSpc>
                <a:spcPct val="150000"/>
              </a:lnSpc>
              <a:spcBef>
                <a:spcPts val="1000"/>
              </a:spcBef>
              <a:buFont typeface="Arial" panose="020B0604020202020204" pitchFamily="34" charset="0"/>
              <a:buChar char="•"/>
            </a:pPr>
            <a:r>
              <a:rPr lang="en-US" dirty="0"/>
              <a:t>Polling/Data Freshness</a:t>
            </a:r>
          </a:p>
          <a:p>
            <a:pPr marL="285750" indent="-228600">
              <a:lnSpc>
                <a:spcPct val="150000"/>
              </a:lnSpc>
              <a:spcBef>
                <a:spcPts val="1000"/>
              </a:spcBef>
              <a:buFont typeface="Arial" panose="020B0604020202020204" pitchFamily="34" charset="0"/>
              <a:buChar char="•"/>
            </a:pPr>
            <a:r>
              <a:rPr lang="en-US" dirty="0"/>
              <a:t>Harder to reason about the system</a:t>
            </a:r>
          </a:p>
          <a:p>
            <a:pPr marL="285750" indent="-228600">
              <a:lnSpc>
                <a:spcPct val="150000"/>
              </a:lnSpc>
              <a:spcBef>
                <a:spcPts val="1000"/>
              </a:spcBef>
              <a:buFont typeface="Arial" panose="020B0604020202020204" pitchFamily="34" charset="0"/>
              <a:buChar char="•"/>
            </a:pPr>
            <a:r>
              <a:rPr lang="en-US" dirty="0"/>
              <a:t>Coupling between producers and  consumers</a:t>
            </a:r>
          </a:p>
          <a:p>
            <a:pPr marL="285750" indent="-228600">
              <a:lnSpc>
                <a:spcPct val="150000"/>
              </a:lnSpc>
              <a:spcBef>
                <a:spcPts val="1000"/>
              </a:spcBef>
              <a:buFont typeface="Arial" panose="020B0604020202020204" pitchFamily="34" charset="0"/>
              <a:buChar char="•"/>
            </a:pPr>
            <a:r>
              <a:rPr lang="en-US" dirty="0"/>
              <a:t>Cascading failure/Lack of self-sustainability</a:t>
            </a:r>
          </a:p>
          <a:p>
            <a:pPr marL="285750" indent="-228600">
              <a:lnSpc>
                <a:spcPct val="150000"/>
              </a:lnSpc>
              <a:spcBef>
                <a:spcPts val="1000"/>
              </a:spcBef>
              <a:buFont typeface="Arial" panose="020B0604020202020204" pitchFamily="34" charset="0"/>
              <a:buChar char="•"/>
            </a:pPr>
            <a:r>
              <a:rPr lang="en-US" dirty="0"/>
              <a:t>High technical debt </a:t>
            </a:r>
          </a:p>
          <a:p>
            <a:pPr marL="285750" indent="-228600">
              <a:lnSpc>
                <a:spcPct val="150000"/>
              </a:lnSpc>
              <a:spcBef>
                <a:spcPts val="1000"/>
              </a:spcBef>
              <a:buFont typeface="Arial" panose="020B0604020202020204" pitchFamily="34" charset="0"/>
              <a:buChar char="•"/>
            </a:pPr>
            <a:endParaRPr lang="en-US" dirty="0"/>
          </a:p>
        </p:txBody>
      </p:sp>
    </p:spTree>
    <p:extLst>
      <p:ext uri="{BB962C8B-B14F-4D97-AF65-F5344CB8AC3E}">
        <p14:creationId xmlns:p14="http://schemas.microsoft.com/office/powerpoint/2010/main" val="3927283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2"/>
                                        </p:tgtEl>
                                        <p:attrNameLst>
                                          <p:attrName>style.visibility</p:attrName>
                                        </p:attrNameLst>
                                      </p:cBhvr>
                                      <p:to>
                                        <p:strVal val="hidden"/>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6897DEB4-4A88-4293-A935-9B25506C15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FBE42BC3-6707-4CBF-9386-048B994A4F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3886" y="0"/>
            <a:ext cx="7538114" cy="6858000"/>
          </a:xfrm>
          <a:custGeom>
            <a:avLst/>
            <a:gdLst>
              <a:gd name="connsiteX0" fmla="*/ 366246 w 7538114"/>
              <a:gd name="connsiteY0" fmla="*/ 0 h 6858000"/>
              <a:gd name="connsiteX1" fmla="*/ 2830292 w 7538114"/>
              <a:gd name="connsiteY1" fmla="*/ 0 h 6858000"/>
              <a:gd name="connsiteX2" fmla="*/ 3903260 w 7538114"/>
              <a:gd name="connsiteY2" fmla="*/ 0 h 6858000"/>
              <a:gd name="connsiteX3" fmla="*/ 4597266 w 7538114"/>
              <a:gd name="connsiteY3" fmla="*/ 0 h 6858000"/>
              <a:gd name="connsiteX4" fmla="*/ 7192370 w 7538114"/>
              <a:gd name="connsiteY4" fmla="*/ 0 h 6858000"/>
              <a:gd name="connsiteX5" fmla="*/ 7538114 w 7538114"/>
              <a:gd name="connsiteY5" fmla="*/ 0 h 6858000"/>
              <a:gd name="connsiteX6" fmla="*/ 7538114 w 7538114"/>
              <a:gd name="connsiteY6" fmla="*/ 6858000 h 6858000"/>
              <a:gd name="connsiteX7" fmla="*/ 7192370 w 7538114"/>
              <a:gd name="connsiteY7" fmla="*/ 6858000 h 6858000"/>
              <a:gd name="connsiteX8" fmla="*/ 4597266 w 7538114"/>
              <a:gd name="connsiteY8" fmla="*/ 6858000 h 6858000"/>
              <a:gd name="connsiteX9" fmla="*/ 3903260 w 7538114"/>
              <a:gd name="connsiteY9" fmla="*/ 6858000 h 6858000"/>
              <a:gd name="connsiteX10" fmla="*/ 2830292 w 7538114"/>
              <a:gd name="connsiteY10" fmla="*/ 6858000 h 6858000"/>
              <a:gd name="connsiteX11" fmla="*/ 170314 w 7538114"/>
              <a:gd name="connsiteY11" fmla="*/ 6858000 h 6858000"/>
              <a:gd name="connsiteX12" fmla="*/ 170341 w 7538114"/>
              <a:gd name="connsiteY12" fmla="*/ 6857759 h 6858000"/>
              <a:gd name="connsiteX13" fmla="*/ 173485 w 7538114"/>
              <a:gd name="connsiteY13" fmla="*/ 6852129 h 6858000"/>
              <a:gd name="connsiteX14" fmla="*/ 167544 w 7538114"/>
              <a:gd name="connsiteY14" fmla="*/ 6830335 h 6858000"/>
              <a:gd name="connsiteX15" fmla="*/ 163472 w 7538114"/>
              <a:gd name="connsiteY15" fmla="*/ 6796707 h 6858000"/>
              <a:gd name="connsiteX16" fmla="*/ 160535 w 7538114"/>
              <a:gd name="connsiteY16" fmla="*/ 6780725 h 6858000"/>
              <a:gd name="connsiteX17" fmla="*/ 162318 w 7538114"/>
              <a:gd name="connsiteY17" fmla="*/ 6767829 h 6858000"/>
              <a:gd name="connsiteX18" fmla="*/ 162771 w 7538114"/>
              <a:gd name="connsiteY18" fmla="*/ 6694444 h 6858000"/>
              <a:gd name="connsiteX19" fmla="*/ 165604 w 7538114"/>
              <a:gd name="connsiteY19" fmla="*/ 6677569 h 6858000"/>
              <a:gd name="connsiteX20" fmla="*/ 171255 w 7538114"/>
              <a:gd name="connsiteY20" fmla="*/ 6669571 h 6858000"/>
              <a:gd name="connsiteX21" fmla="*/ 169240 w 7538114"/>
              <a:gd name="connsiteY21" fmla="*/ 6663304 h 6858000"/>
              <a:gd name="connsiteX22" fmla="*/ 169039 w 7538114"/>
              <a:gd name="connsiteY22" fmla="*/ 6618916 h 6858000"/>
              <a:gd name="connsiteX23" fmla="*/ 168392 w 7538114"/>
              <a:gd name="connsiteY23" fmla="*/ 6589960 h 6858000"/>
              <a:gd name="connsiteX24" fmla="*/ 160636 w 7538114"/>
              <a:gd name="connsiteY24" fmla="*/ 6588200 h 6858000"/>
              <a:gd name="connsiteX25" fmla="*/ 157872 w 7538114"/>
              <a:gd name="connsiteY25" fmla="*/ 6562416 h 6858000"/>
              <a:gd name="connsiteX26" fmla="*/ 162851 w 7538114"/>
              <a:gd name="connsiteY26" fmla="*/ 6534939 h 6858000"/>
              <a:gd name="connsiteX27" fmla="*/ 162153 w 7538114"/>
              <a:gd name="connsiteY27" fmla="*/ 6502552 h 6858000"/>
              <a:gd name="connsiteX28" fmla="*/ 161821 w 7538114"/>
              <a:gd name="connsiteY28" fmla="*/ 6483172 h 6858000"/>
              <a:gd name="connsiteX29" fmla="*/ 154586 w 7538114"/>
              <a:gd name="connsiteY29" fmla="*/ 6432309 h 6858000"/>
              <a:gd name="connsiteX30" fmla="*/ 127078 w 7538114"/>
              <a:gd name="connsiteY30" fmla="*/ 6349783 h 6858000"/>
              <a:gd name="connsiteX31" fmla="*/ 123181 w 7538114"/>
              <a:gd name="connsiteY31" fmla="*/ 6323872 h 6858000"/>
              <a:gd name="connsiteX32" fmla="*/ 124767 w 7538114"/>
              <a:gd name="connsiteY32" fmla="*/ 6319343 h 6858000"/>
              <a:gd name="connsiteX33" fmla="*/ 108246 w 7538114"/>
              <a:gd name="connsiteY33" fmla="*/ 6190348 h 6858000"/>
              <a:gd name="connsiteX34" fmla="*/ 107279 w 7538114"/>
              <a:gd name="connsiteY34" fmla="*/ 6167269 h 6858000"/>
              <a:gd name="connsiteX35" fmla="*/ 107883 w 7538114"/>
              <a:gd name="connsiteY35" fmla="*/ 6149986 h 6858000"/>
              <a:gd name="connsiteX36" fmla="*/ 102380 w 7538114"/>
              <a:gd name="connsiteY36" fmla="*/ 6108622 h 6858000"/>
              <a:gd name="connsiteX37" fmla="*/ 90314 w 7538114"/>
              <a:gd name="connsiteY37" fmla="*/ 6041155 h 6858000"/>
              <a:gd name="connsiteX38" fmla="*/ 88409 w 7538114"/>
              <a:gd name="connsiteY38" fmla="*/ 6026587 h 6858000"/>
              <a:gd name="connsiteX39" fmla="*/ 89403 w 7538114"/>
              <a:gd name="connsiteY39" fmla="*/ 6013265 h 6858000"/>
              <a:gd name="connsiteX40" fmla="*/ 91927 w 7538114"/>
              <a:gd name="connsiteY40" fmla="*/ 6009478 h 6858000"/>
              <a:gd name="connsiteX41" fmla="*/ 91302 w 7538114"/>
              <a:gd name="connsiteY41" fmla="*/ 6001336 h 6858000"/>
              <a:gd name="connsiteX42" fmla="*/ 91687 w 7538114"/>
              <a:gd name="connsiteY42" fmla="*/ 5999003 h 6858000"/>
              <a:gd name="connsiteX43" fmla="*/ 93336 w 7538114"/>
              <a:gd name="connsiteY43" fmla="*/ 5985795 h 6858000"/>
              <a:gd name="connsiteX44" fmla="*/ 83190 w 7538114"/>
              <a:gd name="connsiteY44" fmla="*/ 5961758 h 6858000"/>
              <a:gd name="connsiteX45" fmla="*/ 81952 w 7538114"/>
              <a:gd name="connsiteY45" fmla="*/ 5928761 h 6858000"/>
              <a:gd name="connsiteX46" fmla="*/ 67420 w 7538114"/>
              <a:gd name="connsiteY46" fmla="*/ 5787247 h 6858000"/>
              <a:gd name="connsiteX47" fmla="*/ 50760 w 7538114"/>
              <a:gd name="connsiteY47" fmla="*/ 5710700 h 6858000"/>
              <a:gd name="connsiteX48" fmla="*/ 42956 w 7538114"/>
              <a:gd name="connsiteY48" fmla="*/ 5641754 h 6858000"/>
              <a:gd name="connsiteX49" fmla="*/ 29695 w 7538114"/>
              <a:gd name="connsiteY49" fmla="*/ 5602326 h 6858000"/>
              <a:gd name="connsiteX50" fmla="*/ 18841 w 7538114"/>
              <a:gd name="connsiteY50" fmla="*/ 5570885 h 6858000"/>
              <a:gd name="connsiteX51" fmla="*/ 9977 w 7538114"/>
              <a:gd name="connsiteY51" fmla="*/ 5543492 h 6858000"/>
              <a:gd name="connsiteX52" fmla="*/ 5255 w 7538114"/>
              <a:gd name="connsiteY52" fmla="*/ 5531024 h 6858000"/>
              <a:gd name="connsiteX53" fmla="*/ 5447 w 7538114"/>
              <a:gd name="connsiteY53" fmla="*/ 5527845 h 6858000"/>
              <a:gd name="connsiteX54" fmla="*/ 0 w 7538114"/>
              <a:gd name="connsiteY54" fmla="*/ 5507724 h 6858000"/>
              <a:gd name="connsiteX55" fmla="*/ 435 w 7538114"/>
              <a:gd name="connsiteY55" fmla="*/ 5507045 h 6858000"/>
              <a:gd name="connsiteX56" fmla="*/ 1128 w 7538114"/>
              <a:gd name="connsiteY56" fmla="*/ 5499619 h 6858000"/>
              <a:gd name="connsiteX57" fmla="*/ 1291 w 7538114"/>
              <a:gd name="connsiteY57" fmla="*/ 5486342 h 6858000"/>
              <a:gd name="connsiteX58" fmla="*/ 7976 w 7538114"/>
              <a:gd name="connsiteY58" fmla="*/ 5450755 h 6858000"/>
              <a:gd name="connsiteX59" fmla="*/ 2355 w 7538114"/>
              <a:gd name="connsiteY59" fmla="*/ 5429732 h 6858000"/>
              <a:gd name="connsiteX60" fmla="*/ 1499 w 7538114"/>
              <a:gd name="connsiteY60" fmla="*/ 5370432 h 6858000"/>
              <a:gd name="connsiteX61" fmla="*/ 11483 w 7538114"/>
              <a:gd name="connsiteY61" fmla="*/ 5308330 h 6858000"/>
              <a:gd name="connsiteX62" fmla="*/ 12793 w 7538114"/>
              <a:gd name="connsiteY62" fmla="*/ 5246026 h 6858000"/>
              <a:gd name="connsiteX63" fmla="*/ 12525 w 7538114"/>
              <a:gd name="connsiteY63" fmla="*/ 5223468 h 6858000"/>
              <a:gd name="connsiteX64" fmla="*/ 15322 w 7538114"/>
              <a:gd name="connsiteY64" fmla="*/ 5183258 h 6858000"/>
              <a:gd name="connsiteX65" fmla="*/ 18633 w 7538114"/>
              <a:gd name="connsiteY65" fmla="*/ 5164842 h 6858000"/>
              <a:gd name="connsiteX66" fmla="*/ 18428 w 7538114"/>
              <a:gd name="connsiteY66" fmla="*/ 5164034 h 6858000"/>
              <a:gd name="connsiteX67" fmla="*/ 19854 w 7538114"/>
              <a:gd name="connsiteY67" fmla="*/ 5162388 h 6858000"/>
              <a:gd name="connsiteX68" fmla="*/ 20514 w 7538114"/>
              <a:gd name="connsiteY68" fmla="*/ 5158981 h 6858000"/>
              <a:gd name="connsiteX69" fmla="*/ 20089 w 7538114"/>
              <a:gd name="connsiteY69" fmla="*/ 5149681 h 6858000"/>
              <a:gd name="connsiteX70" fmla="*/ 19561 w 7538114"/>
              <a:gd name="connsiteY70" fmla="*/ 5146183 h 6858000"/>
              <a:gd name="connsiteX71" fmla="*/ 19571 w 7538114"/>
              <a:gd name="connsiteY71" fmla="*/ 5141065 h 6858000"/>
              <a:gd name="connsiteX72" fmla="*/ 19690 w 7538114"/>
              <a:gd name="connsiteY72" fmla="*/ 5140937 h 6858000"/>
              <a:gd name="connsiteX73" fmla="*/ 19471 w 7538114"/>
              <a:gd name="connsiteY73" fmla="*/ 5136144 h 6858000"/>
              <a:gd name="connsiteX74" fmla="*/ 16918 w 7538114"/>
              <a:gd name="connsiteY74" fmla="*/ 5112689 h 6858000"/>
              <a:gd name="connsiteX75" fmla="*/ 28071 w 7538114"/>
              <a:gd name="connsiteY75" fmla="*/ 5081696 h 6858000"/>
              <a:gd name="connsiteX76" fmla="*/ 30005 w 7538114"/>
              <a:gd name="connsiteY76" fmla="*/ 5068879 h 6858000"/>
              <a:gd name="connsiteX77" fmla="*/ 31661 w 7538114"/>
              <a:gd name="connsiteY77" fmla="*/ 5062033 h 6858000"/>
              <a:gd name="connsiteX78" fmla="*/ 32169 w 7538114"/>
              <a:gd name="connsiteY78" fmla="*/ 5061608 h 6858000"/>
              <a:gd name="connsiteX79" fmla="*/ 27436 w 7538114"/>
              <a:gd name="connsiteY79" fmla="*/ 5021480 h 6858000"/>
              <a:gd name="connsiteX80" fmla="*/ 26614 w 7538114"/>
              <a:gd name="connsiteY80" fmla="*/ 5013906 h 6858000"/>
              <a:gd name="connsiteX81" fmla="*/ 25056 w 7538114"/>
              <a:gd name="connsiteY81" fmla="*/ 5011767 h 6858000"/>
              <a:gd name="connsiteX82" fmla="*/ 24513 w 7538114"/>
              <a:gd name="connsiteY82" fmla="*/ 5000592 h 6858000"/>
              <a:gd name="connsiteX83" fmla="*/ 24951 w 7538114"/>
              <a:gd name="connsiteY83" fmla="*/ 4999307 h 6858000"/>
              <a:gd name="connsiteX84" fmla="*/ 22644 w 7538114"/>
              <a:gd name="connsiteY84" fmla="*/ 4990090 h 6858000"/>
              <a:gd name="connsiteX85" fmla="*/ 18465 w 7538114"/>
              <a:gd name="connsiteY85" fmla="*/ 4982366 h 6858000"/>
              <a:gd name="connsiteX86" fmla="*/ 20888 w 7538114"/>
              <a:gd name="connsiteY86" fmla="*/ 4887310 h 6858000"/>
              <a:gd name="connsiteX87" fmla="*/ 15781 w 7538114"/>
              <a:gd name="connsiteY87" fmla="*/ 4807298 h 6858000"/>
              <a:gd name="connsiteX88" fmla="*/ 19649 w 7538114"/>
              <a:gd name="connsiteY88" fmla="*/ 4779990 h 6858000"/>
              <a:gd name="connsiteX89" fmla="*/ 21858 w 7538114"/>
              <a:gd name="connsiteY89" fmla="*/ 4664237 h 6858000"/>
              <a:gd name="connsiteX90" fmla="*/ 13583 w 7538114"/>
              <a:gd name="connsiteY90" fmla="*/ 4598607 h 6858000"/>
              <a:gd name="connsiteX91" fmla="*/ 7118 w 7538114"/>
              <a:gd name="connsiteY91" fmla="*/ 4546768 h 6858000"/>
              <a:gd name="connsiteX92" fmla="*/ 14555 w 7538114"/>
              <a:gd name="connsiteY92" fmla="*/ 4522182 h 6858000"/>
              <a:gd name="connsiteX93" fmla="*/ 17290 w 7538114"/>
              <a:gd name="connsiteY93" fmla="*/ 4509768 h 6858000"/>
              <a:gd name="connsiteX94" fmla="*/ 17421 w 7538114"/>
              <a:gd name="connsiteY94" fmla="*/ 4494586 h 6858000"/>
              <a:gd name="connsiteX95" fmla="*/ 18193 w 7538114"/>
              <a:gd name="connsiteY95" fmla="*/ 4440649 h 6858000"/>
              <a:gd name="connsiteX96" fmla="*/ 16616 w 7538114"/>
              <a:gd name="connsiteY96" fmla="*/ 4431853 h 6858000"/>
              <a:gd name="connsiteX97" fmla="*/ 19246 w 7538114"/>
              <a:gd name="connsiteY97" fmla="*/ 4403141 h 6858000"/>
              <a:gd name="connsiteX98" fmla="*/ 19623 w 7538114"/>
              <a:gd name="connsiteY98" fmla="*/ 4356631 h 6858000"/>
              <a:gd name="connsiteX99" fmla="*/ 20293 w 7538114"/>
              <a:gd name="connsiteY99" fmla="*/ 4339937 h 6858000"/>
              <a:gd name="connsiteX100" fmla="*/ 18752 w 7538114"/>
              <a:gd name="connsiteY100" fmla="*/ 4331435 h 6858000"/>
              <a:gd name="connsiteX101" fmla="*/ 24901 w 7538114"/>
              <a:gd name="connsiteY101" fmla="*/ 4320990 h 6858000"/>
              <a:gd name="connsiteX102" fmla="*/ 23734 w 7538114"/>
              <a:gd name="connsiteY102" fmla="*/ 4309111 h 6858000"/>
              <a:gd name="connsiteX103" fmla="*/ 29040 w 7538114"/>
              <a:gd name="connsiteY103" fmla="*/ 4263489 h 6858000"/>
              <a:gd name="connsiteX104" fmla="*/ 29429 w 7538114"/>
              <a:gd name="connsiteY104" fmla="*/ 4258775 h 6858000"/>
              <a:gd name="connsiteX105" fmla="*/ 33702 w 7538114"/>
              <a:gd name="connsiteY105" fmla="*/ 4248512 h 6858000"/>
              <a:gd name="connsiteX106" fmla="*/ 37356 w 7538114"/>
              <a:gd name="connsiteY106" fmla="*/ 4228644 h 6858000"/>
              <a:gd name="connsiteX107" fmla="*/ 50107 w 7538114"/>
              <a:gd name="connsiteY107" fmla="*/ 4193665 h 6858000"/>
              <a:gd name="connsiteX108" fmla="*/ 56192 w 7538114"/>
              <a:gd name="connsiteY108" fmla="*/ 4173105 h 6858000"/>
              <a:gd name="connsiteX109" fmla="*/ 61800 w 7538114"/>
              <a:gd name="connsiteY109" fmla="*/ 4159194 h 6858000"/>
              <a:gd name="connsiteX110" fmla="*/ 69720 w 7538114"/>
              <a:gd name="connsiteY110" fmla="*/ 4118135 h 6858000"/>
              <a:gd name="connsiteX111" fmla="*/ 80190 w 7538114"/>
              <a:gd name="connsiteY111" fmla="*/ 4047713 h 6858000"/>
              <a:gd name="connsiteX112" fmla="*/ 96666 w 7538114"/>
              <a:gd name="connsiteY112" fmla="*/ 3980780 h 6858000"/>
              <a:gd name="connsiteX113" fmla="*/ 107651 w 7538114"/>
              <a:gd name="connsiteY113" fmla="*/ 3941872 h 6858000"/>
              <a:gd name="connsiteX114" fmla="*/ 118444 w 7538114"/>
              <a:gd name="connsiteY114" fmla="*/ 3897465 h 6858000"/>
              <a:gd name="connsiteX115" fmla="*/ 134545 w 7538114"/>
              <a:gd name="connsiteY115" fmla="*/ 3811132 h 6858000"/>
              <a:gd name="connsiteX116" fmla="*/ 145381 w 7538114"/>
              <a:gd name="connsiteY116" fmla="*/ 3746540 h 6858000"/>
              <a:gd name="connsiteX117" fmla="*/ 146587 w 7538114"/>
              <a:gd name="connsiteY117" fmla="*/ 3670275 h 6858000"/>
              <a:gd name="connsiteX118" fmla="*/ 165690 w 7538114"/>
              <a:gd name="connsiteY118" fmla="*/ 3580981 h 6858000"/>
              <a:gd name="connsiteX119" fmla="*/ 163175 w 7538114"/>
              <a:gd name="connsiteY119" fmla="*/ 3570960 h 6858000"/>
              <a:gd name="connsiteX120" fmla="*/ 162665 w 7538114"/>
              <a:gd name="connsiteY120" fmla="*/ 3560693 h 6858000"/>
              <a:gd name="connsiteX121" fmla="*/ 163299 w 7538114"/>
              <a:gd name="connsiteY121" fmla="*/ 3559743 h 6858000"/>
              <a:gd name="connsiteX122" fmla="*/ 164777 w 7538114"/>
              <a:gd name="connsiteY122" fmla="*/ 3548721 h 6858000"/>
              <a:gd name="connsiteX123" fmla="*/ 163708 w 7538114"/>
              <a:gd name="connsiteY123" fmla="*/ 3545693 h 6858000"/>
              <a:gd name="connsiteX124" fmla="*/ 164286 w 7538114"/>
              <a:gd name="connsiteY124" fmla="*/ 3537938 h 6858000"/>
              <a:gd name="connsiteX125" fmla="*/ 164247 w 7538114"/>
              <a:gd name="connsiteY125" fmla="*/ 3522141 h 6858000"/>
              <a:gd name="connsiteX126" fmla="*/ 165343 w 7538114"/>
              <a:gd name="connsiteY126" fmla="*/ 3519672 h 6858000"/>
              <a:gd name="connsiteX127" fmla="*/ 167001 w 7538114"/>
              <a:gd name="connsiteY127" fmla="*/ 3496604 h 6858000"/>
              <a:gd name="connsiteX128" fmla="*/ 167547 w 7538114"/>
              <a:gd name="connsiteY128" fmla="*/ 3496517 h 6858000"/>
              <a:gd name="connsiteX129" fmla="*/ 170301 w 7538114"/>
              <a:gd name="connsiteY129" fmla="*/ 3491023 h 6858000"/>
              <a:gd name="connsiteX130" fmla="*/ 174371 w 7538114"/>
              <a:gd name="connsiteY130" fmla="*/ 3479998 h 6858000"/>
              <a:gd name="connsiteX131" fmla="*/ 190228 w 7538114"/>
              <a:gd name="connsiteY131" fmla="*/ 3457434 h 6858000"/>
              <a:gd name="connsiteX132" fmla="*/ 192016 w 7538114"/>
              <a:gd name="connsiteY132" fmla="*/ 3433411 h 6858000"/>
              <a:gd name="connsiteX133" fmla="*/ 192663 w 7538114"/>
              <a:gd name="connsiteY133" fmla="*/ 3428691 h 6858000"/>
              <a:gd name="connsiteX134" fmla="*/ 192793 w 7538114"/>
              <a:gd name="connsiteY134" fmla="*/ 3428643 h 6858000"/>
              <a:gd name="connsiteX135" fmla="*/ 193710 w 7538114"/>
              <a:gd name="connsiteY135" fmla="*/ 3423760 h 6858000"/>
              <a:gd name="connsiteX136" fmla="*/ 193839 w 7538114"/>
              <a:gd name="connsiteY136" fmla="*/ 3420085 h 6858000"/>
              <a:gd name="connsiteX137" fmla="*/ 195094 w 7538114"/>
              <a:gd name="connsiteY137" fmla="*/ 3410930 h 6858000"/>
              <a:gd name="connsiteX138" fmla="*/ 196311 w 7538114"/>
              <a:gd name="connsiteY138" fmla="*/ 3408092 h 6858000"/>
              <a:gd name="connsiteX139" fmla="*/ 197928 w 7538114"/>
              <a:gd name="connsiteY139" fmla="*/ 3407419 h 6858000"/>
              <a:gd name="connsiteX140" fmla="*/ 197881 w 7538114"/>
              <a:gd name="connsiteY140" fmla="*/ 3406520 h 6858000"/>
              <a:gd name="connsiteX141" fmla="*/ 204222 w 7538114"/>
              <a:gd name="connsiteY141" fmla="*/ 3391015 h 6858000"/>
              <a:gd name="connsiteX142" fmla="*/ 213950 w 7538114"/>
              <a:gd name="connsiteY142" fmla="*/ 3354361 h 6858000"/>
              <a:gd name="connsiteX143" fmla="*/ 217699 w 7538114"/>
              <a:gd name="connsiteY143" fmla="*/ 3332639 h 6858000"/>
              <a:gd name="connsiteX144" fmla="*/ 229963 w 7538114"/>
              <a:gd name="connsiteY144" fmla="*/ 3273935 h 6858000"/>
              <a:gd name="connsiteX145" fmla="*/ 243785 w 7538114"/>
              <a:gd name="connsiteY145" fmla="*/ 3215621 h 6858000"/>
              <a:gd name="connsiteX146" fmla="*/ 259175 w 7538114"/>
              <a:gd name="connsiteY146" fmla="*/ 3189909 h 6858000"/>
              <a:gd name="connsiteX147" fmla="*/ 259988 w 7538114"/>
              <a:gd name="connsiteY147" fmla="*/ 3186579 h 6858000"/>
              <a:gd name="connsiteX148" fmla="*/ 259980 w 7538114"/>
              <a:gd name="connsiteY148" fmla="*/ 3177264 h 6858000"/>
              <a:gd name="connsiteX149" fmla="*/ 259609 w 7538114"/>
              <a:gd name="connsiteY149" fmla="*/ 3173723 h 6858000"/>
              <a:gd name="connsiteX150" fmla="*/ 259848 w 7538114"/>
              <a:gd name="connsiteY150" fmla="*/ 3168622 h 6858000"/>
              <a:gd name="connsiteX151" fmla="*/ 259971 w 7538114"/>
              <a:gd name="connsiteY151" fmla="*/ 3168508 h 6858000"/>
              <a:gd name="connsiteX152" fmla="*/ 259966 w 7538114"/>
              <a:gd name="connsiteY152" fmla="*/ 3163706 h 6858000"/>
              <a:gd name="connsiteX153" fmla="*/ 258467 w 7538114"/>
              <a:gd name="connsiteY153" fmla="*/ 3140064 h 6858000"/>
              <a:gd name="connsiteX154" fmla="*/ 270990 w 7538114"/>
              <a:gd name="connsiteY154" fmla="*/ 3110288 h 6858000"/>
              <a:gd name="connsiteX155" fmla="*/ 273494 w 7538114"/>
              <a:gd name="connsiteY155" fmla="*/ 3097704 h 6858000"/>
              <a:gd name="connsiteX156" fmla="*/ 275456 w 7538114"/>
              <a:gd name="connsiteY156" fmla="*/ 3091047 h 6858000"/>
              <a:gd name="connsiteX157" fmla="*/ 275980 w 7538114"/>
              <a:gd name="connsiteY157" fmla="*/ 3090672 h 6858000"/>
              <a:gd name="connsiteX158" fmla="*/ 274486 w 7538114"/>
              <a:gd name="connsiteY158" fmla="*/ 3068004 h 6858000"/>
              <a:gd name="connsiteX159" fmla="*/ 275226 w 7538114"/>
              <a:gd name="connsiteY159" fmla="*/ 3065087 h 6858000"/>
              <a:gd name="connsiteX160" fmla="*/ 273050 w 7538114"/>
              <a:gd name="connsiteY160" fmla="*/ 3050191 h 6858000"/>
              <a:gd name="connsiteX161" fmla="*/ 272566 w 7538114"/>
              <a:gd name="connsiteY161" fmla="*/ 3042559 h 6858000"/>
              <a:gd name="connsiteX162" fmla="*/ 271107 w 7538114"/>
              <a:gd name="connsiteY162" fmla="*/ 3040271 h 6858000"/>
              <a:gd name="connsiteX163" fmla="*/ 271065 w 7538114"/>
              <a:gd name="connsiteY163" fmla="*/ 3029072 h 6858000"/>
              <a:gd name="connsiteX164" fmla="*/ 271558 w 7538114"/>
              <a:gd name="connsiteY164" fmla="*/ 3027835 h 6858000"/>
              <a:gd name="connsiteX165" fmla="*/ 268717 w 7538114"/>
              <a:gd name="connsiteY165" fmla="*/ 2964245 h 6858000"/>
              <a:gd name="connsiteX166" fmla="*/ 272511 w 7538114"/>
              <a:gd name="connsiteY166" fmla="*/ 2915772 h 6858000"/>
              <a:gd name="connsiteX167" fmla="*/ 270356 w 7538114"/>
              <a:gd name="connsiteY167" fmla="*/ 2825842 h 6858000"/>
              <a:gd name="connsiteX168" fmla="*/ 273897 w 7538114"/>
              <a:gd name="connsiteY168" fmla="*/ 2734957 h 6858000"/>
              <a:gd name="connsiteX169" fmla="*/ 274458 w 7538114"/>
              <a:gd name="connsiteY169" fmla="*/ 2636572 h 6858000"/>
              <a:gd name="connsiteX170" fmla="*/ 279157 w 7538114"/>
              <a:gd name="connsiteY170" fmla="*/ 2604260 h 6858000"/>
              <a:gd name="connsiteX171" fmla="*/ 288131 w 7538114"/>
              <a:gd name="connsiteY171" fmla="*/ 2582747 h 6858000"/>
              <a:gd name="connsiteX172" fmla="*/ 282516 w 7538114"/>
              <a:gd name="connsiteY172" fmla="*/ 2478755 h 6858000"/>
              <a:gd name="connsiteX173" fmla="*/ 287359 w 7538114"/>
              <a:gd name="connsiteY173" fmla="*/ 2451804 h 6858000"/>
              <a:gd name="connsiteX174" fmla="*/ 289577 w 7538114"/>
              <a:gd name="connsiteY174" fmla="*/ 2408801 h 6858000"/>
              <a:gd name="connsiteX175" fmla="*/ 293203 w 7538114"/>
              <a:gd name="connsiteY175" fmla="*/ 2392670 h 6858000"/>
              <a:gd name="connsiteX176" fmla="*/ 304183 w 7538114"/>
              <a:gd name="connsiteY176" fmla="*/ 2330165 h 6858000"/>
              <a:gd name="connsiteX177" fmla="*/ 310900 w 7538114"/>
              <a:gd name="connsiteY177" fmla="*/ 2276363 h 6858000"/>
              <a:gd name="connsiteX178" fmla="*/ 303909 w 7538114"/>
              <a:gd name="connsiteY178" fmla="*/ 2236310 h 6858000"/>
              <a:gd name="connsiteX179" fmla="*/ 306187 w 7538114"/>
              <a:gd name="connsiteY179" fmla="*/ 2232984 h 6858000"/>
              <a:gd name="connsiteX180" fmla="*/ 307158 w 7538114"/>
              <a:gd name="connsiteY180" fmla="*/ 2205763 h 6858000"/>
              <a:gd name="connsiteX181" fmla="*/ 304860 w 7538114"/>
              <a:gd name="connsiteY181" fmla="*/ 2145703 h 6858000"/>
              <a:gd name="connsiteX182" fmla="*/ 304273 w 7538114"/>
              <a:gd name="connsiteY182" fmla="*/ 2092533 h 6858000"/>
              <a:gd name="connsiteX183" fmla="*/ 301642 w 7538114"/>
              <a:gd name="connsiteY183" fmla="*/ 2057359 h 6858000"/>
              <a:gd name="connsiteX184" fmla="*/ 306736 w 7538114"/>
              <a:gd name="connsiteY184" fmla="*/ 2016105 h 6858000"/>
              <a:gd name="connsiteX185" fmla="*/ 316234 w 7538114"/>
              <a:gd name="connsiteY185" fmla="*/ 1983129 h 6858000"/>
              <a:gd name="connsiteX186" fmla="*/ 318238 w 7538114"/>
              <a:gd name="connsiteY186" fmla="*/ 1956745 h 6858000"/>
              <a:gd name="connsiteX187" fmla="*/ 311341 w 7538114"/>
              <a:gd name="connsiteY187" fmla="*/ 1950160 h 6858000"/>
              <a:gd name="connsiteX188" fmla="*/ 323556 w 7538114"/>
              <a:gd name="connsiteY188" fmla="*/ 1879546 h 6858000"/>
              <a:gd name="connsiteX189" fmla="*/ 326085 w 7538114"/>
              <a:gd name="connsiteY189" fmla="*/ 1854893 h 6858000"/>
              <a:gd name="connsiteX190" fmla="*/ 335058 w 7538114"/>
              <a:gd name="connsiteY190" fmla="*/ 1787684 h 6858000"/>
              <a:gd name="connsiteX191" fmla="*/ 345620 w 7538114"/>
              <a:gd name="connsiteY191" fmla="*/ 1720464 h 6858000"/>
              <a:gd name="connsiteX192" fmla="*/ 360760 w 7538114"/>
              <a:gd name="connsiteY192" fmla="*/ 1681196 h 6858000"/>
              <a:gd name="connsiteX193" fmla="*/ 368483 w 7538114"/>
              <a:gd name="connsiteY193" fmla="*/ 1625881 h 6858000"/>
              <a:gd name="connsiteX194" fmla="*/ 371077 w 7538114"/>
              <a:gd name="connsiteY194" fmla="*/ 1616704 h 6858000"/>
              <a:gd name="connsiteX195" fmla="*/ 383008 w 7538114"/>
              <a:gd name="connsiteY195" fmla="*/ 1551493 h 6858000"/>
              <a:gd name="connsiteX196" fmla="*/ 384834 w 7538114"/>
              <a:gd name="connsiteY196" fmla="*/ 1475233 h 6858000"/>
              <a:gd name="connsiteX197" fmla="*/ 418371 w 7538114"/>
              <a:gd name="connsiteY197" fmla="*/ 1380155 h 6858000"/>
              <a:gd name="connsiteX198" fmla="*/ 469641 w 7538114"/>
              <a:gd name="connsiteY198" fmla="*/ 1210871 h 6858000"/>
              <a:gd name="connsiteX199" fmla="*/ 489701 w 7538114"/>
              <a:gd name="connsiteY199" fmla="*/ 1028427 h 6858000"/>
              <a:gd name="connsiteX200" fmla="*/ 486354 w 7538114"/>
              <a:gd name="connsiteY200" fmla="*/ 980383 h 6858000"/>
              <a:gd name="connsiteX201" fmla="*/ 479762 w 7538114"/>
              <a:gd name="connsiteY201" fmla="*/ 839699 h 6858000"/>
              <a:gd name="connsiteX202" fmla="*/ 445664 w 7538114"/>
              <a:gd name="connsiteY202" fmla="*/ 696545 h 6858000"/>
              <a:gd name="connsiteX203" fmla="*/ 440047 w 7538114"/>
              <a:gd name="connsiteY203" fmla="*/ 606615 h 6858000"/>
              <a:gd name="connsiteX204" fmla="*/ 431225 w 7538114"/>
              <a:gd name="connsiteY204" fmla="*/ 563889 h 6858000"/>
              <a:gd name="connsiteX205" fmla="*/ 430803 w 7538114"/>
              <a:gd name="connsiteY205" fmla="*/ 534294 h 6858000"/>
              <a:gd name="connsiteX206" fmla="*/ 429777 w 7538114"/>
              <a:gd name="connsiteY206" fmla="*/ 516548 h 6858000"/>
              <a:gd name="connsiteX207" fmla="*/ 415090 w 7538114"/>
              <a:gd name="connsiteY207" fmla="*/ 485808 h 6858000"/>
              <a:gd name="connsiteX208" fmla="*/ 410499 w 7538114"/>
              <a:gd name="connsiteY208" fmla="*/ 369873 h 6858000"/>
              <a:gd name="connsiteX209" fmla="*/ 425314 w 7538114"/>
              <a:gd name="connsiteY209" fmla="*/ 259180 h 6858000"/>
              <a:gd name="connsiteX210" fmla="*/ 383240 w 7538114"/>
              <a:gd name="connsiteY210" fmla="*/ 94173 h 6858000"/>
              <a:gd name="connsiteX211" fmla="*/ 379938 w 7538114"/>
              <a:gd name="connsiteY211" fmla="*/ 77267 h 6858000"/>
              <a:gd name="connsiteX212" fmla="*/ 373430 w 7538114"/>
              <a:gd name="connsiteY212" fmla="*/ 3885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Lst>
            <a:rect l="l" t="t" r="r" b="b"/>
            <a:pathLst>
              <a:path w="7538114" h="6858000">
                <a:moveTo>
                  <a:pt x="366246" y="0"/>
                </a:moveTo>
                <a:lnTo>
                  <a:pt x="2830292" y="0"/>
                </a:lnTo>
                <a:lnTo>
                  <a:pt x="3903260" y="0"/>
                </a:lnTo>
                <a:lnTo>
                  <a:pt x="4597266" y="0"/>
                </a:lnTo>
                <a:lnTo>
                  <a:pt x="7192370" y="0"/>
                </a:lnTo>
                <a:lnTo>
                  <a:pt x="7538114" y="0"/>
                </a:lnTo>
                <a:lnTo>
                  <a:pt x="7538114" y="6858000"/>
                </a:lnTo>
                <a:lnTo>
                  <a:pt x="7192370" y="6858000"/>
                </a:lnTo>
                <a:lnTo>
                  <a:pt x="4597266" y="6858000"/>
                </a:lnTo>
                <a:lnTo>
                  <a:pt x="3903260" y="6858000"/>
                </a:lnTo>
                <a:lnTo>
                  <a:pt x="2830292" y="6858000"/>
                </a:lnTo>
                <a:lnTo>
                  <a:pt x="170314" y="6858000"/>
                </a:lnTo>
                <a:cubicBezTo>
                  <a:pt x="170323" y="6857920"/>
                  <a:pt x="170332" y="6857839"/>
                  <a:pt x="170341" y="6857759"/>
                </a:cubicBezTo>
                <a:lnTo>
                  <a:pt x="173485" y="6852129"/>
                </a:lnTo>
                <a:lnTo>
                  <a:pt x="167544" y="6830335"/>
                </a:lnTo>
                <a:cubicBezTo>
                  <a:pt x="165474" y="6819600"/>
                  <a:pt x="164100" y="6808301"/>
                  <a:pt x="163472" y="6796707"/>
                </a:cubicBezTo>
                <a:cubicBezTo>
                  <a:pt x="167658" y="6794106"/>
                  <a:pt x="161711" y="6785006"/>
                  <a:pt x="160535" y="6780725"/>
                </a:cubicBezTo>
                <a:cubicBezTo>
                  <a:pt x="163268" y="6780680"/>
                  <a:pt x="164578" y="6771195"/>
                  <a:pt x="162318" y="6767829"/>
                </a:cubicBezTo>
                <a:cubicBezTo>
                  <a:pt x="152545" y="6697090"/>
                  <a:pt x="178083" y="6736894"/>
                  <a:pt x="162771" y="6694444"/>
                </a:cubicBezTo>
                <a:cubicBezTo>
                  <a:pt x="161971" y="6687342"/>
                  <a:pt x="163342" y="6682014"/>
                  <a:pt x="165604" y="6677569"/>
                </a:cubicBezTo>
                <a:lnTo>
                  <a:pt x="171255" y="6669571"/>
                </a:lnTo>
                <a:lnTo>
                  <a:pt x="169240" y="6663304"/>
                </a:lnTo>
                <a:cubicBezTo>
                  <a:pt x="169082" y="6639651"/>
                  <a:pt x="174873" y="6632678"/>
                  <a:pt x="169039" y="6618916"/>
                </a:cubicBezTo>
                <a:cubicBezTo>
                  <a:pt x="181164" y="6598580"/>
                  <a:pt x="170248" y="6605428"/>
                  <a:pt x="168392" y="6589960"/>
                </a:cubicBezTo>
                <a:cubicBezTo>
                  <a:pt x="165975" y="6577758"/>
                  <a:pt x="161323" y="6600160"/>
                  <a:pt x="160636" y="6588200"/>
                </a:cubicBezTo>
                <a:cubicBezTo>
                  <a:pt x="163766" y="6575263"/>
                  <a:pt x="154044" y="6575871"/>
                  <a:pt x="157872" y="6562416"/>
                </a:cubicBezTo>
                <a:cubicBezTo>
                  <a:pt x="165196" y="6565685"/>
                  <a:pt x="156453" y="6535866"/>
                  <a:pt x="162851" y="6534939"/>
                </a:cubicBezTo>
                <a:cubicBezTo>
                  <a:pt x="153702" y="6523511"/>
                  <a:pt x="164973" y="6517769"/>
                  <a:pt x="162153" y="6502552"/>
                </a:cubicBezTo>
                <a:cubicBezTo>
                  <a:pt x="158692" y="6495386"/>
                  <a:pt x="158098" y="6490216"/>
                  <a:pt x="161821" y="6483172"/>
                </a:cubicBezTo>
                <a:cubicBezTo>
                  <a:pt x="144969" y="6450162"/>
                  <a:pt x="161066" y="6463202"/>
                  <a:pt x="154586" y="6432309"/>
                </a:cubicBezTo>
                <a:cubicBezTo>
                  <a:pt x="147771" y="6405695"/>
                  <a:pt x="143349" y="6375524"/>
                  <a:pt x="127078" y="6349783"/>
                </a:cubicBezTo>
                <a:cubicBezTo>
                  <a:pt x="122468" y="6345058"/>
                  <a:pt x="120723" y="6333456"/>
                  <a:pt x="123181" y="6323872"/>
                </a:cubicBezTo>
                <a:cubicBezTo>
                  <a:pt x="123604" y="6322225"/>
                  <a:pt x="124138" y="6320698"/>
                  <a:pt x="124767" y="6319343"/>
                </a:cubicBezTo>
                <a:cubicBezTo>
                  <a:pt x="122278" y="6297089"/>
                  <a:pt x="111161" y="6215694"/>
                  <a:pt x="108246" y="6190348"/>
                </a:cubicBezTo>
                <a:cubicBezTo>
                  <a:pt x="114169" y="6188296"/>
                  <a:pt x="103482" y="6175479"/>
                  <a:pt x="107279" y="6167269"/>
                </a:cubicBezTo>
                <a:cubicBezTo>
                  <a:pt x="110610" y="6161389"/>
                  <a:pt x="108145" y="6156128"/>
                  <a:pt x="107883" y="6149986"/>
                </a:cubicBezTo>
                <a:cubicBezTo>
                  <a:pt x="110502" y="6141894"/>
                  <a:pt x="105773" y="6115502"/>
                  <a:pt x="102380" y="6108622"/>
                </a:cubicBezTo>
                <a:cubicBezTo>
                  <a:pt x="90593" y="6092179"/>
                  <a:pt x="99346" y="6054816"/>
                  <a:pt x="90314" y="6041155"/>
                </a:cubicBezTo>
                <a:cubicBezTo>
                  <a:pt x="88990" y="6036198"/>
                  <a:pt x="88454" y="6031348"/>
                  <a:pt x="88409" y="6026587"/>
                </a:cubicBezTo>
                <a:lnTo>
                  <a:pt x="89403" y="6013265"/>
                </a:lnTo>
                <a:lnTo>
                  <a:pt x="91927" y="6009478"/>
                </a:lnTo>
                <a:lnTo>
                  <a:pt x="91302" y="6001336"/>
                </a:lnTo>
                <a:cubicBezTo>
                  <a:pt x="91431" y="6000558"/>
                  <a:pt x="91559" y="5999781"/>
                  <a:pt x="91687" y="5999003"/>
                </a:cubicBezTo>
                <a:cubicBezTo>
                  <a:pt x="92431" y="5994547"/>
                  <a:pt x="93080" y="5990148"/>
                  <a:pt x="93336" y="5985795"/>
                </a:cubicBezTo>
                <a:cubicBezTo>
                  <a:pt x="80676" y="5991520"/>
                  <a:pt x="93430" y="5949705"/>
                  <a:pt x="83190" y="5961758"/>
                </a:cubicBezTo>
                <a:cubicBezTo>
                  <a:pt x="82399" y="5938832"/>
                  <a:pt x="72862" y="5956319"/>
                  <a:pt x="81952" y="5928761"/>
                </a:cubicBezTo>
                <a:cubicBezTo>
                  <a:pt x="79324" y="5899676"/>
                  <a:pt x="72619" y="5823590"/>
                  <a:pt x="67420" y="5787247"/>
                </a:cubicBezTo>
                <a:cubicBezTo>
                  <a:pt x="53530" y="5750058"/>
                  <a:pt x="57730" y="5736292"/>
                  <a:pt x="50760" y="5710700"/>
                </a:cubicBezTo>
                <a:cubicBezTo>
                  <a:pt x="47368" y="5660911"/>
                  <a:pt x="30723" y="5663675"/>
                  <a:pt x="42956" y="5641754"/>
                </a:cubicBezTo>
                <a:cubicBezTo>
                  <a:pt x="39970" y="5608358"/>
                  <a:pt x="24769" y="5637338"/>
                  <a:pt x="29695" y="5602326"/>
                </a:cubicBezTo>
                <a:cubicBezTo>
                  <a:pt x="27700" y="5601239"/>
                  <a:pt x="20274" y="5573144"/>
                  <a:pt x="18841" y="5570885"/>
                </a:cubicBezTo>
                <a:lnTo>
                  <a:pt x="9977" y="5543492"/>
                </a:lnTo>
                <a:lnTo>
                  <a:pt x="5255" y="5531024"/>
                </a:lnTo>
                <a:lnTo>
                  <a:pt x="5447" y="5527845"/>
                </a:lnTo>
                <a:lnTo>
                  <a:pt x="0" y="5507724"/>
                </a:lnTo>
                <a:lnTo>
                  <a:pt x="435" y="5507045"/>
                </a:lnTo>
                <a:cubicBezTo>
                  <a:pt x="1286" y="5505065"/>
                  <a:pt x="1681" y="5502734"/>
                  <a:pt x="1128" y="5499619"/>
                </a:cubicBezTo>
                <a:cubicBezTo>
                  <a:pt x="9450" y="5498516"/>
                  <a:pt x="3652" y="5495435"/>
                  <a:pt x="1291" y="5486342"/>
                </a:cubicBezTo>
                <a:cubicBezTo>
                  <a:pt x="13688" y="5482600"/>
                  <a:pt x="2464" y="5460320"/>
                  <a:pt x="7976" y="5450755"/>
                </a:cubicBezTo>
                <a:cubicBezTo>
                  <a:pt x="5962" y="5444157"/>
                  <a:pt x="4058" y="5437113"/>
                  <a:pt x="2355" y="5429732"/>
                </a:cubicBezTo>
                <a:lnTo>
                  <a:pt x="1499" y="5370432"/>
                </a:lnTo>
                <a:lnTo>
                  <a:pt x="11483" y="5308330"/>
                </a:lnTo>
                <a:cubicBezTo>
                  <a:pt x="11701" y="5285359"/>
                  <a:pt x="15408" y="5265468"/>
                  <a:pt x="12793" y="5246026"/>
                </a:cubicBezTo>
                <a:cubicBezTo>
                  <a:pt x="15678" y="5238129"/>
                  <a:pt x="16842" y="5230685"/>
                  <a:pt x="12525" y="5223468"/>
                </a:cubicBezTo>
                <a:cubicBezTo>
                  <a:pt x="13966" y="5202031"/>
                  <a:pt x="20131" y="5196842"/>
                  <a:pt x="15322" y="5183258"/>
                </a:cubicBezTo>
                <a:cubicBezTo>
                  <a:pt x="25294" y="5171214"/>
                  <a:pt x="21488" y="5170502"/>
                  <a:pt x="18633" y="5164842"/>
                </a:cubicBezTo>
                <a:cubicBezTo>
                  <a:pt x="18565" y="5164573"/>
                  <a:pt x="18496" y="5164303"/>
                  <a:pt x="18428" y="5164034"/>
                </a:cubicBezTo>
                <a:lnTo>
                  <a:pt x="19854" y="5162388"/>
                </a:lnTo>
                <a:lnTo>
                  <a:pt x="20514" y="5158981"/>
                </a:lnTo>
                <a:lnTo>
                  <a:pt x="20089" y="5149681"/>
                </a:lnTo>
                <a:lnTo>
                  <a:pt x="19561" y="5146183"/>
                </a:lnTo>
                <a:cubicBezTo>
                  <a:pt x="19336" y="5143774"/>
                  <a:pt x="19361" y="5142173"/>
                  <a:pt x="19571" y="5141065"/>
                </a:cubicBezTo>
                <a:lnTo>
                  <a:pt x="19690" y="5140937"/>
                </a:lnTo>
                <a:cubicBezTo>
                  <a:pt x="19617" y="5139339"/>
                  <a:pt x="19544" y="5137742"/>
                  <a:pt x="19471" y="5136144"/>
                </a:cubicBezTo>
                <a:cubicBezTo>
                  <a:pt x="18832" y="5128055"/>
                  <a:pt x="17958" y="5120182"/>
                  <a:pt x="16918" y="5112689"/>
                </a:cubicBezTo>
                <a:cubicBezTo>
                  <a:pt x="23464" y="5106353"/>
                  <a:pt x="15733" y="5078666"/>
                  <a:pt x="28071" y="5081696"/>
                </a:cubicBezTo>
                <a:cubicBezTo>
                  <a:pt x="27036" y="5071588"/>
                  <a:pt x="21912" y="5065475"/>
                  <a:pt x="30005" y="5068879"/>
                </a:cubicBezTo>
                <a:cubicBezTo>
                  <a:pt x="29897" y="5065551"/>
                  <a:pt x="30585" y="5063501"/>
                  <a:pt x="31661" y="5062033"/>
                </a:cubicBezTo>
                <a:lnTo>
                  <a:pt x="32169" y="5061608"/>
                </a:lnTo>
                <a:lnTo>
                  <a:pt x="27436" y="5021480"/>
                </a:lnTo>
                <a:lnTo>
                  <a:pt x="26614" y="5013906"/>
                </a:lnTo>
                <a:lnTo>
                  <a:pt x="25056" y="5011767"/>
                </a:lnTo>
                <a:cubicBezTo>
                  <a:pt x="24110" y="5009457"/>
                  <a:pt x="23701" y="5006147"/>
                  <a:pt x="24513" y="5000592"/>
                </a:cubicBezTo>
                <a:lnTo>
                  <a:pt x="24951" y="4999307"/>
                </a:lnTo>
                <a:lnTo>
                  <a:pt x="22644" y="4990090"/>
                </a:lnTo>
                <a:cubicBezTo>
                  <a:pt x="21579" y="4987122"/>
                  <a:pt x="20222" y="4984494"/>
                  <a:pt x="18465" y="4982366"/>
                </a:cubicBezTo>
                <a:cubicBezTo>
                  <a:pt x="27858" y="4950984"/>
                  <a:pt x="19264" y="4921373"/>
                  <a:pt x="20888" y="4887310"/>
                </a:cubicBezTo>
                <a:cubicBezTo>
                  <a:pt x="17563" y="4848813"/>
                  <a:pt x="18386" y="4829570"/>
                  <a:pt x="15781" y="4807298"/>
                </a:cubicBezTo>
                <a:cubicBezTo>
                  <a:pt x="15634" y="4803627"/>
                  <a:pt x="14440" y="4773874"/>
                  <a:pt x="19649" y="4779990"/>
                </a:cubicBezTo>
                <a:cubicBezTo>
                  <a:pt x="18744" y="4746827"/>
                  <a:pt x="22869" y="4698305"/>
                  <a:pt x="21858" y="4664237"/>
                </a:cubicBezTo>
                <a:cubicBezTo>
                  <a:pt x="34232" y="4642340"/>
                  <a:pt x="11268" y="4621318"/>
                  <a:pt x="13583" y="4598607"/>
                </a:cubicBezTo>
                <a:cubicBezTo>
                  <a:pt x="2193" y="4604819"/>
                  <a:pt x="19974" y="4548010"/>
                  <a:pt x="7118" y="4546768"/>
                </a:cubicBezTo>
                <a:lnTo>
                  <a:pt x="14555" y="4522182"/>
                </a:lnTo>
                <a:lnTo>
                  <a:pt x="17290" y="4509768"/>
                </a:lnTo>
                <a:cubicBezTo>
                  <a:pt x="17884" y="4505118"/>
                  <a:pt x="18021" y="4500115"/>
                  <a:pt x="17421" y="4494586"/>
                </a:cubicBezTo>
                <a:cubicBezTo>
                  <a:pt x="12327" y="4480984"/>
                  <a:pt x="18571" y="4459805"/>
                  <a:pt x="18193" y="4440649"/>
                </a:cubicBezTo>
                <a:lnTo>
                  <a:pt x="16616" y="4431853"/>
                </a:lnTo>
                <a:lnTo>
                  <a:pt x="19246" y="4403141"/>
                </a:lnTo>
                <a:cubicBezTo>
                  <a:pt x="19372" y="4387638"/>
                  <a:pt x="19497" y="4372134"/>
                  <a:pt x="19623" y="4356631"/>
                </a:cubicBezTo>
                <a:cubicBezTo>
                  <a:pt x="19508" y="4349062"/>
                  <a:pt x="15847" y="4339045"/>
                  <a:pt x="20293" y="4339937"/>
                </a:cubicBezTo>
                <a:lnTo>
                  <a:pt x="18752" y="4331435"/>
                </a:lnTo>
                <a:cubicBezTo>
                  <a:pt x="19520" y="4328277"/>
                  <a:pt x="24070" y="4324711"/>
                  <a:pt x="24901" y="4320990"/>
                </a:cubicBezTo>
                <a:lnTo>
                  <a:pt x="23734" y="4309111"/>
                </a:lnTo>
                <a:cubicBezTo>
                  <a:pt x="24423" y="4299527"/>
                  <a:pt x="28090" y="4271878"/>
                  <a:pt x="29040" y="4263489"/>
                </a:cubicBezTo>
                <a:cubicBezTo>
                  <a:pt x="29169" y="4261918"/>
                  <a:pt x="29300" y="4260346"/>
                  <a:pt x="29429" y="4258775"/>
                </a:cubicBezTo>
                <a:lnTo>
                  <a:pt x="33702" y="4248512"/>
                </a:lnTo>
                <a:cubicBezTo>
                  <a:pt x="36933" y="4241044"/>
                  <a:pt x="39109" y="4235167"/>
                  <a:pt x="37356" y="4228644"/>
                </a:cubicBezTo>
                <a:cubicBezTo>
                  <a:pt x="41530" y="4217526"/>
                  <a:pt x="53227" y="4209759"/>
                  <a:pt x="50107" y="4193665"/>
                </a:cubicBezTo>
                <a:cubicBezTo>
                  <a:pt x="55406" y="4198550"/>
                  <a:pt x="50749" y="4175793"/>
                  <a:pt x="56192" y="4173105"/>
                </a:cubicBezTo>
                <a:cubicBezTo>
                  <a:pt x="60575" y="4171863"/>
                  <a:pt x="60184" y="4164671"/>
                  <a:pt x="61800" y="4159194"/>
                </a:cubicBezTo>
                <a:cubicBezTo>
                  <a:pt x="66276" y="4155290"/>
                  <a:pt x="70363" y="4127730"/>
                  <a:pt x="69720" y="4118135"/>
                </a:cubicBezTo>
                <a:cubicBezTo>
                  <a:pt x="65265" y="4091091"/>
                  <a:pt x="83289" y="4069336"/>
                  <a:pt x="80190" y="4047713"/>
                </a:cubicBezTo>
                <a:cubicBezTo>
                  <a:pt x="84682" y="4020435"/>
                  <a:pt x="92089" y="3998420"/>
                  <a:pt x="96666" y="3980780"/>
                </a:cubicBezTo>
                <a:cubicBezTo>
                  <a:pt x="98580" y="3977851"/>
                  <a:pt x="106155" y="3945259"/>
                  <a:pt x="107651" y="3941872"/>
                </a:cubicBezTo>
                <a:cubicBezTo>
                  <a:pt x="111761" y="3922504"/>
                  <a:pt x="112043" y="3930219"/>
                  <a:pt x="118444" y="3897465"/>
                </a:cubicBezTo>
                <a:cubicBezTo>
                  <a:pt x="124996" y="3869981"/>
                  <a:pt x="127657" y="3841768"/>
                  <a:pt x="134545" y="3811132"/>
                </a:cubicBezTo>
                <a:cubicBezTo>
                  <a:pt x="143817" y="3778601"/>
                  <a:pt x="141464" y="3759343"/>
                  <a:pt x="145381" y="3746540"/>
                </a:cubicBezTo>
                <a:cubicBezTo>
                  <a:pt x="156739" y="3719637"/>
                  <a:pt x="147664" y="3711291"/>
                  <a:pt x="146587" y="3670275"/>
                </a:cubicBezTo>
                <a:cubicBezTo>
                  <a:pt x="154134" y="3638754"/>
                  <a:pt x="151397" y="3605028"/>
                  <a:pt x="165690" y="3580981"/>
                </a:cubicBezTo>
                <a:cubicBezTo>
                  <a:pt x="164433" y="3577837"/>
                  <a:pt x="163639" y="3574469"/>
                  <a:pt x="163175" y="3570960"/>
                </a:cubicBezTo>
                <a:lnTo>
                  <a:pt x="162665" y="3560693"/>
                </a:lnTo>
                <a:lnTo>
                  <a:pt x="163299" y="3559743"/>
                </a:lnTo>
                <a:cubicBezTo>
                  <a:pt x="165039" y="3554949"/>
                  <a:pt x="165246" y="3551528"/>
                  <a:pt x="164777" y="3548721"/>
                </a:cubicBezTo>
                <a:lnTo>
                  <a:pt x="163708" y="3545693"/>
                </a:lnTo>
                <a:lnTo>
                  <a:pt x="164286" y="3537938"/>
                </a:lnTo>
                <a:cubicBezTo>
                  <a:pt x="164273" y="3532672"/>
                  <a:pt x="164261" y="3527407"/>
                  <a:pt x="164247" y="3522141"/>
                </a:cubicBezTo>
                <a:lnTo>
                  <a:pt x="165343" y="3519672"/>
                </a:lnTo>
                <a:lnTo>
                  <a:pt x="167001" y="3496604"/>
                </a:lnTo>
                <a:lnTo>
                  <a:pt x="167547" y="3496517"/>
                </a:lnTo>
                <a:cubicBezTo>
                  <a:pt x="168811" y="3495796"/>
                  <a:pt x="169814" y="3494272"/>
                  <a:pt x="170301" y="3491023"/>
                </a:cubicBezTo>
                <a:cubicBezTo>
                  <a:pt x="177219" y="3499391"/>
                  <a:pt x="173541" y="3490314"/>
                  <a:pt x="174371" y="3479998"/>
                </a:cubicBezTo>
                <a:cubicBezTo>
                  <a:pt x="185299" y="3490692"/>
                  <a:pt x="183023" y="3459350"/>
                  <a:pt x="190228" y="3457434"/>
                </a:cubicBezTo>
                <a:cubicBezTo>
                  <a:pt x="190591" y="3449617"/>
                  <a:pt x="191174" y="3441542"/>
                  <a:pt x="192016" y="3433411"/>
                </a:cubicBezTo>
                <a:lnTo>
                  <a:pt x="192663" y="3428691"/>
                </a:lnTo>
                <a:cubicBezTo>
                  <a:pt x="192706" y="3428676"/>
                  <a:pt x="192750" y="3428659"/>
                  <a:pt x="192793" y="3428643"/>
                </a:cubicBezTo>
                <a:cubicBezTo>
                  <a:pt x="193186" y="3427720"/>
                  <a:pt x="193494" y="3426206"/>
                  <a:pt x="193710" y="3423760"/>
                </a:cubicBezTo>
                <a:cubicBezTo>
                  <a:pt x="193753" y="3422535"/>
                  <a:pt x="193797" y="3421310"/>
                  <a:pt x="193839" y="3420085"/>
                </a:cubicBezTo>
                <a:lnTo>
                  <a:pt x="195094" y="3410930"/>
                </a:lnTo>
                <a:lnTo>
                  <a:pt x="196311" y="3408092"/>
                </a:lnTo>
                <a:lnTo>
                  <a:pt x="197928" y="3407419"/>
                </a:lnTo>
                <a:cubicBezTo>
                  <a:pt x="197912" y="3407119"/>
                  <a:pt x="197897" y="3406820"/>
                  <a:pt x="197881" y="3406520"/>
                </a:cubicBezTo>
                <a:cubicBezTo>
                  <a:pt x="196231" y="3399306"/>
                  <a:pt x="192821" y="3396220"/>
                  <a:pt x="204222" y="3391015"/>
                </a:cubicBezTo>
                <a:cubicBezTo>
                  <a:pt x="202162" y="3374996"/>
                  <a:pt x="208811" y="3373934"/>
                  <a:pt x="213950" y="3354361"/>
                </a:cubicBezTo>
                <a:cubicBezTo>
                  <a:pt x="211218" y="3344737"/>
                  <a:pt x="213619" y="3338360"/>
                  <a:pt x="217699" y="3332639"/>
                </a:cubicBezTo>
                <a:cubicBezTo>
                  <a:pt x="218717" y="3312409"/>
                  <a:pt x="225688" y="3295747"/>
                  <a:pt x="229963" y="3273935"/>
                </a:cubicBezTo>
                <a:cubicBezTo>
                  <a:pt x="228293" y="3248488"/>
                  <a:pt x="239257" y="3238943"/>
                  <a:pt x="243785" y="3215621"/>
                </a:cubicBezTo>
                <a:cubicBezTo>
                  <a:pt x="237893" y="3192522"/>
                  <a:pt x="253940" y="3201000"/>
                  <a:pt x="259175" y="3189909"/>
                </a:cubicBezTo>
                <a:lnTo>
                  <a:pt x="259988" y="3186579"/>
                </a:lnTo>
                <a:lnTo>
                  <a:pt x="259980" y="3177264"/>
                </a:lnTo>
                <a:lnTo>
                  <a:pt x="259609" y="3173723"/>
                </a:lnTo>
                <a:cubicBezTo>
                  <a:pt x="259490" y="3171299"/>
                  <a:pt x="259588" y="3169704"/>
                  <a:pt x="259848" y="3168622"/>
                </a:cubicBezTo>
                <a:lnTo>
                  <a:pt x="259971" y="3168508"/>
                </a:lnTo>
                <a:cubicBezTo>
                  <a:pt x="259969" y="3166907"/>
                  <a:pt x="259968" y="3165307"/>
                  <a:pt x="259966" y="3163706"/>
                </a:cubicBezTo>
                <a:cubicBezTo>
                  <a:pt x="259691" y="3155577"/>
                  <a:pt x="259171" y="3147642"/>
                  <a:pt x="258467" y="3140064"/>
                </a:cubicBezTo>
                <a:cubicBezTo>
                  <a:pt x="265286" y="3134408"/>
                  <a:pt x="258805" y="3106027"/>
                  <a:pt x="270990" y="3110288"/>
                </a:cubicBezTo>
                <a:cubicBezTo>
                  <a:pt x="270407" y="3100106"/>
                  <a:pt x="265565" y="3093497"/>
                  <a:pt x="273494" y="3097704"/>
                </a:cubicBezTo>
                <a:cubicBezTo>
                  <a:pt x="273534" y="3094376"/>
                  <a:pt x="274313" y="3092401"/>
                  <a:pt x="275456" y="3091047"/>
                </a:cubicBezTo>
                <a:lnTo>
                  <a:pt x="275980" y="3090672"/>
                </a:lnTo>
                <a:lnTo>
                  <a:pt x="274486" y="3068004"/>
                </a:lnTo>
                <a:lnTo>
                  <a:pt x="275226" y="3065087"/>
                </a:lnTo>
                <a:lnTo>
                  <a:pt x="273050" y="3050191"/>
                </a:lnTo>
                <a:cubicBezTo>
                  <a:pt x="272889" y="3047647"/>
                  <a:pt x="272728" y="3045103"/>
                  <a:pt x="272566" y="3042559"/>
                </a:cubicBezTo>
                <a:lnTo>
                  <a:pt x="271107" y="3040271"/>
                </a:lnTo>
                <a:cubicBezTo>
                  <a:pt x="270265" y="3037872"/>
                  <a:pt x="270006" y="3034528"/>
                  <a:pt x="271065" y="3029072"/>
                </a:cubicBezTo>
                <a:lnTo>
                  <a:pt x="271558" y="3027835"/>
                </a:lnTo>
                <a:cubicBezTo>
                  <a:pt x="270688" y="3024705"/>
                  <a:pt x="268559" y="2982922"/>
                  <a:pt x="268717" y="2964245"/>
                </a:cubicBezTo>
                <a:cubicBezTo>
                  <a:pt x="279502" y="2933904"/>
                  <a:pt x="269365" y="2949568"/>
                  <a:pt x="272511" y="2915772"/>
                </a:cubicBezTo>
                <a:cubicBezTo>
                  <a:pt x="272017" y="2877552"/>
                  <a:pt x="270125" y="2850992"/>
                  <a:pt x="270356" y="2825842"/>
                </a:cubicBezTo>
                <a:cubicBezTo>
                  <a:pt x="269433" y="2814032"/>
                  <a:pt x="268938" y="2727859"/>
                  <a:pt x="273897" y="2734957"/>
                </a:cubicBezTo>
                <a:cubicBezTo>
                  <a:pt x="264242" y="2698391"/>
                  <a:pt x="277769" y="2677127"/>
                  <a:pt x="274458" y="2636572"/>
                </a:cubicBezTo>
                <a:cubicBezTo>
                  <a:pt x="287792" y="2615986"/>
                  <a:pt x="275829" y="2626668"/>
                  <a:pt x="279157" y="2604260"/>
                </a:cubicBezTo>
                <a:cubicBezTo>
                  <a:pt x="279270" y="2587221"/>
                  <a:pt x="288019" y="2599786"/>
                  <a:pt x="288131" y="2582747"/>
                </a:cubicBezTo>
                <a:cubicBezTo>
                  <a:pt x="260352" y="2545890"/>
                  <a:pt x="290145" y="2525479"/>
                  <a:pt x="282516" y="2478755"/>
                </a:cubicBezTo>
                <a:lnTo>
                  <a:pt x="287359" y="2451804"/>
                </a:lnTo>
                <a:cubicBezTo>
                  <a:pt x="285426" y="2443087"/>
                  <a:pt x="285710" y="2414879"/>
                  <a:pt x="289577" y="2408801"/>
                </a:cubicBezTo>
                <a:cubicBezTo>
                  <a:pt x="290424" y="2402768"/>
                  <a:pt x="289064" y="2396183"/>
                  <a:pt x="293203" y="2392670"/>
                </a:cubicBezTo>
                <a:cubicBezTo>
                  <a:pt x="295637" y="2379564"/>
                  <a:pt x="301233" y="2349549"/>
                  <a:pt x="304183" y="2330165"/>
                </a:cubicBezTo>
                <a:cubicBezTo>
                  <a:pt x="298973" y="2319718"/>
                  <a:pt x="309550" y="2303314"/>
                  <a:pt x="310900" y="2276363"/>
                </a:cubicBezTo>
                <a:cubicBezTo>
                  <a:pt x="304874" y="2264930"/>
                  <a:pt x="311891" y="2258198"/>
                  <a:pt x="303909" y="2236310"/>
                </a:cubicBezTo>
                <a:cubicBezTo>
                  <a:pt x="304734" y="2235412"/>
                  <a:pt x="305502" y="2234293"/>
                  <a:pt x="306187" y="2232984"/>
                </a:cubicBezTo>
                <a:cubicBezTo>
                  <a:pt x="310170" y="2225381"/>
                  <a:pt x="310605" y="2213194"/>
                  <a:pt x="307158" y="2205763"/>
                </a:cubicBezTo>
                <a:cubicBezTo>
                  <a:pt x="296601" y="2170883"/>
                  <a:pt x="306474" y="2175442"/>
                  <a:pt x="304860" y="2145703"/>
                </a:cubicBezTo>
                <a:cubicBezTo>
                  <a:pt x="304314" y="2112090"/>
                  <a:pt x="314083" y="2134724"/>
                  <a:pt x="304273" y="2092533"/>
                </a:cubicBezTo>
                <a:cubicBezTo>
                  <a:pt x="308983" y="2088154"/>
                  <a:pt x="303590" y="2066396"/>
                  <a:pt x="301642" y="2057359"/>
                </a:cubicBezTo>
                <a:cubicBezTo>
                  <a:pt x="301720" y="2041038"/>
                  <a:pt x="313213" y="2032807"/>
                  <a:pt x="306736" y="2016105"/>
                </a:cubicBezTo>
                <a:cubicBezTo>
                  <a:pt x="312847" y="2019262"/>
                  <a:pt x="310007" y="1975377"/>
                  <a:pt x="316234" y="1983129"/>
                </a:cubicBezTo>
                <a:cubicBezTo>
                  <a:pt x="322177" y="1972692"/>
                  <a:pt x="313034" y="1967129"/>
                  <a:pt x="318238" y="1956745"/>
                </a:cubicBezTo>
                <a:cubicBezTo>
                  <a:pt x="319718" y="1944884"/>
                  <a:pt x="311423" y="1963350"/>
                  <a:pt x="311341" y="1950160"/>
                </a:cubicBezTo>
                <a:lnTo>
                  <a:pt x="323556" y="1879546"/>
                </a:lnTo>
                <a:cubicBezTo>
                  <a:pt x="320263" y="1869846"/>
                  <a:pt x="322312" y="1862247"/>
                  <a:pt x="326085" y="1854893"/>
                </a:cubicBezTo>
                <a:cubicBezTo>
                  <a:pt x="325955" y="1832625"/>
                  <a:pt x="332007" y="1812578"/>
                  <a:pt x="335058" y="1787684"/>
                </a:cubicBezTo>
                <a:cubicBezTo>
                  <a:pt x="331933" y="1760490"/>
                  <a:pt x="342400" y="1747069"/>
                  <a:pt x="345620" y="1720464"/>
                </a:cubicBezTo>
                <a:cubicBezTo>
                  <a:pt x="337355" y="1693643"/>
                  <a:pt x="360215" y="1703686"/>
                  <a:pt x="360760" y="1681196"/>
                </a:cubicBezTo>
                <a:cubicBezTo>
                  <a:pt x="353923" y="1644243"/>
                  <a:pt x="368449" y="1682451"/>
                  <a:pt x="368483" y="1625881"/>
                </a:cubicBezTo>
                <a:cubicBezTo>
                  <a:pt x="367181" y="1622619"/>
                  <a:pt x="369088" y="1615868"/>
                  <a:pt x="371077" y="1616704"/>
                </a:cubicBezTo>
                <a:cubicBezTo>
                  <a:pt x="371005" y="1604306"/>
                  <a:pt x="384453" y="1569256"/>
                  <a:pt x="383008" y="1551493"/>
                </a:cubicBezTo>
                <a:cubicBezTo>
                  <a:pt x="390598" y="1517303"/>
                  <a:pt x="381821" y="1500132"/>
                  <a:pt x="384834" y="1475233"/>
                </a:cubicBezTo>
                <a:cubicBezTo>
                  <a:pt x="393221" y="1446677"/>
                  <a:pt x="400498" y="1430031"/>
                  <a:pt x="418371" y="1380155"/>
                </a:cubicBezTo>
                <a:lnTo>
                  <a:pt x="469641" y="1210871"/>
                </a:lnTo>
                <a:cubicBezTo>
                  <a:pt x="507460" y="1148093"/>
                  <a:pt x="486915" y="1066841"/>
                  <a:pt x="489701" y="1028427"/>
                </a:cubicBezTo>
                <a:cubicBezTo>
                  <a:pt x="478454" y="1012506"/>
                  <a:pt x="490925" y="999600"/>
                  <a:pt x="486354" y="980383"/>
                </a:cubicBezTo>
                <a:cubicBezTo>
                  <a:pt x="483880" y="937629"/>
                  <a:pt x="471099" y="895192"/>
                  <a:pt x="479762" y="839699"/>
                </a:cubicBezTo>
                <a:cubicBezTo>
                  <a:pt x="444550" y="814685"/>
                  <a:pt x="465776" y="749644"/>
                  <a:pt x="445664" y="696545"/>
                </a:cubicBezTo>
                <a:cubicBezTo>
                  <a:pt x="441558" y="665722"/>
                  <a:pt x="459046" y="617297"/>
                  <a:pt x="440047" y="606615"/>
                </a:cubicBezTo>
                <a:cubicBezTo>
                  <a:pt x="451675" y="592509"/>
                  <a:pt x="432892" y="579307"/>
                  <a:pt x="431225" y="563889"/>
                </a:cubicBezTo>
                <a:cubicBezTo>
                  <a:pt x="438618" y="551582"/>
                  <a:pt x="432225" y="545475"/>
                  <a:pt x="430803" y="534294"/>
                </a:cubicBezTo>
                <a:cubicBezTo>
                  <a:pt x="435364" y="529230"/>
                  <a:pt x="435126" y="519767"/>
                  <a:pt x="429777" y="516548"/>
                </a:cubicBezTo>
                <a:cubicBezTo>
                  <a:pt x="417444" y="521116"/>
                  <a:pt x="423596" y="488251"/>
                  <a:pt x="415090" y="485808"/>
                </a:cubicBezTo>
                <a:cubicBezTo>
                  <a:pt x="413316" y="466733"/>
                  <a:pt x="424116" y="383903"/>
                  <a:pt x="410499" y="369873"/>
                </a:cubicBezTo>
                <a:cubicBezTo>
                  <a:pt x="404034" y="331308"/>
                  <a:pt x="425696" y="275570"/>
                  <a:pt x="425314" y="259180"/>
                </a:cubicBezTo>
                <a:cubicBezTo>
                  <a:pt x="450188" y="242918"/>
                  <a:pt x="384634" y="163766"/>
                  <a:pt x="383240" y="94173"/>
                </a:cubicBezTo>
                <a:cubicBezTo>
                  <a:pt x="385641" y="84795"/>
                  <a:pt x="385609" y="79782"/>
                  <a:pt x="379938" y="77267"/>
                </a:cubicBezTo>
                <a:cubicBezTo>
                  <a:pt x="378301" y="68220"/>
                  <a:pt x="376144" y="54774"/>
                  <a:pt x="373430" y="38856"/>
                </a:cubicBez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 name="Title 1">
            <a:extLst>
              <a:ext uri="{FF2B5EF4-FFF2-40B4-BE49-F238E27FC236}">
                <a16:creationId xmlns:a16="http://schemas.microsoft.com/office/drawing/2014/main" id="{997FCAE5-275A-DF9C-3A27-C2D54D94F9A8}"/>
              </a:ext>
            </a:extLst>
          </p:cNvPr>
          <p:cNvSpPr txBox="1">
            <a:spLocks/>
          </p:cNvSpPr>
          <p:nvPr/>
        </p:nvSpPr>
        <p:spPr>
          <a:xfrm>
            <a:off x="5867400" y="641575"/>
            <a:ext cx="6324600" cy="702333"/>
          </a:xfrm>
          <a:prstGeom prst="rect">
            <a:avLst/>
          </a:prstGeom>
        </p:spPr>
        <p:txBody>
          <a:bodyPr vert="horz" lIns="91440" tIns="45720" rIns="91440" bIns="45720" rtlCol="0" anchor="ctr" anchorCtr="0">
            <a:normAutofit/>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defTabSz="914400">
              <a:lnSpc>
                <a:spcPct val="90000"/>
              </a:lnSpc>
              <a:spcAft>
                <a:spcPts val="600"/>
              </a:spcAft>
            </a:pPr>
            <a:r>
              <a:rPr lang="en-US" sz="4000" kern="1200" dirty="0">
                <a:solidFill>
                  <a:schemeClr val="tx1"/>
                </a:solidFill>
                <a:latin typeface="+mj-lt"/>
                <a:ea typeface="+mj-ea"/>
                <a:cs typeface="+mj-cs"/>
              </a:rPr>
              <a:t>And a paradigm shift occurs</a:t>
            </a:r>
          </a:p>
        </p:txBody>
      </p:sp>
      <p:pic>
        <p:nvPicPr>
          <p:cNvPr id="9" name="Picture 8" descr="A diagram of a event bus&#10;&#10;Description automatically generated with low confidence">
            <a:extLst>
              <a:ext uri="{FF2B5EF4-FFF2-40B4-BE49-F238E27FC236}">
                <a16:creationId xmlns:a16="http://schemas.microsoft.com/office/drawing/2014/main" id="{0F402791-33AA-482F-6AED-89B334A420F0}"/>
              </a:ext>
            </a:extLst>
          </p:cNvPr>
          <p:cNvPicPr>
            <a:picLocks noChangeAspect="1"/>
          </p:cNvPicPr>
          <p:nvPr/>
        </p:nvPicPr>
        <p:blipFill>
          <a:blip r:embed="rId3"/>
          <a:stretch>
            <a:fillRect/>
          </a:stretch>
        </p:blipFill>
        <p:spPr>
          <a:xfrm>
            <a:off x="253852" y="2287887"/>
            <a:ext cx="4146183" cy="2549902"/>
          </a:xfrm>
          <a:prstGeom prst="rect">
            <a:avLst/>
          </a:prstGeom>
        </p:spPr>
      </p:pic>
      <p:sp>
        <p:nvSpPr>
          <p:cNvPr id="5" name="TextBox 4">
            <a:extLst>
              <a:ext uri="{FF2B5EF4-FFF2-40B4-BE49-F238E27FC236}">
                <a16:creationId xmlns:a16="http://schemas.microsoft.com/office/drawing/2014/main" id="{A4D16113-5936-6BE3-1DA4-13B44955BA0E}"/>
              </a:ext>
            </a:extLst>
          </p:cNvPr>
          <p:cNvSpPr txBox="1"/>
          <p:nvPr/>
        </p:nvSpPr>
        <p:spPr>
          <a:xfrm>
            <a:off x="6374642" y="1551999"/>
            <a:ext cx="5310116" cy="433484"/>
          </a:xfrm>
          <a:prstGeom prst="rect">
            <a:avLst/>
          </a:prstGeom>
        </p:spPr>
        <p:txBody>
          <a:bodyPr vert="horz" lIns="91440" tIns="45720" rIns="91440" bIns="45720" rtlCol="0">
            <a:normAutofit/>
          </a:bodyPr>
          <a:lstStyle/>
          <a:p>
            <a:pPr>
              <a:lnSpc>
                <a:spcPct val="90000"/>
              </a:lnSpc>
              <a:spcBef>
                <a:spcPts val="1000"/>
              </a:spcBef>
            </a:pPr>
            <a:r>
              <a:rPr lang="en-US" sz="2000" dirty="0"/>
              <a:t>Can you identify some possible advantages?</a:t>
            </a:r>
          </a:p>
          <a:p>
            <a:pPr marL="285750" indent="-228600">
              <a:lnSpc>
                <a:spcPct val="90000"/>
              </a:lnSpc>
              <a:spcBef>
                <a:spcPts val="1000"/>
              </a:spcBef>
              <a:buFont typeface="Arial" panose="020B0604020202020204" pitchFamily="34" charset="0"/>
              <a:buChar char="•"/>
            </a:pPr>
            <a:endParaRPr lang="en-US" sz="2000" dirty="0"/>
          </a:p>
        </p:txBody>
      </p:sp>
      <p:pic>
        <p:nvPicPr>
          <p:cNvPr id="11" name="Picture 10" descr="A picture containing icon&#10;&#10;Description automatically generated">
            <a:extLst>
              <a:ext uri="{FF2B5EF4-FFF2-40B4-BE49-F238E27FC236}">
                <a16:creationId xmlns:a16="http://schemas.microsoft.com/office/drawing/2014/main" id="{2BE12F59-C388-426A-16C4-4BB8602DD998}"/>
              </a:ext>
            </a:extLst>
          </p:cNvPr>
          <p:cNvPicPr>
            <a:picLocks noChangeAspect="1"/>
          </p:cNvPicPr>
          <p:nvPr/>
        </p:nvPicPr>
        <p:blipFill rotWithShape="1">
          <a:blip r:embed="rId4">
            <a:extLst>
              <a:ext uri="{28A0092B-C50C-407E-A947-70E740481C1C}">
                <a14:useLocalDpi xmlns:a14="http://schemas.microsoft.com/office/drawing/2010/main" val="0"/>
              </a:ext>
            </a:extLst>
          </a:blip>
          <a:srcRect t="1" b="31523"/>
          <a:stretch/>
        </p:blipFill>
        <p:spPr>
          <a:xfrm>
            <a:off x="10551386" y="296288"/>
            <a:ext cx="1246302" cy="232332"/>
          </a:xfrm>
          <a:prstGeom prst="rect">
            <a:avLst/>
          </a:prstGeom>
        </p:spPr>
      </p:pic>
      <p:pic>
        <p:nvPicPr>
          <p:cNvPr id="2" name="Picture 2">
            <a:extLst>
              <a:ext uri="{FF2B5EF4-FFF2-40B4-BE49-F238E27FC236}">
                <a16:creationId xmlns:a16="http://schemas.microsoft.com/office/drawing/2014/main" id="{EE68A190-0A3D-8333-367E-B5358F1B948A}"/>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7121568" y="2562904"/>
            <a:ext cx="3258979" cy="325897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5BC2C9D5-21E8-49D3-62F6-C0C192A9BA58}"/>
              </a:ext>
            </a:extLst>
          </p:cNvPr>
          <p:cNvSpPr txBox="1"/>
          <p:nvPr/>
        </p:nvSpPr>
        <p:spPr>
          <a:xfrm>
            <a:off x="6248225" y="2287887"/>
            <a:ext cx="5310116" cy="3908585"/>
          </a:xfrm>
          <a:prstGeom prst="rect">
            <a:avLst/>
          </a:prstGeom>
        </p:spPr>
        <p:txBody>
          <a:bodyPr vert="horz" lIns="91440" tIns="45720" rIns="91440" bIns="45720" rtlCol="0">
            <a:normAutofit fontScale="92500" lnSpcReduction="20000"/>
          </a:bodyPr>
          <a:lstStyle/>
          <a:p>
            <a:pPr marL="285750" indent="-228600">
              <a:lnSpc>
                <a:spcPct val="150000"/>
              </a:lnSpc>
              <a:spcBef>
                <a:spcPts val="1000"/>
              </a:spcBef>
              <a:buFont typeface="Arial" panose="020B0604020202020204" pitchFamily="34" charset="0"/>
              <a:buChar char="•"/>
            </a:pPr>
            <a:r>
              <a:rPr lang="en-US" dirty="0"/>
              <a:t>Easier to scale due to the asynchronous nature of the system. Producers don’t need to grow with the consumers.</a:t>
            </a:r>
          </a:p>
          <a:p>
            <a:pPr marL="285750" indent="-228600">
              <a:lnSpc>
                <a:spcPct val="150000"/>
              </a:lnSpc>
              <a:spcBef>
                <a:spcPts val="1000"/>
              </a:spcBef>
              <a:buFont typeface="Arial" panose="020B0604020202020204" pitchFamily="34" charset="0"/>
              <a:buChar char="•"/>
            </a:pPr>
            <a:r>
              <a:rPr lang="en-US" dirty="0"/>
              <a:t>No more need for polling. We remove unnecessary requests and react faster to change</a:t>
            </a:r>
          </a:p>
          <a:p>
            <a:pPr marL="285750" indent="-228600">
              <a:lnSpc>
                <a:spcPct val="150000"/>
              </a:lnSpc>
              <a:spcBef>
                <a:spcPts val="1000"/>
              </a:spcBef>
              <a:buFont typeface="Arial" panose="020B0604020202020204" pitchFamily="34" charset="0"/>
              <a:buChar char="•"/>
            </a:pPr>
            <a:r>
              <a:rPr lang="en-US" dirty="0"/>
              <a:t>Easier to reason about the system</a:t>
            </a:r>
          </a:p>
          <a:p>
            <a:pPr marL="285750" indent="-228600">
              <a:lnSpc>
                <a:spcPct val="150000"/>
              </a:lnSpc>
              <a:spcBef>
                <a:spcPts val="1000"/>
              </a:spcBef>
              <a:buFont typeface="Arial" panose="020B0604020202020204" pitchFamily="34" charset="0"/>
              <a:buChar char="•"/>
            </a:pPr>
            <a:r>
              <a:rPr lang="en-US" dirty="0"/>
              <a:t>Decoupling between producers/consumer</a:t>
            </a:r>
          </a:p>
          <a:p>
            <a:pPr marL="285750" indent="-228600">
              <a:lnSpc>
                <a:spcPct val="150000"/>
              </a:lnSpc>
              <a:spcBef>
                <a:spcPts val="1000"/>
              </a:spcBef>
              <a:buFont typeface="Arial" panose="020B0604020202020204" pitchFamily="34" charset="0"/>
              <a:buChar char="•"/>
            </a:pPr>
            <a:r>
              <a:rPr lang="en-US" dirty="0"/>
              <a:t>Reduced possibility of cascading failure</a:t>
            </a:r>
          </a:p>
          <a:p>
            <a:pPr marL="285750" indent="-228600">
              <a:lnSpc>
                <a:spcPct val="150000"/>
              </a:lnSpc>
              <a:spcBef>
                <a:spcPts val="1000"/>
              </a:spcBef>
              <a:buFont typeface="Arial" panose="020B0604020202020204" pitchFamily="34" charset="0"/>
              <a:buChar char="•"/>
            </a:pPr>
            <a:r>
              <a:rPr lang="en-US" dirty="0"/>
              <a:t>Minimized technical debt</a:t>
            </a:r>
          </a:p>
          <a:p>
            <a:pPr marL="285750" indent="-228600">
              <a:lnSpc>
                <a:spcPct val="150000"/>
              </a:lnSpc>
              <a:spcBef>
                <a:spcPts val="1000"/>
              </a:spcBef>
              <a:buFont typeface="Arial" panose="020B0604020202020204" pitchFamily="34" charset="0"/>
              <a:buChar char="•"/>
            </a:pPr>
            <a:endParaRPr lang="en-US" dirty="0"/>
          </a:p>
          <a:p>
            <a:pPr marL="285750" indent="-228600">
              <a:lnSpc>
                <a:spcPct val="150000"/>
              </a:lnSpc>
              <a:spcBef>
                <a:spcPts val="1000"/>
              </a:spcBef>
              <a:buFont typeface="Arial" panose="020B0604020202020204" pitchFamily="34" charset="0"/>
              <a:buChar char="•"/>
            </a:pPr>
            <a:endParaRPr lang="en-US" dirty="0"/>
          </a:p>
        </p:txBody>
      </p:sp>
    </p:spTree>
    <p:extLst>
      <p:ext uri="{BB962C8B-B14F-4D97-AF65-F5344CB8AC3E}">
        <p14:creationId xmlns:p14="http://schemas.microsoft.com/office/powerpoint/2010/main" val="2193404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2"/>
                                        </p:tgtEl>
                                        <p:attrNameLst>
                                          <p:attrName>style.visibility</p:attrName>
                                        </p:attrNameLst>
                                      </p:cBhvr>
                                      <p:to>
                                        <p:strVal val="hidden"/>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Shape 24">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 name="Title 1">
            <a:extLst>
              <a:ext uri="{FF2B5EF4-FFF2-40B4-BE49-F238E27FC236}">
                <a16:creationId xmlns:a16="http://schemas.microsoft.com/office/drawing/2014/main" id="{997FCAE5-275A-DF9C-3A27-C2D54D94F9A8}"/>
              </a:ext>
            </a:extLst>
          </p:cNvPr>
          <p:cNvSpPr txBox="1">
            <a:spLocks/>
          </p:cNvSpPr>
          <p:nvPr/>
        </p:nvSpPr>
        <p:spPr>
          <a:xfrm>
            <a:off x="394312" y="296288"/>
            <a:ext cx="5996328" cy="1330839"/>
          </a:xfrm>
          <a:prstGeom prst="rect">
            <a:avLst/>
          </a:prstGeom>
        </p:spPr>
        <p:txBody>
          <a:bodyPr vert="horz" lIns="91440" tIns="45720" rIns="91440" bIns="45720" rtlCol="0" anchor="ctr" anchorCtr="0">
            <a:normAutofit/>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defTabSz="914400">
              <a:lnSpc>
                <a:spcPct val="90000"/>
              </a:lnSpc>
              <a:spcAft>
                <a:spcPts val="600"/>
              </a:spcAft>
            </a:pPr>
            <a:r>
              <a:rPr lang="en-US" sz="4000" kern="1200" dirty="0">
                <a:solidFill>
                  <a:schemeClr val="tx1"/>
                </a:solidFill>
                <a:latin typeface="+mj-lt"/>
                <a:ea typeface="+mj-ea"/>
                <a:cs typeface="+mj-cs"/>
              </a:rPr>
              <a:t>And a paradigm shift occurs</a:t>
            </a:r>
          </a:p>
        </p:txBody>
      </p:sp>
      <p:sp>
        <p:nvSpPr>
          <p:cNvPr id="7" name="TextBox 6">
            <a:extLst>
              <a:ext uri="{FF2B5EF4-FFF2-40B4-BE49-F238E27FC236}">
                <a16:creationId xmlns:a16="http://schemas.microsoft.com/office/drawing/2014/main" id="{1D8CEC0C-B997-6967-8AF2-9C6DE0FC1C1F}"/>
              </a:ext>
            </a:extLst>
          </p:cNvPr>
          <p:cNvSpPr txBox="1"/>
          <p:nvPr/>
        </p:nvSpPr>
        <p:spPr>
          <a:xfrm>
            <a:off x="585155" y="2067978"/>
            <a:ext cx="3427001" cy="696243"/>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dirty="0"/>
              <a:t>But now every service must process every event…</a:t>
            </a:r>
          </a:p>
          <a:p>
            <a:pPr indent="-228600">
              <a:lnSpc>
                <a:spcPct val="90000"/>
              </a:lnSpc>
              <a:spcAft>
                <a:spcPts val="600"/>
              </a:spcAft>
              <a:buFont typeface="Arial" panose="020B0604020202020204" pitchFamily="34" charset="0"/>
              <a:buChar char="•"/>
            </a:pPr>
            <a:endParaRPr lang="en-US" dirty="0"/>
          </a:p>
        </p:txBody>
      </p:sp>
      <p:pic>
        <p:nvPicPr>
          <p:cNvPr id="6" name="Picture 5" descr="A diagram of a event bus&#10;&#10;Description automatically generated with low confidence">
            <a:extLst>
              <a:ext uri="{FF2B5EF4-FFF2-40B4-BE49-F238E27FC236}">
                <a16:creationId xmlns:a16="http://schemas.microsoft.com/office/drawing/2014/main" id="{FEAB28A4-227C-AA9E-08E7-8FFE38D33895}"/>
              </a:ext>
            </a:extLst>
          </p:cNvPr>
          <p:cNvPicPr>
            <a:picLocks noChangeAspect="1"/>
          </p:cNvPicPr>
          <p:nvPr/>
        </p:nvPicPr>
        <p:blipFill>
          <a:blip r:embed="rId3"/>
          <a:stretch>
            <a:fillRect/>
          </a:stretch>
        </p:blipFill>
        <p:spPr>
          <a:xfrm>
            <a:off x="6238593" y="2354073"/>
            <a:ext cx="4712988" cy="2898487"/>
          </a:xfrm>
          <a:prstGeom prst="rect">
            <a:avLst/>
          </a:prstGeom>
        </p:spPr>
      </p:pic>
      <p:pic>
        <p:nvPicPr>
          <p:cNvPr id="11" name="Picture 10" descr="A picture containing icon&#10;&#10;Description automatically generated">
            <a:extLst>
              <a:ext uri="{FF2B5EF4-FFF2-40B4-BE49-F238E27FC236}">
                <a16:creationId xmlns:a16="http://schemas.microsoft.com/office/drawing/2014/main" id="{2BE12F59-C388-426A-16C4-4BB8602DD998}"/>
              </a:ext>
            </a:extLst>
          </p:cNvPr>
          <p:cNvPicPr>
            <a:picLocks noChangeAspect="1"/>
          </p:cNvPicPr>
          <p:nvPr/>
        </p:nvPicPr>
        <p:blipFill rotWithShape="1">
          <a:blip r:embed="rId4">
            <a:extLst>
              <a:ext uri="{28A0092B-C50C-407E-A947-70E740481C1C}">
                <a14:useLocalDpi xmlns:a14="http://schemas.microsoft.com/office/drawing/2010/main" val="0"/>
              </a:ext>
            </a:extLst>
          </a:blip>
          <a:srcRect t="1" b="31523"/>
          <a:stretch/>
        </p:blipFill>
        <p:spPr>
          <a:xfrm>
            <a:off x="10551386" y="296288"/>
            <a:ext cx="1246302" cy="232332"/>
          </a:xfrm>
          <a:prstGeom prst="rect">
            <a:avLst/>
          </a:prstGeom>
        </p:spPr>
      </p:pic>
      <p:pic>
        <p:nvPicPr>
          <p:cNvPr id="10" name="Picture 9" descr="A picture containing drawing, sketch, illustration&#10;&#10;Description automatically generated">
            <a:extLst>
              <a:ext uri="{FF2B5EF4-FFF2-40B4-BE49-F238E27FC236}">
                <a16:creationId xmlns:a16="http://schemas.microsoft.com/office/drawing/2014/main" id="{493C2A9F-F799-B766-967C-0C5E215ABFD0}"/>
              </a:ext>
            </a:extLst>
          </p:cNvPr>
          <p:cNvPicPr>
            <a:picLocks noChangeAspect="1"/>
          </p:cNvPicPr>
          <p:nvPr/>
        </p:nvPicPr>
        <p:blipFill>
          <a:blip r:embed="rId5"/>
          <a:stretch>
            <a:fillRect/>
          </a:stretch>
        </p:blipFill>
        <p:spPr>
          <a:xfrm>
            <a:off x="963833" y="2987486"/>
            <a:ext cx="2462539" cy="2411939"/>
          </a:xfrm>
          <a:prstGeom prst="rect">
            <a:avLst/>
          </a:prstGeom>
        </p:spPr>
      </p:pic>
    </p:spTree>
    <p:extLst>
      <p:ext uri="{BB962C8B-B14F-4D97-AF65-F5344CB8AC3E}">
        <p14:creationId xmlns:p14="http://schemas.microsoft.com/office/powerpoint/2010/main" val="16114676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 name="Title 1">
            <a:extLst>
              <a:ext uri="{FF2B5EF4-FFF2-40B4-BE49-F238E27FC236}">
                <a16:creationId xmlns:a16="http://schemas.microsoft.com/office/drawing/2014/main" id="{997FCAE5-275A-DF9C-3A27-C2D54D94F9A8}"/>
              </a:ext>
            </a:extLst>
          </p:cNvPr>
          <p:cNvSpPr txBox="1">
            <a:spLocks/>
          </p:cNvSpPr>
          <p:nvPr/>
        </p:nvSpPr>
        <p:spPr>
          <a:xfrm>
            <a:off x="394312" y="296288"/>
            <a:ext cx="3739341" cy="1330839"/>
          </a:xfrm>
          <a:prstGeom prst="rect">
            <a:avLst/>
          </a:prstGeom>
        </p:spPr>
        <p:txBody>
          <a:bodyPr vert="horz" lIns="91440" tIns="45720" rIns="91440" bIns="45720" rtlCol="0" anchor="ctr" anchorCtr="0">
            <a:normAutofit/>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defTabSz="914400">
              <a:lnSpc>
                <a:spcPct val="90000"/>
              </a:lnSpc>
              <a:spcAft>
                <a:spcPts val="600"/>
              </a:spcAft>
            </a:pPr>
            <a:r>
              <a:rPr lang="en-US" sz="4000" kern="1200" dirty="0">
                <a:solidFill>
                  <a:schemeClr val="tx1"/>
                </a:solidFill>
                <a:latin typeface="+mj-lt"/>
                <a:ea typeface="+mj-ea"/>
                <a:cs typeface="+mj-cs"/>
              </a:rPr>
              <a:t>A small detour on design patterns</a:t>
            </a:r>
          </a:p>
        </p:txBody>
      </p:sp>
      <p:sp>
        <p:nvSpPr>
          <p:cNvPr id="5" name="TextBox 4">
            <a:extLst>
              <a:ext uri="{FF2B5EF4-FFF2-40B4-BE49-F238E27FC236}">
                <a16:creationId xmlns:a16="http://schemas.microsoft.com/office/drawing/2014/main" id="{A4D16113-5936-6BE3-1DA4-13B44955BA0E}"/>
              </a:ext>
            </a:extLst>
          </p:cNvPr>
          <p:cNvSpPr txBox="1"/>
          <p:nvPr/>
        </p:nvSpPr>
        <p:spPr>
          <a:xfrm>
            <a:off x="656759" y="3226093"/>
            <a:ext cx="3739341" cy="677647"/>
          </a:xfrm>
          <a:prstGeom prst="rect">
            <a:avLst/>
          </a:prstGeom>
        </p:spPr>
        <p:txBody>
          <a:bodyPr vert="horz" lIns="91440" tIns="45720" rIns="91440" bIns="45720" rtlCol="0">
            <a:normAutofit/>
          </a:bodyPr>
          <a:lstStyle/>
          <a:p>
            <a:pPr>
              <a:lnSpc>
                <a:spcPct val="90000"/>
              </a:lnSpc>
              <a:spcBef>
                <a:spcPts val="1000"/>
              </a:spcBef>
            </a:pPr>
            <a:r>
              <a:rPr lang="en-US" sz="2000" dirty="0"/>
              <a:t>Does anyone know the observer design pattern?</a:t>
            </a:r>
          </a:p>
          <a:p>
            <a:pPr indent="-228600">
              <a:lnSpc>
                <a:spcPct val="90000"/>
              </a:lnSpc>
              <a:spcBef>
                <a:spcPts val="1000"/>
              </a:spcBef>
              <a:buFont typeface="Arial" panose="020B0604020202020204" pitchFamily="34" charset="0"/>
              <a:buChar char="•"/>
            </a:pPr>
            <a:endParaRPr lang="en-US" sz="2000" dirty="0"/>
          </a:p>
          <a:p>
            <a:pPr marL="285750" indent="-228600">
              <a:lnSpc>
                <a:spcPct val="90000"/>
              </a:lnSpc>
              <a:spcBef>
                <a:spcPts val="1000"/>
              </a:spcBef>
              <a:buFont typeface="Arial" panose="020B0604020202020204" pitchFamily="34" charset="0"/>
              <a:buChar char="•"/>
            </a:pPr>
            <a:endParaRPr lang="en-US" sz="2000" dirty="0"/>
          </a:p>
        </p:txBody>
      </p:sp>
      <p:pic>
        <p:nvPicPr>
          <p:cNvPr id="11" name="Picture 10" descr="A picture containing icon&#10;&#10;Description automatically generated">
            <a:extLst>
              <a:ext uri="{FF2B5EF4-FFF2-40B4-BE49-F238E27FC236}">
                <a16:creationId xmlns:a16="http://schemas.microsoft.com/office/drawing/2014/main" id="{2BE12F59-C388-426A-16C4-4BB8602DD998}"/>
              </a:ext>
            </a:extLst>
          </p:cNvPr>
          <p:cNvPicPr>
            <a:picLocks noChangeAspect="1"/>
          </p:cNvPicPr>
          <p:nvPr/>
        </p:nvPicPr>
        <p:blipFill rotWithShape="1">
          <a:blip r:embed="rId3">
            <a:extLst>
              <a:ext uri="{28A0092B-C50C-407E-A947-70E740481C1C}">
                <a14:useLocalDpi xmlns:a14="http://schemas.microsoft.com/office/drawing/2010/main" val="0"/>
              </a:ext>
            </a:extLst>
          </a:blip>
          <a:srcRect t="1" b="31523"/>
          <a:stretch/>
        </p:blipFill>
        <p:spPr>
          <a:xfrm>
            <a:off x="10551386" y="296288"/>
            <a:ext cx="1246302" cy="232332"/>
          </a:xfrm>
          <a:prstGeom prst="rect">
            <a:avLst/>
          </a:prstGeom>
        </p:spPr>
      </p:pic>
      <p:pic>
        <p:nvPicPr>
          <p:cNvPr id="2" name="Picture 2">
            <a:extLst>
              <a:ext uri="{FF2B5EF4-FFF2-40B4-BE49-F238E27FC236}">
                <a16:creationId xmlns:a16="http://schemas.microsoft.com/office/drawing/2014/main" id="{D42BF2B7-104F-A43C-F3F2-DBBD67C627D7}"/>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169336" y="2042799"/>
            <a:ext cx="3258979" cy="325897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A picture containing text, screenshot, receipt, font&#10;&#10;Description automatically generated">
            <a:extLst>
              <a:ext uri="{FF2B5EF4-FFF2-40B4-BE49-F238E27FC236}">
                <a16:creationId xmlns:a16="http://schemas.microsoft.com/office/drawing/2014/main" id="{DA24CE34-FF36-A481-F271-5597E525DF4F}"/>
              </a:ext>
            </a:extLst>
          </p:cNvPr>
          <p:cNvPicPr>
            <a:picLocks noChangeAspect="1"/>
          </p:cNvPicPr>
          <p:nvPr/>
        </p:nvPicPr>
        <p:blipFill>
          <a:blip r:embed="rId5"/>
          <a:stretch>
            <a:fillRect/>
          </a:stretch>
        </p:blipFill>
        <p:spPr>
          <a:xfrm>
            <a:off x="6878102" y="2207109"/>
            <a:ext cx="3841449" cy="3188401"/>
          </a:xfrm>
          <a:prstGeom prst="rect">
            <a:avLst/>
          </a:prstGeom>
        </p:spPr>
      </p:pic>
    </p:spTree>
    <p:extLst>
      <p:ext uri="{BB962C8B-B14F-4D97-AF65-F5344CB8AC3E}">
        <p14:creationId xmlns:p14="http://schemas.microsoft.com/office/powerpoint/2010/main" val="6223546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2"/>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F821940F-7A1D-4ACC-85B4-A932898AB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Shape 31">
            <a:extLst>
              <a:ext uri="{FF2B5EF4-FFF2-40B4-BE49-F238E27FC236}">
                <a16:creationId xmlns:a16="http://schemas.microsoft.com/office/drawing/2014/main" id="{16674508-81D3-48CF-96BF-7FC60EAA57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741994" cy="6858000"/>
          </a:xfrm>
          <a:custGeom>
            <a:avLst/>
            <a:gdLst>
              <a:gd name="connsiteX0" fmla="*/ 0 w 6568309"/>
              <a:gd name="connsiteY0" fmla="*/ 0 h 6858000"/>
              <a:gd name="connsiteX1" fmla="*/ 362841 w 6568309"/>
              <a:gd name="connsiteY1" fmla="*/ 0 h 6858000"/>
              <a:gd name="connsiteX2" fmla="*/ 523269 w 6568309"/>
              <a:gd name="connsiteY2" fmla="*/ 0 h 6858000"/>
              <a:gd name="connsiteX3" fmla="*/ 1343025 w 6568309"/>
              <a:gd name="connsiteY3" fmla="*/ 0 h 6858000"/>
              <a:gd name="connsiteX4" fmla="*/ 1705866 w 6568309"/>
              <a:gd name="connsiteY4" fmla="*/ 0 h 6858000"/>
              <a:gd name="connsiteX5" fmla="*/ 1866294 w 6568309"/>
              <a:gd name="connsiteY5" fmla="*/ 0 h 6858000"/>
              <a:gd name="connsiteX6" fmla="*/ 5225154 w 6568309"/>
              <a:gd name="connsiteY6" fmla="*/ 0 h 6858000"/>
              <a:gd name="connsiteX7" fmla="*/ 6568179 w 6568309"/>
              <a:gd name="connsiteY7" fmla="*/ 0 h 6858000"/>
              <a:gd name="connsiteX8" fmla="*/ 6568309 w 6568309"/>
              <a:gd name="connsiteY8" fmla="*/ 1 h 6858000"/>
              <a:gd name="connsiteX9" fmla="*/ 6562951 w 6568309"/>
              <a:gd name="connsiteY9" fmla="*/ 30700 h 6858000"/>
              <a:gd name="connsiteX10" fmla="*/ 6547446 w 6568309"/>
              <a:gd name="connsiteY10" fmla="*/ 310025 h 6858000"/>
              <a:gd name="connsiteX11" fmla="*/ 6558316 w 6568309"/>
              <a:gd name="connsiteY11" fmla="*/ 443960 h 6858000"/>
              <a:gd name="connsiteX12" fmla="*/ 6528896 w 6568309"/>
              <a:gd name="connsiteY12" fmla="*/ 642659 h 6858000"/>
              <a:gd name="connsiteX13" fmla="*/ 6523095 w 6568309"/>
              <a:gd name="connsiteY13" fmla="*/ 673307 h 6858000"/>
              <a:gd name="connsiteX14" fmla="*/ 6496169 w 6568309"/>
              <a:gd name="connsiteY14" fmla="*/ 839641 h 6858000"/>
              <a:gd name="connsiteX15" fmla="*/ 6450789 w 6568309"/>
              <a:gd name="connsiteY15" fmla="*/ 958357 h 6858000"/>
              <a:gd name="connsiteX16" fmla="*/ 6453996 w 6568309"/>
              <a:gd name="connsiteY16" fmla="*/ 963398 h 6858000"/>
              <a:gd name="connsiteX17" fmla="*/ 6419467 w 6568309"/>
              <a:gd name="connsiteY17" fmla="*/ 1117169 h 6858000"/>
              <a:gd name="connsiteX18" fmla="*/ 6417348 w 6568309"/>
              <a:gd name="connsiteY18" fmla="*/ 1144352 h 6858000"/>
              <a:gd name="connsiteX19" fmla="*/ 6418473 w 6568309"/>
              <a:gd name="connsiteY19" fmla="*/ 1164484 h 6858000"/>
              <a:gd name="connsiteX20" fmla="*/ 6406979 w 6568309"/>
              <a:gd name="connsiteY20" fmla="*/ 1213829 h 6858000"/>
              <a:gd name="connsiteX21" fmla="*/ 6381928 w 6568309"/>
              <a:gd name="connsiteY21" fmla="*/ 1294823 h 6858000"/>
              <a:gd name="connsiteX22" fmla="*/ 6377948 w 6568309"/>
              <a:gd name="connsiteY22" fmla="*/ 1312193 h 6858000"/>
              <a:gd name="connsiteX23" fmla="*/ 6379894 w 6568309"/>
              <a:gd name="connsiteY23" fmla="*/ 1327626 h 6858000"/>
              <a:gd name="connsiteX24" fmla="*/ 6385024 w 6568309"/>
              <a:gd name="connsiteY24" fmla="*/ 1331644 h 6858000"/>
              <a:gd name="connsiteX25" fmla="*/ 6383696 w 6568309"/>
              <a:gd name="connsiteY25" fmla="*/ 1341276 h 6858000"/>
              <a:gd name="connsiteX26" fmla="*/ 6384464 w 6568309"/>
              <a:gd name="connsiteY26" fmla="*/ 1343945 h 6858000"/>
              <a:gd name="connsiteX27" fmla="*/ 6387748 w 6568309"/>
              <a:gd name="connsiteY27" fmla="*/ 1359134 h 6858000"/>
              <a:gd name="connsiteX28" fmla="*/ 6364157 w 6568309"/>
              <a:gd name="connsiteY28" fmla="*/ 1427803 h 6858000"/>
              <a:gd name="connsiteX29" fmla="*/ 6335874 w 6568309"/>
              <a:gd name="connsiteY29" fmla="*/ 1540278 h 6858000"/>
              <a:gd name="connsiteX30" fmla="*/ 6331892 w 6568309"/>
              <a:gd name="connsiteY30" fmla="*/ 1547262 h 6858000"/>
              <a:gd name="connsiteX31" fmla="*/ 6332744 w 6568309"/>
              <a:gd name="connsiteY31" fmla="*/ 1577056 h 6858000"/>
              <a:gd name="connsiteX32" fmla="*/ 6333604 w 6568309"/>
              <a:gd name="connsiteY32" fmla="*/ 1595898 h 6858000"/>
              <a:gd name="connsiteX33" fmla="*/ 6324749 w 6568309"/>
              <a:gd name="connsiteY33" fmla="*/ 1703726 h 6858000"/>
              <a:gd name="connsiteX34" fmla="*/ 6329594 w 6568309"/>
              <a:gd name="connsiteY34" fmla="*/ 1809535 h 6858000"/>
              <a:gd name="connsiteX35" fmla="*/ 6329062 w 6568309"/>
              <a:gd name="connsiteY35" fmla="*/ 2018310 h 6858000"/>
              <a:gd name="connsiteX36" fmla="*/ 6321735 w 6568309"/>
              <a:gd name="connsiteY36" fmla="*/ 2071355 h 6858000"/>
              <a:gd name="connsiteX37" fmla="*/ 6322678 w 6568309"/>
              <a:gd name="connsiteY37" fmla="*/ 2141166 h 6858000"/>
              <a:gd name="connsiteX38" fmla="*/ 6321340 w 6568309"/>
              <a:gd name="connsiteY38" fmla="*/ 2154548 h 6858000"/>
              <a:gd name="connsiteX39" fmla="*/ 6316582 w 6568309"/>
              <a:gd name="connsiteY39" fmla="*/ 2158153 h 6858000"/>
              <a:gd name="connsiteX40" fmla="*/ 6311428 w 6568309"/>
              <a:gd name="connsiteY40" fmla="*/ 2178174 h 6858000"/>
              <a:gd name="connsiteX41" fmla="*/ 6310192 w 6568309"/>
              <a:gd name="connsiteY41" fmla="*/ 2202858 h 6858000"/>
              <a:gd name="connsiteX42" fmla="*/ 6309211 w 6568309"/>
              <a:gd name="connsiteY42" fmla="*/ 2320214 h 6858000"/>
              <a:gd name="connsiteX43" fmla="*/ 6300151 w 6568309"/>
              <a:gd name="connsiteY43" fmla="*/ 2417011 h 6858000"/>
              <a:gd name="connsiteX44" fmla="*/ 6295176 w 6568309"/>
              <a:gd name="connsiteY44" fmla="*/ 2454207 h 6858000"/>
              <a:gd name="connsiteX45" fmla="*/ 6293727 w 6568309"/>
              <a:gd name="connsiteY45" fmla="*/ 2487203 h 6858000"/>
              <a:gd name="connsiteX46" fmla="*/ 6285477 w 6568309"/>
              <a:gd name="connsiteY46" fmla="*/ 2512282 h 6858000"/>
              <a:gd name="connsiteX47" fmla="*/ 6286205 w 6568309"/>
              <a:gd name="connsiteY47" fmla="*/ 2514318 h 6858000"/>
              <a:gd name="connsiteX48" fmla="*/ 6304629 w 6568309"/>
              <a:gd name="connsiteY48" fmla="*/ 2574334 h 6858000"/>
              <a:gd name="connsiteX49" fmla="*/ 6303842 w 6568309"/>
              <a:gd name="connsiteY49" fmla="*/ 2579877 h 6858000"/>
              <a:gd name="connsiteX50" fmla="*/ 6303953 w 6568309"/>
              <a:gd name="connsiteY50" fmla="*/ 2608928 h 6858000"/>
              <a:gd name="connsiteX51" fmla="*/ 6303530 w 6568309"/>
              <a:gd name="connsiteY51" fmla="*/ 2613111 h 6858000"/>
              <a:gd name="connsiteX52" fmla="*/ 6297474 w 6568309"/>
              <a:gd name="connsiteY52" fmla="*/ 2621996 h 6858000"/>
              <a:gd name="connsiteX53" fmla="*/ 6299263 w 6568309"/>
              <a:gd name="connsiteY53" fmla="*/ 2634265 h 6858000"/>
              <a:gd name="connsiteX54" fmla="*/ 6293065 w 6568309"/>
              <a:gd name="connsiteY54" fmla="*/ 2647237 h 6858000"/>
              <a:gd name="connsiteX55" fmla="*/ 6297496 w 6568309"/>
              <a:gd name="connsiteY55" fmla="*/ 2650786 h 6858000"/>
              <a:gd name="connsiteX56" fmla="*/ 6301708 w 6568309"/>
              <a:gd name="connsiteY56" fmla="*/ 2661993 h 6858000"/>
              <a:gd name="connsiteX57" fmla="*/ 6295884 w 6568309"/>
              <a:gd name="connsiteY57" fmla="*/ 2670949 h 6858000"/>
              <a:gd name="connsiteX58" fmla="*/ 6291714 w 6568309"/>
              <a:gd name="connsiteY58" fmla="*/ 2690255 h 6858000"/>
              <a:gd name="connsiteX59" fmla="*/ 6292327 w 6568309"/>
              <a:gd name="connsiteY59" fmla="*/ 2695683 h 6858000"/>
              <a:gd name="connsiteX60" fmla="*/ 6284410 w 6568309"/>
              <a:gd name="connsiteY60" fmla="*/ 2713964 h 6858000"/>
              <a:gd name="connsiteX61" fmla="*/ 6280410 w 6568309"/>
              <a:gd name="connsiteY61" fmla="*/ 2730175 h 6858000"/>
              <a:gd name="connsiteX62" fmla="*/ 6288082 w 6568309"/>
              <a:gd name="connsiteY62" fmla="*/ 2763497 h 6858000"/>
              <a:gd name="connsiteX63" fmla="*/ 6260924 w 6568309"/>
              <a:gd name="connsiteY63" fmla="*/ 3051539 h 6858000"/>
              <a:gd name="connsiteX64" fmla="*/ 6210151 w 6568309"/>
              <a:gd name="connsiteY64" fmla="*/ 3335396 h 6858000"/>
              <a:gd name="connsiteX65" fmla="*/ 6212034 w 6568309"/>
              <a:gd name="connsiteY65" fmla="*/ 3456509 h 6858000"/>
              <a:gd name="connsiteX66" fmla="*/ 6197490 w 6568309"/>
              <a:gd name="connsiteY66" fmla="*/ 3531827 h 6858000"/>
              <a:gd name="connsiteX67" fmla="*/ 6208018 w 6568309"/>
              <a:gd name="connsiteY67" fmla="*/ 3570877 h 6858000"/>
              <a:gd name="connsiteX68" fmla="*/ 6205920 w 6568309"/>
              <a:gd name="connsiteY68" fmla="*/ 3583849 h 6858000"/>
              <a:gd name="connsiteX69" fmla="*/ 6199616 w 6568309"/>
              <a:gd name="connsiteY69" fmla="*/ 3592763 h 6858000"/>
              <a:gd name="connsiteX70" fmla="*/ 6181288 w 6568309"/>
              <a:gd name="connsiteY70" fmla="*/ 3653485 h 6858000"/>
              <a:gd name="connsiteX71" fmla="*/ 6175963 w 6568309"/>
              <a:gd name="connsiteY71" fmla="*/ 3670528 h 6858000"/>
              <a:gd name="connsiteX72" fmla="*/ 6176722 w 6568309"/>
              <a:gd name="connsiteY72" fmla="*/ 3685990 h 6858000"/>
              <a:gd name="connsiteX73" fmla="*/ 6181549 w 6568309"/>
              <a:gd name="connsiteY73" fmla="*/ 3690283 h 6858000"/>
              <a:gd name="connsiteX74" fmla="*/ 6179476 w 6568309"/>
              <a:gd name="connsiteY74" fmla="*/ 3699787 h 6858000"/>
              <a:gd name="connsiteX75" fmla="*/ 6180040 w 6568309"/>
              <a:gd name="connsiteY75" fmla="*/ 3702486 h 6858000"/>
              <a:gd name="connsiteX76" fmla="*/ 6182155 w 6568309"/>
              <a:gd name="connsiteY76" fmla="*/ 3717784 h 6858000"/>
              <a:gd name="connsiteX77" fmla="*/ 6158980 w 6568309"/>
              <a:gd name="connsiteY77" fmla="*/ 3746229 h 6858000"/>
              <a:gd name="connsiteX78" fmla="*/ 6096049 w 6568309"/>
              <a:gd name="connsiteY78" fmla="*/ 3924910 h 6858000"/>
              <a:gd name="connsiteX79" fmla="*/ 6069712 w 6568309"/>
              <a:gd name="connsiteY79" fmla="*/ 3989353 h 6858000"/>
              <a:gd name="connsiteX80" fmla="*/ 6067330 w 6568309"/>
              <a:gd name="connsiteY80" fmla="*/ 4033899 h 6858000"/>
              <a:gd name="connsiteX81" fmla="*/ 6061081 w 6568309"/>
              <a:gd name="connsiteY81" fmla="*/ 4142250 h 6858000"/>
              <a:gd name="connsiteX82" fmla="*/ 6042858 w 6568309"/>
              <a:gd name="connsiteY82" fmla="*/ 4329442 h 6858000"/>
              <a:gd name="connsiteX83" fmla="*/ 6034182 w 6568309"/>
              <a:gd name="connsiteY83" fmla="*/ 4456184 h 6858000"/>
              <a:gd name="connsiteX84" fmla="*/ 6029178 w 6568309"/>
              <a:gd name="connsiteY84" fmla="*/ 4468478 h 6858000"/>
              <a:gd name="connsiteX85" fmla="*/ 6029974 w 6568309"/>
              <a:gd name="connsiteY85" fmla="*/ 4469862 h 6858000"/>
              <a:gd name="connsiteX86" fmla="*/ 6028340 w 6568309"/>
              <a:gd name="connsiteY86" fmla="*/ 4483797 h 6858000"/>
              <a:gd name="connsiteX87" fmla="*/ 6025168 w 6568309"/>
              <a:gd name="connsiteY87" fmla="*/ 4487091 h 6858000"/>
              <a:gd name="connsiteX88" fmla="*/ 6023164 w 6568309"/>
              <a:gd name="connsiteY88" fmla="*/ 4496728 h 6858000"/>
              <a:gd name="connsiteX89" fmla="*/ 6016839 w 6568309"/>
              <a:gd name="connsiteY89" fmla="*/ 4515918 h 6858000"/>
              <a:gd name="connsiteX90" fmla="*/ 6017886 w 6568309"/>
              <a:gd name="connsiteY90" fmla="*/ 4519316 h 6858000"/>
              <a:gd name="connsiteX91" fmla="*/ 6011819 w 6568309"/>
              <a:gd name="connsiteY91" fmla="*/ 4547957 h 6858000"/>
              <a:gd name="connsiteX92" fmla="*/ 6012791 w 6568309"/>
              <a:gd name="connsiteY92" fmla="*/ 4548262 h 6858000"/>
              <a:gd name="connsiteX93" fmla="*/ 6015703 w 6568309"/>
              <a:gd name="connsiteY93" fmla="*/ 4555939 h 6858000"/>
              <a:gd name="connsiteX94" fmla="*/ 6018854 w 6568309"/>
              <a:gd name="connsiteY94" fmla="*/ 4570815 h 6858000"/>
              <a:gd name="connsiteX95" fmla="*/ 6033000 w 6568309"/>
              <a:gd name="connsiteY95" fmla="*/ 4633846 h 6858000"/>
              <a:gd name="connsiteX96" fmla="*/ 6032325 w 6568309"/>
              <a:gd name="connsiteY96" fmla="*/ 4639816 h 6858000"/>
              <a:gd name="connsiteX97" fmla="*/ 6032549 w 6568309"/>
              <a:gd name="connsiteY97" fmla="*/ 4639923 h 6858000"/>
              <a:gd name="connsiteX98" fmla="*/ 6032309 w 6568309"/>
              <a:gd name="connsiteY98" fmla="*/ 4646192 h 6858000"/>
              <a:gd name="connsiteX99" fmla="*/ 6031095 w 6568309"/>
              <a:gd name="connsiteY99" fmla="*/ 4650706 h 6858000"/>
              <a:gd name="connsiteX100" fmla="*/ 6029786 w 6568309"/>
              <a:gd name="connsiteY100" fmla="*/ 4662290 h 6858000"/>
              <a:gd name="connsiteX101" fmla="*/ 6030911 w 6568309"/>
              <a:gd name="connsiteY101" fmla="*/ 4666180 h 6858000"/>
              <a:gd name="connsiteX102" fmla="*/ 6033630 w 6568309"/>
              <a:gd name="connsiteY102" fmla="*/ 4667585 h 6858000"/>
              <a:gd name="connsiteX103" fmla="*/ 6033189 w 6568309"/>
              <a:gd name="connsiteY103" fmla="*/ 4668660 h 6858000"/>
              <a:gd name="connsiteX104" fmla="*/ 6038764 w 6568309"/>
              <a:gd name="connsiteY104" fmla="*/ 4689807 h 6858000"/>
              <a:gd name="connsiteX105" fmla="*/ 6042217 w 6568309"/>
              <a:gd name="connsiteY105" fmla="*/ 4737890 h 6858000"/>
              <a:gd name="connsiteX106" fmla="*/ 6040543 w 6568309"/>
              <a:gd name="connsiteY106" fmla="*/ 4765657 h 6858000"/>
              <a:gd name="connsiteX107" fmla="*/ 6039956 w 6568309"/>
              <a:gd name="connsiteY107" fmla="*/ 4841463 h 6858000"/>
              <a:gd name="connsiteX108" fmla="*/ 6057123 w 6568309"/>
              <a:gd name="connsiteY108" fmla="*/ 4969863 h 6858000"/>
              <a:gd name="connsiteX109" fmla="*/ 6055039 w 6568309"/>
              <a:gd name="connsiteY109" fmla="*/ 4974028 h 6858000"/>
              <a:gd name="connsiteX110" fmla="*/ 6053462 w 6568309"/>
              <a:gd name="connsiteY110" fmla="*/ 4980318 h 6858000"/>
              <a:gd name="connsiteX111" fmla="*/ 6053643 w 6568309"/>
              <a:gd name="connsiteY111" fmla="*/ 4980501 h 6858000"/>
              <a:gd name="connsiteX112" fmla="*/ 6051733 w 6568309"/>
              <a:gd name="connsiteY112" fmla="*/ 4986338 h 6858000"/>
              <a:gd name="connsiteX113" fmla="*/ 6049602 w 6568309"/>
              <a:gd name="connsiteY113" fmla="*/ 4991296 h 6858000"/>
              <a:gd name="connsiteX114" fmla="*/ 6075165 w 6568309"/>
              <a:gd name="connsiteY114" fmla="*/ 5076895 h 6858000"/>
              <a:gd name="connsiteX115" fmla="*/ 6073751 w 6568309"/>
              <a:gd name="connsiteY115" fmla="*/ 5081568 h 6858000"/>
              <a:gd name="connsiteX116" fmla="*/ 6073150 w 6568309"/>
              <a:gd name="connsiteY116" fmla="*/ 5088173 h 6858000"/>
              <a:gd name="connsiteX117" fmla="*/ 6073355 w 6568309"/>
              <a:gd name="connsiteY117" fmla="*/ 5088300 h 6858000"/>
              <a:gd name="connsiteX118" fmla="*/ 6072362 w 6568309"/>
              <a:gd name="connsiteY118" fmla="*/ 5094558 h 6858000"/>
              <a:gd name="connsiteX119" fmla="*/ 6064726 w 6568309"/>
              <a:gd name="connsiteY119" fmla="*/ 5125620 h 6858000"/>
              <a:gd name="connsiteX120" fmla="*/ 6065415 w 6568309"/>
              <a:gd name="connsiteY120" fmla="*/ 5268004 h 6858000"/>
              <a:gd name="connsiteX121" fmla="*/ 6066081 w 6568309"/>
              <a:gd name="connsiteY121" fmla="*/ 5269530 h 6858000"/>
              <a:gd name="connsiteX122" fmla="*/ 6043407 w 6568309"/>
              <a:gd name="connsiteY122" fmla="*/ 5390941 h 6858000"/>
              <a:gd name="connsiteX123" fmla="*/ 6025377 w 6568309"/>
              <a:gd name="connsiteY123" fmla="*/ 5539927 h 6858000"/>
              <a:gd name="connsiteX124" fmla="*/ 6010052 w 6568309"/>
              <a:gd name="connsiteY124" fmla="*/ 5791594 h 6858000"/>
              <a:gd name="connsiteX125" fmla="*/ 5994220 w 6568309"/>
              <a:gd name="connsiteY125" fmla="*/ 5855206 h 6858000"/>
              <a:gd name="connsiteX126" fmla="*/ 5982580 w 6568309"/>
              <a:gd name="connsiteY126" fmla="*/ 5873582 h 6858000"/>
              <a:gd name="connsiteX127" fmla="*/ 5983608 w 6568309"/>
              <a:gd name="connsiteY127" fmla="*/ 5876037 h 6858000"/>
              <a:gd name="connsiteX128" fmla="*/ 5983535 w 6568309"/>
              <a:gd name="connsiteY128" fmla="*/ 5886534 h 6858000"/>
              <a:gd name="connsiteX129" fmla="*/ 5988737 w 6568309"/>
              <a:gd name="connsiteY129" fmla="*/ 5888644 h 6858000"/>
              <a:gd name="connsiteX130" fmla="*/ 5992371 w 6568309"/>
              <a:gd name="connsiteY130" fmla="*/ 5903832 h 6858000"/>
              <a:gd name="connsiteX131" fmla="*/ 5990780 w 6568309"/>
              <a:gd name="connsiteY131" fmla="*/ 5923391 h 6858000"/>
              <a:gd name="connsiteX132" fmla="*/ 5993870 w 6568309"/>
              <a:gd name="connsiteY132" fmla="*/ 6013205 h 6858000"/>
              <a:gd name="connsiteX133" fmla="*/ 5997673 w 6568309"/>
              <a:gd name="connsiteY133" fmla="*/ 6074018 h 6858000"/>
              <a:gd name="connsiteX134" fmla="*/ 6014840 w 6568309"/>
              <a:gd name="connsiteY134" fmla="*/ 6130837 h 6858000"/>
              <a:gd name="connsiteX135" fmla="*/ 6010704 w 6568309"/>
              <a:gd name="connsiteY135" fmla="*/ 6152982 h 6858000"/>
              <a:gd name="connsiteX136" fmla="*/ 6038294 w 6568309"/>
              <a:gd name="connsiteY136" fmla="*/ 6221100 h 6858000"/>
              <a:gd name="connsiteX137" fmla="*/ 6052331 w 6568309"/>
              <a:gd name="connsiteY137" fmla="*/ 6287550 h 6858000"/>
              <a:gd name="connsiteX138" fmla="*/ 6074143 w 6568309"/>
              <a:gd name="connsiteY138" fmla="*/ 6401595 h 6858000"/>
              <a:gd name="connsiteX139" fmla="*/ 6060199 w 6568309"/>
              <a:gd name="connsiteY139" fmla="*/ 6487110 h 6858000"/>
              <a:gd name="connsiteX140" fmla="*/ 6081156 w 6568309"/>
              <a:gd name="connsiteY140" fmla="*/ 6588589 h 6858000"/>
              <a:gd name="connsiteX141" fmla="*/ 6114944 w 6568309"/>
              <a:gd name="connsiteY141" fmla="*/ 6769963 h 6858000"/>
              <a:gd name="connsiteX142" fmla="*/ 6128950 w 6568309"/>
              <a:gd name="connsiteY142" fmla="*/ 6835814 h 6858000"/>
              <a:gd name="connsiteX143" fmla="*/ 6132536 w 6568309"/>
              <a:gd name="connsiteY143" fmla="*/ 6858000 h 6858000"/>
              <a:gd name="connsiteX144" fmla="*/ 4789511 w 6568309"/>
              <a:gd name="connsiteY144" fmla="*/ 6858000 h 6858000"/>
              <a:gd name="connsiteX145" fmla="*/ 1866294 w 6568309"/>
              <a:gd name="connsiteY145" fmla="*/ 6858000 h 6858000"/>
              <a:gd name="connsiteX146" fmla="*/ 1705866 w 6568309"/>
              <a:gd name="connsiteY146" fmla="*/ 6858000 h 6858000"/>
              <a:gd name="connsiteX147" fmla="*/ 1343025 w 6568309"/>
              <a:gd name="connsiteY147" fmla="*/ 6858000 h 6858000"/>
              <a:gd name="connsiteX148" fmla="*/ 523269 w 6568309"/>
              <a:gd name="connsiteY148" fmla="*/ 6858000 h 6858000"/>
              <a:gd name="connsiteX149" fmla="*/ 362841 w 6568309"/>
              <a:gd name="connsiteY149" fmla="*/ 6858000 h 6858000"/>
              <a:gd name="connsiteX150" fmla="*/ 0 w 6568309"/>
              <a:gd name="connsiteY15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Lst>
            <a:rect l="l" t="t" r="r" b="b"/>
            <a:pathLst>
              <a:path w="6568309" h="6858000">
                <a:moveTo>
                  <a:pt x="0" y="0"/>
                </a:moveTo>
                <a:lnTo>
                  <a:pt x="362841" y="0"/>
                </a:lnTo>
                <a:lnTo>
                  <a:pt x="523269" y="0"/>
                </a:lnTo>
                <a:lnTo>
                  <a:pt x="1343025" y="0"/>
                </a:lnTo>
                <a:lnTo>
                  <a:pt x="1705866" y="0"/>
                </a:lnTo>
                <a:lnTo>
                  <a:pt x="1866294" y="0"/>
                </a:lnTo>
                <a:lnTo>
                  <a:pt x="5225154" y="0"/>
                </a:lnTo>
                <a:lnTo>
                  <a:pt x="6568179" y="0"/>
                </a:lnTo>
                <a:lnTo>
                  <a:pt x="6568309" y="1"/>
                </a:lnTo>
                <a:lnTo>
                  <a:pt x="6562951" y="30700"/>
                </a:lnTo>
                <a:cubicBezTo>
                  <a:pt x="6559126" y="84364"/>
                  <a:pt x="6548218" y="241149"/>
                  <a:pt x="6547446" y="310025"/>
                </a:cubicBezTo>
                <a:cubicBezTo>
                  <a:pt x="6550151" y="367544"/>
                  <a:pt x="6557712" y="408251"/>
                  <a:pt x="6558316" y="443960"/>
                </a:cubicBezTo>
                <a:cubicBezTo>
                  <a:pt x="6555224" y="499397"/>
                  <a:pt x="6534767" y="604434"/>
                  <a:pt x="6528896" y="642659"/>
                </a:cubicBezTo>
                <a:cubicBezTo>
                  <a:pt x="6535204" y="657287"/>
                  <a:pt x="6515365" y="658191"/>
                  <a:pt x="6523095" y="673307"/>
                </a:cubicBezTo>
                <a:cubicBezTo>
                  <a:pt x="6523388" y="693769"/>
                  <a:pt x="6506868" y="797295"/>
                  <a:pt x="6496169" y="839641"/>
                </a:cubicBezTo>
                <a:cubicBezTo>
                  <a:pt x="6484119" y="887148"/>
                  <a:pt x="6457817" y="937731"/>
                  <a:pt x="6450789" y="958357"/>
                </a:cubicBezTo>
                <a:cubicBezTo>
                  <a:pt x="6443760" y="978983"/>
                  <a:pt x="6459217" y="936930"/>
                  <a:pt x="6453996" y="963398"/>
                </a:cubicBezTo>
                <a:cubicBezTo>
                  <a:pt x="6448777" y="989867"/>
                  <a:pt x="6425575" y="1087010"/>
                  <a:pt x="6419467" y="1117169"/>
                </a:cubicBezTo>
                <a:cubicBezTo>
                  <a:pt x="6431540" y="1118586"/>
                  <a:pt x="6409651" y="1135372"/>
                  <a:pt x="6417348" y="1144352"/>
                </a:cubicBezTo>
                <a:cubicBezTo>
                  <a:pt x="6424109" y="1150681"/>
                  <a:pt x="6419047" y="1157251"/>
                  <a:pt x="6418473" y="1164484"/>
                </a:cubicBezTo>
                <a:cubicBezTo>
                  <a:pt x="6423767" y="1173524"/>
                  <a:pt x="6413947" y="1205209"/>
                  <a:pt x="6406979" y="1213829"/>
                </a:cubicBezTo>
                <a:cubicBezTo>
                  <a:pt x="6382818" y="1235037"/>
                  <a:pt x="6400452" y="1277327"/>
                  <a:pt x="6381928" y="1294823"/>
                </a:cubicBezTo>
                <a:cubicBezTo>
                  <a:pt x="6379195" y="1300845"/>
                  <a:pt x="6378069" y="1306615"/>
                  <a:pt x="6377948" y="1312193"/>
                </a:cubicBezTo>
                <a:lnTo>
                  <a:pt x="6379894" y="1327626"/>
                </a:lnTo>
                <a:lnTo>
                  <a:pt x="6385024" y="1331644"/>
                </a:lnTo>
                <a:lnTo>
                  <a:pt x="6383696" y="1341276"/>
                </a:lnTo>
                <a:cubicBezTo>
                  <a:pt x="6383952" y="1342166"/>
                  <a:pt x="6384208" y="1343055"/>
                  <a:pt x="6384464" y="1343945"/>
                </a:cubicBezTo>
                <a:cubicBezTo>
                  <a:pt x="6385957" y="1349040"/>
                  <a:pt x="6387253" y="1354080"/>
                  <a:pt x="6387748" y="1359134"/>
                </a:cubicBezTo>
                <a:cubicBezTo>
                  <a:pt x="6384363" y="1373109"/>
                  <a:pt x="6372802" y="1397612"/>
                  <a:pt x="6364157" y="1427803"/>
                </a:cubicBezTo>
                <a:cubicBezTo>
                  <a:pt x="6348141" y="1460349"/>
                  <a:pt x="6348362" y="1505076"/>
                  <a:pt x="6335874" y="1540278"/>
                </a:cubicBezTo>
                <a:lnTo>
                  <a:pt x="6331892" y="1547262"/>
                </a:lnTo>
                <a:lnTo>
                  <a:pt x="6332744" y="1577056"/>
                </a:lnTo>
                <a:cubicBezTo>
                  <a:pt x="6335859" y="1582205"/>
                  <a:pt x="6336674" y="1589568"/>
                  <a:pt x="6333604" y="1595898"/>
                </a:cubicBezTo>
                <a:lnTo>
                  <a:pt x="6324749" y="1703726"/>
                </a:lnTo>
                <a:cubicBezTo>
                  <a:pt x="6324080" y="1739332"/>
                  <a:pt x="6318019" y="1754453"/>
                  <a:pt x="6329594" y="1809535"/>
                </a:cubicBezTo>
                <a:cubicBezTo>
                  <a:pt x="6344930" y="1868036"/>
                  <a:pt x="6323725" y="1952670"/>
                  <a:pt x="6329062" y="2018310"/>
                </a:cubicBezTo>
                <a:cubicBezTo>
                  <a:pt x="6308075" y="2053162"/>
                  <a:pt x="6326925" y="2034561"/>
                  <a:pt x="6321735" y="2071355"/>
                </a:cubicBezTo>
                <a:lnTo>
                  <a:pt x="6322678" y="2141166"/>
                </a:lnTo>
                <a:lnTo>
                  <a:pt x="6321340" y="2154548"/>
                </a:lnTo>
                <a:lnTo>
                  <a:pt x="6316582" y="2158153"/>
                </a:lnTo>
                <a:lnTo>
                  <a:pt x="6311428" y="2178174"/>
                </a:lnTo>
                <a:cubicBezTo>
                  <a:pt x="6310177" y="2185696"/>
                  <a:pt x="6309622" y="2193828"/>
                  <a:pt x="6310192" y="2202858"/>
                </a:cubicBezTo>
                <a:cubicBezTo>
                  <a:pt x="6319667" y="2232772"/>
                  <a:pt x="6296459" y="2283357"/>
                  <a:pt x="6309211" y="2320214"/>
                </a:cubicBezTo>
                <a:cubicBezTo>
                  <a:pt x="6307537" y="2355906"/>
                  <a:pt x="6302490" y="2394678"/>
                  <a:pt x="6300151" y="2417011"/>
                </a:cubicBezTo>
                <a:cubicBezTo>
                  <a:pt x="6292303" y="2426377"/>
                  <a:pt x="6304439" y="2456509"/>
                  <a:pt x="6295176" y="2454207"/>
                </a:cubicBezTo>
                <a:cubicBezTo>
                  <a:pt x="6299335" y="2464947"/>
                  <a:pt x="6297305" y="2476105"/>
                  <a:pt x="6293727" y="2487203"/>
                </a:cubicBezTo>
                <a:lnTo>
                  <a:pt x="6285477" y="2512282"/>
                </a:lnTo>
                <a:cubicBezTo>
                  <a:pt x="6285720" y="2512961"/>
                  <a:pt x="6285962" y="2513640"/>
                  <a:pt x="6286205" y="2514318"/>
                </a:cubicBezTo>
                <a:cubicBezTo>
                  <a:pt x="6292347" y="2534324"/>
                  <a:pt x="6298487" y="2554328"/>
                  <a:pt x="6304629" y="2574334"/>
                </a:cubicBezTo>
                <a:lnTo>
                  <a:pt x="6303842" y="2579877"/>
                </a:lnTo>
                <a:cubicBezTo>
                  <a:pt x="6303729" y="2585644"/>
                  <a:pt x="6304006" y="2603388"/>
                  <a:pt x="6303953" y="2608928"/>
                </a:cubicBezTo>
                <a:lnTo>
                  <a:pt x="6303530" y="2613111"/>
                </a:lnTo>
                <a:lnTo>
                  <a:pt x="6297474" y="2621996"/>
                </a:lnTo>
                <a:lnTo>
                  <a:pt x="6299263" y="2634265"/>
                </a:lnTo>
                <a:lnTo>
                  <a:pt x="6293065" y="2647237"/>
                </a:lnTo>
                <a:cubicBezTo>
                  <a:pt x="6294685" y="2648158"/>
                  <a:pt x="6296180" y="2649356"/>
                  <a:pt x="6297496" y="2650786"/>
                </a:cubicBezTo>
                <a:lnTo>
                  <a:pt x="6301708" y="2661993"/>
                </a:lnTo>
                <a:lnTo>
                  <a:pt x="6295884" y="2670949"/>
                </a:lnTo>
                <a:cubicBezTo>
                  <a:pt x="6304913" y="2672007"/>
                  <a:pt x="6294429" y="2681695"/>
                  <a:pt x="6291714" y="2690255"/>
                </a:cubicBezTo>
                <a:lnTo>
                  <a:pt x="6292327" y="2695683"/>
                </a:lnTo>
                <a:lnTo>
                  <a:pt x="6284410" y="2713964"/>
                </a:lnTo>
                <a:lnTo>
                  <a:pt x="6280410" y="2730175"/>
                </a:lnTo>
                <a:lnTo>
                  <a:pt x="6288082" y="2763497"/>
                </a:lnTo>
                <a:lnTo>
                  <a:pt x="6260924" y="3051539"/>
                </a:lnTo>
                <a:cubicBezTo>
                  <a:pt x="6251455" y="3165645"/>
                  <a:pt x="6222174" y="3216611"/>
                  <a:pt x="6210151" y="3335396"/>
                </a:cubicBezTo>
                <a:lnTo>
                  <a:pt x="6212034" y="3456509"/>
                </a:lnTo>
                <a:lnTo>
                  <a:pt x="6197490" y="3531827"/>
                </a:lnTo>
                <a:lnTo>
                  <a:pt x="6208018" y="3570877"/>
                </a:lnTo>
                <a:lnTo>
                  <a:pt x="6205920" y="3583849"/>
                </a:lnTo>
                <a:lnTo>
                  <a:pt x="6199616" y="3592763"/>
                </a:lnTo>
                <a:cubicBezTo>
                  <a:pt x="6191839" y="3613948"/>
                  <a:pt x="6196204" y="3641245"/>
                  <a:pt x="6181288" y="3653485"/>
                </a:cubicBezTo>
                <a:cubicBezTo>
                  <a:pt x="6178087" y="3659316"/>
                  <a:pt x="6176516" y="3664985"/>
                  <a:pt x="6175963" y="3670528"/>
                </a:cubicBezTo>
                <a:lnTo>
                  <a:pt x="6176722" y="3685990"/>
                </a:lnTo>
                <a:lnTo>
                  <a:pt x="6181549" y="3690283"/>
                </a:lnTo>
                <a:lnTo>
                  <a:pt x="6179476" y="3699787"/>
                </a:lnTo>
                <a:cubicBezTo>
                  <a:pt x="6179664" y="3700686"/>
                  <a:pt x="6179852" y="3701586"/>
                  <a:pt x="6180040" y="3702486"/>
                </a:cubicBezTo>
                <a:cubicBezTo>
                  <a:pt x="6181140" y="3707637"/>
                  <a:pt x="6182047" y="3712728"/>
                  <a:pt x="6182155" y="3717784"/>
                </a:cubicBezTo>
                <a:cubicBezTo>
                  <a:pt x="6156678" y="3711701"/>
                  <a:pt x="6178864" y="3759789"/>
                  <a:pt x="6158980" y="3746229"/>
                </a:cubicBezTo>
                <a:cubicBezTo>
                  <a:pt x="6144630" y="3780750"/>
                  <a:pt x="6117520" y="3867558"/>
                  <a:pt x="6096049" y="3924910"/>
                </a:cubicBezTo>
                <a:lnTo>
                  <a:pt x="6069712" y="3989353"/>
                </a:lnTo>
                <a:lnTo>
                  <a:pt x="6067330" y="4033899"/>
                </a:lnTo>
                <a:cubicBezTo>
                  <a:pt x="6065506" y="4070470"/>
                  <a:pt x="6063599" y="4110146"/>
                  <a:pt x="6061081" y="4142250"/>
                </a:cubicBezTo>
                <a:cubicBezTo>
                  <a:pt x="6055260" y="4200007"/>
                  <a:pt x="6045907" y="4278998"/>
                  <a:pt x="6042858" y="4329442"/>
                </a:cubicBezTo>
                <a:cubicBezTo>
                  <a:pt x="6038376" y="4381764"/>
                  <a:pt x="6036461" y="4433012"/>
                  <a:pt x="6034182" y="4456184"/>
                </a:cubicBezTo>
                <a:lnTo>
                  <a:pt x="6029178" y="4468478"/>
                </a:lnTo>
                <a:lnTo>
                  <a:pt x="6029974" y="4469862"/>
                </a:lnTo>
                <a:cubicBezTo>
                  <a:pt x="6031287" y="4476321"/>
                  <a:pt x="6030316" y="4480555"/>
                  <a:pt x="6028340" y="4483797"/>
                </a:cubicBezTo>
                <a:lnTo>
                  <a:pt x="6025168" y="4487091"/>
                </a:lnTo>
                <a:lnTo>
                  <a:pt x="6023164" y="4496728"/>
                </a:lnTo>
                <a:lnTo>
                  <a:pt x="6016839" y="4515918"/>
                </a:lnTo>
                <a:cubicBezTo>
                  <a:pt x="6017189" y="4517049"/>
                  <a:pt x="6017537" y="4518182"/>
                  <a:pt x="6017886" y="4519316"/>
                </a:cubicBezTo>
                <a:lnTo>
                  <a:pt x="6011819" y="4547957"/>
                </a:lnTo>
                <a:lnTo>
                  <a:pt x="6012791" y="4548262"/>
                </a:lnTo>
                <a:cubicBezTo>
                  <a:pt x="6014837" y="4549595"/>
                  <a:pt x="6016087" y="4551811"/>
                  <a:pt x="6015703" y="4555939"/>
                </a:cubicBezTo>
                <a:cubicBezTo>
                  <a:pt x="6031790" y="4548276"/>
                  <a:pt x="6021405" y="4557977"/>
                  <a:pt x="6018854" y="4570815"/>
                </a:cubicBezTo>
                <a:cubicBezTo>
                  <a:pt x="6021736" y="4583801"/>
                  <a:pt x="6030754" y="4622347"/>
                  <a:pt x="6033000" y="4633846"/>
                </a:cubicBezTo>
                <a:lnTo>
                  <a:pt x="6032325" y="4639816"/>
                </a:lnTo>
                <a:lnTo>
                  <a:pt x="6032549" y="4639923"/>
                </a:lnTo>
                <a:cubicBezTo>
                  <a:pt x="6032911" y="4641190"/>
                  <a:pt x="6032878" y="4643141"/>
                  <a:pt x="6032309" y="4646192"/>
                </a:cubicBezTo>
                <a:lnTo>
                  <a:pt x="6031095" y="4650706"/>
                </a:lnTo>
                <a:lnTo>
                  <a:pt x="6029786" y="4662290"/>
                </a:lnTo>
                <a:cubicBezTo>
                  <a:pt x="6030161" y="4663587"/>
                  <a:pt x="6030536" y="4664883"/>
                  <a:pt x="6030911" y="4666180"/>
                </a:cubicBezTo>
                <a:lnTo>
                  <a:pt x="6033630" y="4667585"/>
                </a:lnTo>
                <a:lnTo>
                  <a:pt x="6033189" y="4668660"/>
                </a:lnTo>
                <a:cubicBezTo>
                  <a:pt x="6027286" y="4676831"/>
                  <a:pt x="6019767" y="4679345"/>
                  <a:pt x="6038764" y="4689807"/>
                </a:cubicBezTo>
                <a:cubicBezTo>
                  <a:pt x="6028616" y="4708535"/>
                  <a:pt x="6040474" y="4712235"/>
                  <a:pt x="6042217" y="4737890"/>
                </a:cubicBezTo>
                <a:cubicBezTo>
                  <a:pt x="6033362" y="4748600"/>
                  <a:pt x="6035273" y="4757223"/>
                  <a:pt x="6040543" y="4765657"/>
                </a:cubicBezTo>
                <a:cubicBezTo>
                  <a:pt x="6034416" y="4790618"/>
                  <a:pt x="6040696" y="4813399"/>
                  <a:pt x="6039956" y="4841463"/>
                </a:cubicBezTo>
                <a:lnTo>
                  <a:pt x="6057123" y="4969863"/>
                </a:lnTo>
                <a:lnTo>
                  <a:pt x="6055039" y="4974028"/>
                </a:lnTo>
                <a:cubicBezTo>
                  <a:pt x="6053860" y="4976933"/>
                  <a:pt x="6053409" y="4978909"/>
                  <a:pt x="6053462" y="4980318"/>
                </a:cubicBezTo>
                <a:lnTo>
                  <a:pt x="6053643" y="4980501"/>
                </a:lnTo>
                <a:lnTo>
                  <a:pt x="6051733" y="4986338"/>
                </a:lnTo>
                <a:lnTo>
                  <a:pt x="6049602" y="4991296"/>
                </a:lnTo>
                <a:cubicBezTo>
                  <a:pt x="6058123" y="5019829"/>
                  <a:pt x="6066643" y="5048361"/>
                  <a:pt x="6075165" y="5076895"/>
                </a:cubicBezTo>
                <a:lnTo>
                  <a:pt x="6073751" y="5081568"/>
                </a:lnTo>
                <a:cubicBezTo>
                  <a:pt x="6073034" y="5084748"/>
                  <a:pt x="6072888" y="5086810"/>
                  <a:pt x="6073150" y="5088173"/>
                </a:cubicBezTo>
                <a:lnTo>
                  <a:pt x="6073355" y="5088300"/>
                </a:lnTo>
                <a:lnTo>
                  <a:pt x="6072362" y="5094558"/>
                </a:lnTo>
                <a:cubicBezTo>
                  <a:pt x="6070184" y="5105196"/>
                  <a:pt x="6067588" y="5115626"/>
                  <a:pt x="6064726" y="5125620"/>
                </a:cubicBezTo>
                <a:cubicBezTo>
                  <a:pt x="6063568" y="5154527"/>
                  <a:pt x="6065189" y="5244020"/>
                  <a:pt x="6065415" y="5268004"/>
                </a:cubicBezTo>
                <a:cubicBezTo>
                  <a:pt x="6065637" y="5268513"/>
                  <a:pt x="6065860" y="5269021"/>
                  <a:pt x="6066081" y="5269530"/>
                </a:cubicBezTo>
                <a:lnTo>
                  <a:pt x="6043407" y="5390941"/>
                </a:lnTo>
                <a:cubicBezTo>
                  <a:pt x="6032545" y="5438194"/>
                  <a:pt x="6020942" y="5465286"/>
                  <a:pt x="6025377" y="5539927"/>
                </a:cubicBezTo>
                <a:cubicBezTo>
                  <a:pt x="6019787" y="5610775"/>
                  <a:pt x="6013913" y="5740573"/>
                  <a:pt x="6010052" y="5791594"/>
                </a:cubicBezTo>
                <a:cubicBezTo>
                  <a:pt x="5989401" y="5787060"/>
                  <a:pt x="6018524" y="5849672"/>
                  <a:pt x="5994220" y="5855206"/>
                </a:cubicBezTo>
                <a:cubicBezTo>
                  <a:pt x="5995282" y="5860240"/>
                  <a:pt x="5980598" y="5868910"/>
                  <a:pt x="5982580" y="5873582"/>
                </a:cubicBezTo>
                <a:cubicBezTo>
                  <a:pt x="5982922" y="5874401"/>
                  <a:pt x="5983265" y="5875218"/>
                  <a:pt x="5983608" y="5876037"/>
                </a:cubicBezTo>
                <a:lnTo>
                  <a:pt x="5983535" y="5886534"/>
                </a:lnTo>
                <a:lnTo>
                  <a:pt x="5988737" y="5888644"/>
                </a:lnTo>
                <a:cubicBezTo>
                  <a:pt x="5989948" y="5893707"/>
                  <a:pt x="5991159" y="5898769"/>
                  <a:pt x="5992371" y="5903832"/>
                </a:cubicBezTo>
                <a:cubicBezTo>
                  <a:pt x="5992924" y="5909651"/>
                  <a:pt x="5992578" y="5916068"/>
                  <a:pt x="5990780" y="5923391"/>
                </a:cubicBezTo>
                <a:cubicBezTo>
                  <a:pt x="5975822" y="5948880"/>
                  <a:pt x="6013580" y="5981626"/>
                  <a:pt x="5993870" y="6013205"/>
                </a:cubicBezTo>
                <a:cubicBezTo>
                  <a:pt x="5988486" y="6024901"/>
                  <a:pt x="5991718" y="6066777"/>
                  <a:pt x="5997673" y="6074018"/>
                </a:cubicBezTo>
                <a:cubicBezTo>
                  <a:pt x="5998007" y="6081731"/>
                  <a:pt x="6007861" y="6126985"/>
                  <a:pt x="6014840" y="6130837"/>
                </a:cubicBezTo>
                <a:cubicBezTo>
                  <a:pt x="6022998" y="6137057"/>
                  <a:pt x="5999420" y="6156330"/>
                  <a:pt x="6010704" y="6152982"/>
                </a:cubicBezTo>
                <a:cubicBezTo>
                  <a:pt x="6008682" y="6186619"/>
                  <a:pt x="6039938" y="6191636"/>
                  <a:pt x="6038294" y="6221100"/>
                </a:cubicBezTo>
                <a:cubicBezTo>
                  <a:pt x="6039643" y="6222126"/>
                  <a:pt x="6046356" y="6257468"/>
                  <a:pt x="6052331" y="6287550"/>
                </a:cubicBezTo>
                <a:cubicBezTo>
                  <a:pt x="6058307" y="6317632"/>
                  <a:pt x="6082079" y="6391312"/>
                  <a:pt x="6074143" y="6401595"/>
                </a:cubicBezTo>
                <a:cubicBezTo>
                  <a:pt x="6074931" y="6423902"/>
                  <a:pt x="6059614" y="6432919"/>
                  <a:pt x="6060199" y="6487110"/>
                </a:cubicBezTo>
                <a:cubicBezTo>
                  <a:pt x="6075583" y="6574474"/>
                  <a:pt x="6076150" y="6553611"/>
                  <a:pt x="6081156" y="6588589"/>
                </a:cubicBezTo>
                <a:cubicBezTo>
                  <a:pt x="6102088" y="6637976"/>
                  <a:pt x="6067660" y="6687723"/>
                  <a:pt x="6114944" y="6769963"/>
                </a:cubicBezTo>
                <a:cubicBezTo>
                  <a:pt x="6130462" y="6819284"/>
                  <a:pt x="6119243" y="6817955"/>
                  <a:pt x="6128950" y="6835814"/>
                </a:cubicBezTo>
                <a:lnTo>
                  <a:pt x="6132536" y="6858000"/>
                </a:lnTo>
                <a:lnTo>
                  <a:pt x="4789511" y="6858000"/>
                </a:lnTo>
                <a:lnTo>
                  <a:pt x="1866294" y="6858000"/>
                </a:lnTo>
                <a:lnTo>
                  <a:pt x="1705866" y="6858000"/>
                </a:lnTo>
                <a:lnTo>
                  <a:pt x="1343025" y="6858000"/>
                </a:lnTo>
                <a:lnTo>
                  <a:pt x="523269" y="6858000"/>
                </a:lnTo>
                <a:lnTo>
                  <a:pt x="362841"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 name="Title 1">
            <a:extLst>
              <a:ext uri="{FF2B5EF4-FFF2-40B4-BE49-F238E27FC236}">
                <a16:creationId xmlns:a16="http://schemas.microsoft.com/office/drawing/2014/main" id="{997FCAE5-275A-DF9C-3A27-C2D54D94F9A8}"/>
              </a:ext>
            </a:extLst>
          </p:cNvPr>
          <p:cNvSpPr txBox="1">
            <a:spLocks/>
          </p:cNvSpPr>
          <p:nvPr/>
        </p:nvSpPr>
        <p:spPr>
          <a:xfrm>
            <a:off x="394312" y="246839"/>
            <a:ext cx="5417333" cy="1330840"/>
          </a:xfrm>
          <a:prstGeom prst="rect">
            <a:avLst/>
          </a:prstGeom>
        </p:spPr>
        <p:txBody>
          <a:bodyPr vert="horz" lIns="91440" tIns="45720" rIns="91440" bIns="45720" rtlCol="0" anchor="ctr" anchorCtr="0">
            <a:normAutofit/>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defTabSz="914400">
              <a:lnSpc>
                <a:spcPct val="90000"/>
              </a:lnSpc>
              <a:spcAft>
                <a:spcPts val="600"/>
              </a:spcAft>
            </a:pPr>
            <a:r>
              <a:rPr lang="en-US" sz="4000" kern="1200" dirty="0">
                <a:solidFill>
                  <a:schemeClr val="tx1"/>
                </a:solidFill>
                <a:latin typeface="+mj-lt"/>
                <a:ea typeface="+mj-ea"/>
                <a:cs typeface="+mj-cs"/>
              </a:rPr>
              <a:t>And we go a bit further</a:t>
            </a:r>
          </a:p>
        </p:txBody>
      </p:sp>
      <p:sp>
        <p:nvSpPr>
          <p:cNvPr id="5" name="TextBox 4">
            <a:extLst>
              <a:ext uri="{FF2B5EF4-FFF2-40B4-BE49-F238E27FC236}">
                <a16:creationId xmlns:a16="http://schemas.microsoft.com/office/drawing/2014/main" id="{A4D16113-5936-6BE3-1DA4-13B44955BA0E}"/>
              </a:ext>
            </a:extLst>
          </p:cNvPr>
          <p:cNvSpPr txBox="1"/>
          <p:nvPr/>
        </p:nvSpPr>
        <p:spPr>
          <a:xfrm>
            <a:off x="883960" y="3279858"/>
            <a:ext cx="4438036" cy="937981"/>
          </a:xfrm>
          <a:prstGeom prst="rect">
            <a:avLst/>
          </a:prstGeom>
        </p:spPr>
        <p:txBody>
          <a:bodyPr vert="horz" lIns="91440" tIns="45720" rIns="91440" bIns="45720" rtlCol="0">
            <a:normAutofit/>
          </a:bodyPr>
          <a:lstStyle/>
          <a:p>
            <a:pPr>
              <a:lnSpc>
                <a:spcPct val="90000"/>
              </a:lnSpc>
              <a:spcBef>
                <a:spcPts val="1000"/>
              </a:spcBef>
            </a:pPr>
            <a:r>
              <a:rPr lang="en-US" dirty="0"/>
              <a:t>Now we can use the publisher/subscriber model to subscribe only the information we care about.</a:t>
            </a:r>
          </a:p>
          <a:p>
            <a:pPr indent="-228600">
              <a:lnSpc>
                <a:spcPct val="90000"/>
              </a:lnSpc>
              <a:spcBef>
                <a:spcPts val="1000"/>
              </a:spcBef>
              <a:buFont typeface="Arial" panose="020B0604020202020204" pitchFamily="34" charset="0"/>
              <a:buChar char="•"/>
            </a:pPr>
            <a:endParaRPr lang="en-US" dirty="0"/>
          </a:p>
          <a:p>
            <a:pPr marL="285750" indent="-228600">
              <a:lnSpc>
                <a:spcPct val="90000"/>
              </a:lnSpc>
              <a:spcBef>
                <a:spcPts val="1000"/>
              </a:spcBef>
              <a:buFont typeface="Arial" panose="020B0604020202020204" pitchFamily="34" charset="0"/>
              <a:buChar char="•"/>
            </a:pPr>
            <a:endParaRPr lang="en-US" dirty="0"/>
          </a:p>
        </p:txBody>
      </p:sp>
      <p:pic>
        <p:nvPicPr>
          <p:cNvPr id="3" name="Picture 2" descr="A picture containing text, diagram, screenshot, line&#10;&#10;Description automatically generated">
            <a:extLst>
              <a:ext uri="{FF2B5EF4-FFF2-40B4-BE49-F238E27FC236}">
                <a16:creationId xmlns:a16="http://schemas.microsoft.com/office/drawing/2014/main" id="{1C5141A4-ED43-19B4-D456-A8BC7C91ACBE}"/>
              </a:ext>
            </a:extLst>
          </p:cNvPr>
          <p:cNvPicPr>
            <a:picLocks noChangeAspect="1"/>
          </p:cNvPicPr>
          <p:nvPr/>
        </p:nvPicPr>
        <p:blipFill>
          <a:blip r:embed="rId3"/>
          <a:stretch>
            <a:fillRect/>
          </a:stretch>
        </p:blipFill>
        <p:spPr>
          <a:xfrm>
            <a:off x="6530228" y="2573588"/>
            <a:ext cx="4737650" cy="2913654"/>
          </a:xfrm>
          <a:prstGeom prst="rect">
            <a:avLst/>
          </a:prstGeom>
        </p:spPr>
      </p:pic>
      <p:pic>
        <p:nvPicPr>
          <p:cNvPr id="11" name="Picture 10" descr="A picture containing icon&#10;&#10;Description automatically generated">
            <a:extLst>
              <a:ext uri="{FF2B5EF4-FFF2-40B4-BE49-F238E27FC236}">
                <a16:creationId xmlns:a16="http://schemas.microsoft.com/office/drawing/2014/main" id="{2BE12F59-C388-426A-16C4-4BB8602DD998}"/>
              </a:ext>
            </a:extLst>
          </p:cNvPr>
          <p:cNvPicPr>
            <a:picLocks noChangeAspect="1"/>
          </p:cNvPicPr>
          <p:nvPr/>
        </p:nvPicPr>
        <p:blipFill rotWithShape="1">
          <a:blip r:embed="rId4">
            <a:extLst>
              <a:ext uri="{28A0092B-C50C-407E-A947-70E740481C1C}">
                <a14:useLocalDpi xmlns:a14="http://schemas.microsoft.com/office/drawing/2010/main" val="0"/>
              </a:ext>
            </a:extLst>
          </a:blip>
          <a:srcRect t="1" b="31523"/>
          <a:stretch/>
        </p:blipFill>
        <p:spPr>
          <a:xfrm>
            <a:off x="10551386" y="296288"/>
            <a:ext cx="1246302" cy="232332"/>
          </a:xfrm>
          <a:prstGeom prst="rect">
            <a:avLst/>
          </a:prstGeom>
        </p:spPr>
      </p:pic>
    </p:spTree>
    <p:extLst>
      <p:ext uri="{BB962C8B-B14F-4D97-AF65-F5344CB8AC3E}">
        <p14:creationId xmlns:p14="http://schemas.microsoft.com/office/powerpoint/2010/main" val="12305092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79" name="Rectangle 3078">
            <a:extLst>
              <a:ext uri="{FF2B5EF4-FFF2-40B4-BE49-F238E27FC236}">
                <a16:creationId xmlns:a16="http://schemas.microsoft.com/office/drawing/2014/main" id="{7FF47CB7-972F-479F-A36D-9E72D26EC8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1" name="Freeform: Shape 3080">
            <a:extLst>
              <a:ext uri="{FF2B5EF4-FFF2-40B4-BE49-F238E27FC236}">
                <a16:creationId xmlns:a16="http://schemas.microsoft.com/office/drawing/2014/main" id="{0D153B68-5844-490D-8E67-F616D6D72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1766176" cy="2061837"/>
          </a:xfrm>
          <a:custGeom>
            <a:avLst/>
            <a:gdLst>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13657 w 10768629"/>
              <a:gd name="connsiteY144" fmla="*/ 1730706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84330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Lst>
            <a:rect l="l" t="t" r="r" b="b"/>
            <a:pathLst>
              <a:path w="10768629" h="1978172">
                <a:moveTo>
                  <a:pt x="0" y="0"/>
                </a:moveTo>
                <a:lnTo>
                  <a:pt x="10768629" y="0"/>
                </a:lnTo>
                <a:lnTo>
                  <a:pt x="10733254" y="31439"/>
                </a:lnTo>
                <a:lnTo>
                  <a:pt x="10727085" y="37910"/>
                </a:lnTo>
                <a:cubicBezTo>
                  <a:pt x="10712973" y="56080"/>
                  <a:pt x="10699457" y="78430"/>
                  <a:pt x="10675953" y="68623"/>
                </a:cubicBezTo>
                <a:cubicBezTo>
                  <a:pt x="10685972" y="89202"/>
                  <a:pt x="10641629" y="69781"/>
                  <a:pt x="10637091" y="90361"/>
                </a:cubicBezTo>
                <a:cubicBezTo>
                  <a:pt x="10635214" y="107005"/>
                  <a:pt x="10621323" y="104993"/>
                  <a:pt x="10610971" y="110764"/>
                </a:cubicBezTo>
                <a:cubicBezTo>
                  <a:pt x="10603980" y="127568"/>
                  <a:pt x="10551417" y="141180"/>
                  <a:pt x="10532872" y="138028"/>
                </a:cubicBezTo>
                <a:cubicBezTo>
                  <a:pt x="10480300" y="119072"/>
                  <a:pt x="10440532" y="186296"/>
                  <a:pt x="10398558" y="172911"/>
                </a:cubicBezTo>
                <a:cubicBezTo>
                  <a:pt x="10387708" y="174114"/>
                  <a:pt x="10378792" y="177646"/>
                  <a:pt x="10371128" y="182609"/>
                </a:cubicBezTo>
                <a:lnTo>
                  <a:pt x="10352178" y="199976"/>
                </a:lnTo>
                <a:lnTo>
                  <a:pt x="10351815" y="211879"/>
                </a:lnTo>
                <a:lnTo>
                  <a:pt x="10337471" y="218661"/>
                </a:lnTo>
                <a:lnTo>
                  <a:pt x="10334625" y="222351"/>
                </a:lnTo>
                <a:cubicBezTo>
                  <a:pt x="10321108" y="225227"/>
                  <a:pt x="10278615" y="228401"/>
                  <a:pt x="10256365" y="235917"/>
                </a:cubicBezTo>
                <a:cubicBezTo>
                  <a:pt x="10218136" y="258033"/>
                  <a:pt x="10224552" y="209685"/>
                  <a:pt x="10201127" y="267448"/>
                </a:cubicBezTo>
                <a:cubicBezTo>
                  <a:pt x="10121320" y="273476"/>
                  <a:pt x="10040763" y="345580"/>
                  <a:pt x="9961218" y="326720"/>
                </a:cubicBezTo>
                <a:cubicBezTo>
                  <a:pt x="9980173" y="341621"/>
                  <a:pt x="9883038" y="318484"/>
                  <a:pt x="9859715" y="355698"/>
                </a:cubicBezTo>
                <a:cubicBezTo>
                  <a:pt x="9812822" y="367758"/>
                  <a:pt x="9752089" y="383830"/>
                  <a:pt x="9679867" y="399081"/>
                </a:cubicBezTo>
                <a:cubicBezTo>
                  <a:pt x="9618357" y="415668"/>
                  <a:pt x="9525492" y="446315"/>
                  <a:pt x="9490654" y="455225"/>
                </a:cubicBezTo>
                <a:lnTo>
                  <a:pt x="9470837" y="452539"/>
                </a:lnTo>
                <a:lnTo>
                  <a:pt x="9469082" y="454891"/>
                </a:lnTo>
                <a:cubicBezTo>
                  <a:pt x="9460057" y="461184"/>
                  <a:pt x="9453495" y="461729"/>
                  <a:pt x="9448038" y="459733"/>
                </a:cubicBezTo>
                <a:lnTo>
                  <a:pt x="9396821" y="455795"/>
                </a:lnTo>
                <a:lnTo>
                  <a:pt x="9392197" y="459796"/>
                </a:lnTo>
                <a:lnTo>
                  <a:pt x="9347994" y="464462"/>
                </a:lnTo>
                <a:cubicBezTo>
                  <a:pt x="9347959" y="465155"/>
                  <a:pt x="9347925" y="465846"/>
                  <a:pt x="9347889" y="466539"/>
                </a:cubicBezTo>
                <a:cubicBezTo>
                  <a:pt x="9346648" y="471307"/>
                  <a:pt x="9343831" y="475025"/>
                  <a:pt x="9337639" y="476654"/>
                </a:cubicBezTo>
                <a:cubicBezTo>
                  <a:pt x="9354547" y="503661"/>
                  <a:pt x="9307720" y="510631"/>
                  <a:pt x="9287964" y="513052"/>
                </a:cubicBezTo>
                <a:cubicBezTo>
                  <a:pt x="9269905" y="526173"/>
                  <a:pt x="9245386" y="544358"/>
                  <a:pt x="9229283" y="555377"/>
                </a:cubicBezTo>
                <a:lnTo>
                  <a:pt x="9220274" y="557502"/>
                </a:lnTo>
                <a:cubicBezTo>
                  <a:pt x="9220250" y="557668"/>
                  <a:pt x="9220226" y="557835"/>
                  <a:pt x="9220202" y="558001"/>
                </a:cubicBezTo>
                <a:cubicBezTo>
                  <a:pt x="9218468" y="559434"/>
                  <a:pt x="9215591" y="560497"/>
                  <a:pt x="9210908" y="561147"/>
                </a:cubicBezTo>
                <a:lnTo>
                  <a:pt x="9186374" y="565502"/>
                </a:lnTo>
                <a:lnTo>
                  <a:pt x="9181058" y="569943"/>
                </a:lnTo>
                <a:lnTo>
                  <a:pt x="9167549" y="584727"/>
                </a:lnTo>
                <a:lnTo>
                  <a:pt x="9149110" y="598906"/>
                </a:lnTo>
                <a:cubicBezTo>
                  <a:pt x="9133575" y="594395"/>
                  <a:pt x="9087390" y="636567"/>
                  <a:pt x="9078556" y="644039"/>
                </a:cubicBezTo>
                <a:lnTo>
                  <a:pt x="8996399" y="690055"/>
                </a:lnTo>
                <a:cubicBezTo>
                  <a:pt x="8913147" y="777045"/>
                  <a:pt x="8867993" y="772591"/>
                  <a:pt x="8803791" y="813860"/>
                </a:cubicBezTo>
                <a:cubicBezTo>
                  <a:pt x="8745270" y="819906"/>
                  <a:pt x="8690049" y="823612"/>
                  <a:pt x="8636202" y="848463"/>
                </a:cubicBezTo>
                <a:cubicBezTo>
                  <a:pt x="8594799" y="860014"/>
                  <a:pt x="8568613" y="864779"/>
                  <a:pt x="8555372" y="883171"/>
                </a:cubicBezTo>
                <a:lnTo>
                  <a:pt x="8507229" y="901665"/>
                </a:lnTo>
                <a:lnTo>
                  <a:pt x="8428473" y="927985"/>
                </a:lnTo>
                <a:cubicBezTo>
                  <a:pt x="8428287" y="929817"/>
                  <a:pt x="8428100" y="931648"/>
                  <a:pt x="8427914" y="933480"/>
                </a:cubicBezTo>
                <a:lnTo>
                  <a:pt x="8420327" y="941984"/>
                </a:lnTo>
                <a:lnTo>
                  <a:pt x="8394729" y="948347"/>
                </a:lnTo>
                <a:lnTo>
                  <a:pt x="8380548" y="987916"/>
                </a:lnTo>
                <a:lnTo>
                  <a:pt x="8375330" y="965444"/>
                </a:lnTo>
                <a:cubicBezTo>
                  <a:pt x="8372375" y="964202"/>
                  <a:pt x="8344433" y="977378"/>
                  <a:pt x="8340796" y="980522"/>
                </a:cubicBezTo>
                <a:cubicBezTo>
                  <a:pt x="8328292" y="982128"/>
                  <a:pt x="8319237" y="991089"/>
                  <a:pt x="8304438" y="996739"/>
                </a:cubicBezTo>
                <a:cubicBezTo>
                  <a:pt x="8297193" y="1005683"/>
                  <a:pt x="8289328" y="1014568"/>
                  <a:pt x="8280929" y="1023089"/>
                </a:cubicBezTo>
                <a:lnTo>
                  <a:pt x="8275760" y="1027772"/>
                </a:lnTo>
                <a:lnTo>
                  <a:pt x="8275478" y="1027605"/>
                </a:lnTo>
                <a:cubicBezTo>
                  <a:pt x="8273970" y="1028076"/>
                  <a:pt x="8251461" y="1029408"/>
                  <a:pt x="8249003" y="1032033"/>
                </a:cubicBezTo>
                <a:lnTo>
                  <a:pt x="8203836" y="1037347"/>
                </a:lnTo>
                <a:cubicBezTo>
                  <a:pt x="8172789" y="1049890"/>
                  <a:pt x="8148166" y="1034625"/>
                  <a:pt x="8122936" y="1063113"/>
                </a:cubicBezTo>
                <a:cubicBezTo>
                  <a:pt x="8093850" y="1074757"/>
                  <a:pt x="8066781" y="1075350"/>
                  <a:pt x="8043658" y="1092746"/>
                </a:cubicBezTo>
                <a:cubicBezTo>
                  <a:pt x="8032157" y="1089174"/>
                  <a:pt x="8022145" y="1089998"/>
                  <a:pt x="8015351" y="1105478"/>
                </a:cubicBezTo>
                <a:cubicBezTo>
                  <a:pt x="7987544" y="1113006"/>
                  <a:pt x="7977708" y="1099152"/>
                  <a:pt x="7963145" y="1119346"/>
                </a:cubicBezTo>
                <a:cubicBezTo>
                  <a:pt x="7942622" y="1098880"/>
                  <a:pt x="7943760" y="1109516"/>
                  <a:pt x="7938145" y="1120225"/>
                </a:cubicBezTo>
                <a:lnTo>
                  <a:pt x="7937238" y="1121204"/>
                </a:lnTo>
                <a:lnTo>
                  <a:pt x="7934398" y="1118240"/>
                </a:lnTo>
                <a:lnTo>
                  <a:pt x="7918248" y="1124371"/>
                </a:lnTo>
                <a:lnTo>
                  <a:pt x="7914119" y="1127653"/>
                </a:lnTo>
                <a:cubicBezTo>
                  <a:pt x="7911201" y="1129547"/>
                  <a:pt x="7909169" y="1130331"/>
                  <a:pt x="7907658" y="1130350"/>
                </a:cubicBezTo>
                <a:lnTo>
                  <a:pt x="7907434" y="1130103"/>
                </a:lnTo>
                <a:lnTo>
                  <a:pt x="7901508" y="1133245"/>
                </a:lnTo>
                <a:cubicBezTo>
                  <a:pt x="7891644" y="1139271"/>
                  <a:pt x="7882185" y="1145815"/>
                  <a:pt x="7873287" y="1152609"/>
                </a:cubicBezTo>
                <a:cubicBezTo>
                  <a:pt x="7864672" y="1141906"/>
                  <a:pt x="7845199" y="1159242"/>
                  <a:pt x="7834833" y="1153868"/>
                </a:cubicBezTo>
                <a:lnTo>
                  <a:pt x="7828661" y="1139994"/>
                </a:lnTo>
                <a:lnTo>
                  <a:pt x="7823966" y="1143178"/>
                </a:lnTo>
                <a:lnTo>
                  <a:pt x="7815078" y="1151776"/>
                </a:lnTo>
                <a:cubicBezTo>
                  <a:pt x="7813692" y="1152943"/>
                  <a:pt x="7812687" y="1153116"/>
                  <a:pt x="7812026" y="1151522"/>
                </a:cubicBezTo>
                <a:cubicBezTo>
                  <a:pt x="7806555" y="1153054"/>
                  <a:pt x="7788673" y="1159989"/>
                  <a:pt x="7782249" y="1160970"/>
                </a:cubicBezTo>
                <a:lnTo>
                  <a:pt x="7773476" y="1157414"/>
                </a:lnTo>
                <a:lnTo>
                  <a:pt x="7769600" y="1157365"/>
                </a:lnTo>
                <a:lnTo>
                  <a:pt x="7752631" y="1172815"/>
                </a:lnTo>
                <a:lnTo>
                  <a:pt x="7739392" y="1192062"/>
                </a:lnTo>
                <a:lnTo>
                  <a:pt x="7677677" y="1216394"/>
                </a:lnTo>
                <a:lnTo>
                  <a:pt x="7586920" y="1261888"/>
                </a:lnTo>
                <a:cubicBezTo>
                  <a:pt x="7556723" y="1298911"/>
                  <a:pt x="7489187" y="1284518"/>
                  <a:pt x="7486100" y="1292563"/>
                </a:cubicBezTo>
                <a:cubicBezTo>
                  <a:pt x="7454875" y="1308356"/>
                  <a:pt x="7453335" y="1326361"/>
                  <a:pt x="7411323" y="1340732"/>
                </a:cubicBezTo>
                <a:cubicBezTo>
                  <a:pt x="7372519" y="1390006"/>
                  <a:pt x="7288617" y="1403664"/>
                  <a:pt x="7240698" y="1438832"/>
                </a:cubicBezTo>
                <a:cubicBezTo>
                  <a:pt x="7206467" y="1417136"/>
                  <a:pt x="7227555" y="1441678"/>
                  <a:pt x="7197675" y="1447530"/>
                </a:cubicBezTo>
                <a:cubicBezTo>
                  <a:pt x="7211601" y="1474927"/>
                  <a:pt x="7159483" y="1444981"/>
                  <a:pt x="7164788" y="1480293"/>
                </a:cubicBezTo>
                <a:cubicBezTo>
                  <a:pt x="7159184" y="1480240"/>
                  <a:pt x="7153584" y="1479075"/>
                  <a:pt x="7147929" y="1477641"/>
                </a:cubicBezTo>
                <a:lnTo>
                  <a:pt x="7144965" y="1476908"/>
                </a:lnTo>
                <a:lnTo>
                  <a:pt x="7134299" y="1479969"/>
                </a:lnTo>
                <a:lnTo>
                  <a:pt x="7129809" y="1473339"/>
                </a:lnTo>
                <a:lnTo>
                  <a:pt x="7112688" y="1472575"/>
                </a:lnTo>
                <a:cubicBezTo>
                  <a:pt x="7106506" y="1473449"/>
                  <a:pt x="7100123" y="1475741"/>
                  <a:pt x="7093470" y="1480300"/>
                </a:cubicBezTo>
                <a:cubicBezTo>
                  <a:pt x="7079039" y="1501274"/>
                  <a:pt x="7048991" y="1495718"/>
                  <a:pt x="7025034" y="1506934"/>
                </a:cubicBezTo>
                <a:lnTo>
                  <a:pt x="7014783" y="1515868"/>
                </a:lnTo>
                <a:lnTo>
                  <a:pt x="6979706" y="1523511"/>
                </a:lnTo>
                <a:lnTo>
                  <a:pt x="6977890" y="1525793"/>
                </a:lnTo>
                <a:cubicBezTo>
                  <a:pt x="6971996" y="1527914"/>
                  <a:pt x="6959488" y="1529941"/>
                  <a:pt x="6944339" y="1536237"/>
                </a:cubicBezTo>
                <a:lnTo>
                  <a:pt x="6886996" y="1563569"/>
                </a:lnTo>
                <a:lnTo>
                  <a:pt x="6874510" y="1558469"/>
                </a:lnTo>
                <a:lnTo>
                  <a:pt x="6871943" y="1554651"/>
                </a:lnTo>
                <a:lnTo>
                  <a:pt x="6856174" y="1562024"/>
                </a:lnTo>
                <a:lnTo>
                  <a:pt x="6842321" y="1560554"/>
                </a:lnTo>
                <a:lnTo>
                  <a:pt x="6832713" y="1569357"/>
                </a:lnTo>
                <a:lnTo>
                  <a:pt x="6816351" y="1571495"/>
                </a:lnTo>
                <a:cubicBezTo>
                  <a:pt x="6810216" y="1571510"/>
                  <a:pt x="6803310" y="1571324"/>
                  <a:pt x="6795800" y="1572010"/>
                </a:cubicBezTo>
                <a:lnTo>
                  <a:pt x="6777546" y="1568661"/>
                </a:lnTo>
                <a:lnTo>
                  <a:pt x="6751528" y="1574143"/>
                </a:lnTo>
                <a:cubicBezTo>
                  <a:pt x="6731455" y="1578562"/>
                  <a:pt x="6712054" y="1582098"/>
                  <a:pt x="6691966" y="1582255"/>
                </a:cubicBezTo>
                <a:cubicBezTo>
                  <a:pt x="6677921" y="1590738"/>
                  <a:pt x="6663787" y="1595441"/>
                  <a:pt x="6646941" y="1588471"/>
                </a:cubicBezTo>
                <a:cubicBezTo>
                  <a:pt x="6605135" y="1597971"/>
                  <a:pt x="6598373" y="1612583"/>
                  <a:pt x="6568576" y="1606488"/>
                </a:cubicBezTo>
                <a:cubicBezTo>
                  <a:pt x="6562510" y="1614734"/>
                  <a:pt x="6558067" y="1619360"/>
                  <a:pt x="6554358" y="1621701"/>
                </a:cubicBezTo>
                <a:cubicBezTo>
                  <a:pt x="6543227" y="1628727"/>
                  <a:pt x="6538724" y="1615196"/>
                  <a:pt x="6516968" y="1617195"/>
                </a:cubicBezTo>
                <a:cubicBezTo>
                  <a:pt x="6493173" y="1617368"/>
                  <a:pt x="6528193" y="1598652"/>
                  <a:pt x="6506479" y="1602227"/>
                </a:cubicBezTo>
                <a:cubicBezTo>
                  <a:pt x="6486674" y="1613929"/>
                  <a:pt x="6478484" y="1593997"/>
                  <a:pt x="6458436" y="1607332"/>
                </a:cubicBezTo>
                <a:cubicBezTo>
                  <a:pt x="6471168" y="1620800"/>
                  <a:pt x="6410323" y="1615478"/>
                  <a:pt x="6414786" y="1628815"/>
                </a:cubicBezTo>
                <a:cubicBezTo>
                  <a:pt x="6385942" y="1615041"/>
                  <a:pt x="6386569" y="1640238"/>
                  <a:pt x="6357085" y="1640846"/>
                </a:cubicBezTo>
                <a:cubicBezTo>
                  <a:pt x="6341163" y="1636809"/>
                  <a:pt x="6331497" y="1637754"/>
                  <a:pt x="6322636" y="1648213"/>
                </a:cubicBezTo>
                <a:cubicBezTo>
                  <a:pt x="6248448" y="1627802"/>
                  <a:pt x="6286748" y="1654976"/>
                  <a:pt x="6226172" y="1654676"/>
                </a:cubicBezTo>
                <a:lnTo>
                  <a:pt x="6221217" y="1654506"/>
                </a:lnTo>
                <a:lnTo>
                  <a:pt x="6204956" y="1664280"/>
                </a:lnTo>
                <a:cubicBezTo>
                  <a:pt x="6204728" y="1665114"/>
                  <a:pt x="6204498" y="1665947"/>
                  <a:pt x="6204270" y="1666782"/>
                </a:cubicBezTo>
                <a:lnTo>
                  <a:pt x="6143810" y="1661963"/>
                </a:lnTo>
                <a:lnTo>
                  <a:pt x="6136560" y="1665728"/>
                </a:lnTo>
                <a:lnTo>
                  <a:pt x="6096155" y="1656951"/>
                </a:lnTo>
                <a:lnTo>
                  <a:pt x="6075812" y="1655422"/>
                </a:lnTo>
                <a:lnTo>
                  <a:pt x="6039495" y="1649680"/>
                </a:lnTo>
                <a:lnTo>
                  <a:pt x="6036523" y="1652121"/>
                </a:lnTo>
                <a:lnTo>
                  <a:pt x="6029328" y="1649904"/>
                </a:lnTo>
                <a:lnTo>
                  <a:pt x="6024075" y="1652779"/>
                </a:lnTo>
                <a:lnTo>
                  <a:pt x="6018085" y="1652030"/>
                </a:lnTo>
                <a:cubicBezTo>
                  <a:pt x="6006658" y="1653831"/>
                  <a:pt x="5968194" y="1662035"/>
                  <a:pt x="5955513" y="1663584"/>
                </a:cubicBezTo>
                <a:lnTo>
                  <a:pt x="5941996" y="1661326"/>
                </a:lnTo>
                <a:lnTo>
                  <a:pt x="5931789" y="1669915"/>
                </a:lnTo>
                <a:lnTo>
                  <a:pt x="5888686" y="1672175"/>
                </a:lnTo>
                <a:lnTo>
                  <a:pt x="5873794" y="1665454"/>
                </a:lnTo>
                <a:lnTo>
                  <a:pt x="5860022" y="1660635"/>
                </a:lnTo>
                <a:lnTo>
                  <a:pt x="5858237" y="1660649"/>
                </a:lnTo>
                <a:lnTo>
                  <a:pt x="5840319" y="1660798"/>
                </a:lnTo>
                <a:lnTo>
                  <a:pt x="5806984" y="1661075"/>
                </a:lnTo>
                <a:cubicBezTo>
                  <a:pt x="5785708" y="1661533"/>
                  <a:pt x="5764126" y="1662974"/>
                  <a:pt x="5742351" y="1667489"/>
                </a:cubicBezTo>
                <a:cubicBezTo>
                  <a:pt x="5659069" y="1645168"/>
                  <a:pt x="5615134" y="1706361"/>
                  <a:pt x="5521171" y="1671626"/>
                </a:cubicBezTo>
                <a:cubicBezTo>
                  <a:pt x="5491803" y="1671296"/>
                  <a:pt x="5498089" y="1662666"/>
                  <a:pt x="5457384" y="1683952"/>
                </a:cubicBezTo>
                <a:cubicBezTo>
                  <a:pt x="5356959" y="1699287"/>
                  <a:pt x="5078905" y="1774579"/>
                  <a:pt x="4950070" y="1748401"/>
                </a:cubicBezTo>
                <a:cubicBezTo>
                  <a:pt x="4918276" y="1752255"/>
                  <a:pt x="4891043" y="1756936"/>
                  <a:pt x="4872172" y="1757222"/>
                </a:cubicBezTo>
                <a:lnTo>
                  <a:pt x="4809524" y="1761033"/>
                </a:lnTo>
                <a:cubicBezTo>
                  <a:pt x="4791324" y="1772975"/>
                  <a:pt x="4777258" y="1754591"/>
                  <a:pt x="4759058" y="1766533"/>
                </a:cubicBezTo>
                <a:cubicBezTo>
                  <a:pt x="4747481" y="1770744"/>
                  <a:pt x="4734604" y="1772921"/>
                  <a:pt x="4719749" y="1771811"/>
                </a:cubicBezTo>
                <a:cubicBezTo>
                  <a:pt x="4671168" y="1780243"/>
                  <a:pt x="4634134" y="1775931"/>
                  <a:pt x="4568686" y="1786141"/>
                </a:cubicBezTo>
                <a:cubicBezTo>
                  <a:pt x="4544667" y="1777910"/>
                  <a:pt x="4432547" y="1778168"/>
                  <a:pt x="4418751" y="1796932"/>
                </a:cubicBezTo>
                <a:cubicBezTo>
                  <a:pt x="4403360" y="1801488"/>
                  <a:pt x="4385278" y="1795746"/>
                  <a:pt x="4378377" y="1815528"/>
                </a:cubicBezTo>
                <a:cubicBezTo>
                  <a:pt x="4366870" y="1839461"/>
                  <a:pt x="4337372" y="1814003"/>
                  <a:pt x="4320575" y="1832722"/>
                </a:cubicBezTo>
                <a:cubicBezTo>
                  <a:pt x="4277898" y="1857053"/>
                  <a:pt x="4243945" y="1846759"/>
                  <a:pt x="4211935" y="1860177"/>
                </a:cubicBezTo>
                <a:cubicBezTo>
                  <a:pt x="4181519" y="1859584"/>
                  <a:pt x="4171342" y="1859762"/>
                  <a:pt x="4101228" y="1868717"/>
                </a:cubicBezTo>
                <a:cubicBezTo>
                  <a:pt x="4080159" y="1876188"/>
                  <a:pt x="4039427" y="1877381"/>
                  <a:pt x="3973223" y="1881015"/>
                </a:cubicBezTo>
                <a:cubicBezTo>
                  <a:pt x="3971330" y="1884974"/>
                  <a:pt x="3952843" y="1879225"/>
                  <a:pt x="3900992" y="1880603"/>
                </a:cubicBezTo>
                <a:cubicBezTo>
                  <a:pt x="3849141" y="1881981"/>
                  <a:pt x="3740060" y="1895686"/>
                  <a:pt x="3662119" y="1889285"/>
                </a:cubicBezTo>
                <a:cubicBezTo>
                  <a:pt x="3565155" y="1881322"/>
                  <a:pt x="3613412" y="1915150"/>
                  <a:pt x="3496919" y="1873180"/>
                </a:cubicBezTo>
                <a:cubicBezTo>
                  <a:pt x="3488062" y="1895719"/>
                  <a:pt x="3474293" y="1876288"/>
                  <a:pt x="3449433" y="1889681"/>
                </a:cubicBezTo>
                <a:cubicBezTo>
                  <a:pt x="3406553" y="1891629"/>
                  <a:pt x="3413217" y="1897797"/>
                  <a:pt x="3369766" y="1916653"/>
                </a:cubicBezTo>
                <a:cubicBezTo>
                  <a:pt x="3338805" y="1929531"/>
                  <a:pt x="3289487" y="1928617"/>
                  <a:pt x="3269672" y="1938036"/>
                </a:cubicBezTo>
                <a:lnTo>
                  <a:pt x="3224897" y="1943733"/>
                </a:lnTo>
                <a:cubicBezTo>
                  <a:pt x="3188693" y="1949271"/>
                  <a:pt x="3178540" y="1909145"/>
                  <a:pt x="3161463" y="1946591"/>
                </a:cubicBezTo>
                <a:lnTo>
                  <a:pt x="3112044" y="1935614"/>
                </a:lnTo>
                <a:lnTo>
                  <a:pt x="3069716" y="1930463"/>
                </a:lnTo>
                <a:cubicBezTo>
                  <a:pt x="3049937" y="1924285"/>
                  <a:pt x="3047816" y="1925644"/>
                  <a:pt x="3005773" y="1915878"/>
                </a:cubicBezTo>
                <a:cubicBezTo>
                  <a:pt x="2978838" y="1921092"/>
                  <a:pt x="2967972" y="1927319"/>
                  <a:pt x="2897201" y="1926772"/>
                </a:cubicBezTo>
                <a:lnTo>
                  <a:pt x="2783891" y="1931749"/>
                </a:lnTo>
                <a:cubicBezTo>
                  <a:pt x="2753098" y="1932794"/>
                  <a:pt x="2731621" y="1915151"/>
                  <a:pt x="2712447" y="1933044"/>
                </a:cubicBezTo>
                <a:cubicBezTo>
                  <a:pt x="2621923" y="1990472"/>
                  <a:pt x="2637976" y="1949546"/>
                  <a:pt x="2560151" y="1963609"/>
                </a:cubicBezTo>
                <a:cubicBezTo>
                  <a:pt x="2472084" y="1973456"/>
                  <a:pt x="2423631" y="1962133"/>
                  <a:pt x="2367221" y="1971884"/>
                </a:cubicBezTo>
                <a:cubicBezTo>
                  <a:pt x="2355331" y="1950582"/>
                  <a:pt x="2295649" y="1950006"/>
                  <a:pt x="2272130" y="1961162"/>
                </a:cubicBezTo>
                <a:cubicBezTo>
                  <a:pt x="2229336" y="1964326"/>
                  <a:pt x="2232627" y="1943953"/>
                  <a:pt x="2189404" y="1978172"/>
                </a:cubicBezTo>
                <a:cubicBezTo>
                  <a:pt x="2153824" y="1968017"/>
                  <a:pt x="2114605" y="1969166"/>
                  <a:pt x="2077704" y="1965002"/>
                </a:cubicBezTo>
                <a:cubicBezTo>
                  <a:pt x="2053064" y="1962036"/>
                  <a:pt x="2051584" y="1971011"/>
                  <a:pt x="2033299" y="1969042"/>
                </a:cubicBezTo>
                <a:cubicBezTo>
                  <a:pt x="2015014" y="1967073"/>
                  <a:pt x="1998956" y="1958903"/>
                  <a:pt x="1967996" y="1953187"/>
                </a:cubicBezTo>
                <a:cubicBezTo>
                  <a:pt x="1924117" y="1970917"/>
                  <a:pt x="1915668" y="1940297"/>
                  <a:pt x="1855805" y="1926082"/>
                </a:cubicBezTo>
                <a:cubicBezTo>
                  <a:pt x="1830663" y="1943732"/>
                  <a:pt x="1810564" y="1935694"/>
                  <a:pt x="1790957" y="1919460"/>
                </a:cubicBezTo>
                <a:cubicBezTo>
                  <a:pt x="1732588" y="1924884"/>
                  <a:pt x="1679506" y="1900619"/>
                  <a:pt x="1613978" y="1891581"/>
                </a:cubicBezTo>
                <a:cubicBezTo>
                  <a:pt x="1542961" y="1912227"/>
                  <a:pt x="1506863" y="1865666"/>
                  <a:pt x="1436831" y="1856201"/>
                </a:cubicBezTo>
                <a:cubicBezTo>
                  <a:pt x="1409149" y="1862955"/>
                  <a:pt x="1416370" y="1829853"/>
                  <a:pt x="1357365" y="1832140"/>
                </a:cubicBezTo>
                <a:cubicBezTo>
                  <a:pt x="1285880" y="1811785"/>
                  <a:pt x="1273193" y="1786872"/>
                  <a:pt x="1232341" y="1785942"/>
                </a:cubicBezTo>
                <a:cubicBezTo>
                  <a:pt x="1223903" y="1792798"/>
                  <a:pt x="1160576" y="1793911"/>
                  <a:pt x="1162595" y="1784330"/>
                </a:cubicBezTo>
                <a:cubicBezTo>
                  <a:pt x="1153167" y="1787110"/>
                  <a:pt x="1122206" y="1805077"/>
                  <a:pt x="1120257" y="1789615"/>
                </a:cubicBezTo>
                <a:cubicBezTo>
                  <a:pt x="1073149" y="1786750"/>
                  <a:pt x="1034361" y="1768718"/>
                  <a:pt x="991903" y="1786741"/>
                </a:cubicBezTo>
                <a:cubicBezTo>
                  <a:pt x="966383" y="1781126"/>
                  <a:pt x="949501" y="1800915"/>
                  <a:pt x="883960" y="1809389"/>
                </a:cubicBezTo>
                <a:cubicBezTo>
                  <a:pt x="836064" y="1808194"/>
                  <a:pt x="826980" y="1826610"/>
                  <a:pt x="766531" y="1805053"/>
                </a:cubicBezTo>
                <a:cubicBezTo>
                  <a:pt x="732778" y="1801141"/>
                  <a:pt x="694055" y="1787044"/>
                  <a:pt x="669779" y="1800537"/>
                </a:cubicBezTo>
                <a:cubicBezTo>
                  <a:pt x="645252" y="1794709"/>
                  <a:pt x="563495" y="1813232"/>
                  <a:pt x="523898" y="1811085"/>
                </a:cubicBezTo>
                <a:cubicBezTo>
                  <a:pt x="457555" y="1798530"/>
                  <a:pt x="395227" y="1824052"/>
                  <a:pt x="360251" y="1830735"/>
                </a:cubicBezTo>
                <a:cubicBezTo>
                  <a:pt x="313564" y="1825583"/>
                  <a:pt x="298281" y="1811622"/>
                  <a:pt x="255207" y="1818275"/>
                </a:cubicBezTo>
                <a:cubicBezTo>
                  <a:pt x="206572" y="1839769"/>
                  <a:pt x="160277" y="1836800"/>
                  <a:pt x="101803" y="1870647"/>
                </a:cubicBezTo>
                <a:cubicBezTo>
                  <a:pt x="85849" y="1910002"/>
                  <a:pt x="27997" y="1845258"/>
                  <a:pt x="25397" y="1888443"/>
                </a:cubicBezTo>
                <a:cubicBezTo>
                  <a:pt x="19096" y="1881154"/>
                  <a:pt x="11260" y="1878398"/>
                  <a:pt x="2370" y="1878311"/>
                </a:cubicBezTo>
                <a:lnTo>
                  <a:pt x="0" y="1878785"/>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086" name="Freeform: Shape 3082">
            <a:extLst>
              <a:ext uri="{FF2B5EF4-FFF2-40B4-BE49-F238E27FC236}">
                <a16:creationId xmlns:a16="http://schemas.microsoft.com/office/drawing/2014/main" id="{9A0D773F-7A7D-4DBB-9DEA-86BB8B8F4B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5381624" y="6209414"/>
            <a:ext cx="6810375" cy="648586"/>
          </a:xfrm>
          <a:custGeom>
            <a:avLst/>
            <a:gdLst>
              <a:gd name="connsiteX0" fmla="*/ 0 w 10753706"/>
              <a:gd name="connsiteY0" fmla="*/ 0 h 1027260"/>
              <a:gd name="connsiteX1" fmla="*/ 10753706 w 10753706"/>
              <a:gd name="connsiteY1" fmla="*/ 0 h 1027260"/>
              <a:gd name="connsiteX2" fmla="*/ 10748809 w 10753706"/>
              <a:gd name="connsiteY2" fmla="*/ 2522 h 1027260"/>
              <a:gd name="connsiteX3" fmla="*/ 10725330 w 10753706"/>
              <a:gd name="connsiteY3" fmla="*/ 11977 h 1027260"/>
              <a:gd name="connsiteX4" fmla="*/ 10615423 w 10753706"/>
              <a:gd name="connsiteY4" fmla="*/ 52967 h 1027260"/>
              <a:gd name="connsiteX5" fmla="*/ 10533936 w 10753706"/>
              <a:gd name="connsiteY5" fmla="*/ 53095 h 1027260"/>
              <a:gd name="connsiteX6" fmla="*/ 10466876 w 10753706"/>
              <a:gd name="connsiteY6" fmla="*/ 45180 h 1027260"/>
              <a:gd name="connsiteX7" fmla="*/ 10355090 w 10753706"/>
              <a:gd name="connsiteY7" fmla="*/ 89741 h 1027260"/>
              <a:gd name="connsiteX8" fmla="*/ 10087145 w 10753706"/>
              <a:gd name="connsiteY8" fmla="*/ 66115 h 1027260"/>
              <a:gd name="connsiteX9" fmla="*/ 10015902 w 10753706"/>
              <a:gd name="connsiteY9" fmla="*/ 76178 h 1027260"/>
              <a:gd name="connsiteX10" fmla="*/ 9806005 w 10753706"/>
              <a:gd name="connsiteY10" fmla="*/ 102435 h 1027260"/>
              <a:gd name="connsiteX11" fmla="*/ 9602583 w 10753706"/>
              <a:gd name="connsiteY11" fmla="*/ 179170 h 1027260"/>
              <a:gd name="connsiteX12" fmla="*/ 9469719 w 10753706"/>
              <a:gd name="connsiteY12" fmla="*/ 174721 h 1027260"/>
              <a:gd name="connsiteX13" fmla="*/ 9408692 w 10753706"/>
              <a:gd name="connsiteY13" fmla="*/ 189513 h 1027260"/>
              <a:gd name="connsiteX14" fmla="*/ 9364151 w 10753706"/>
              <a:gd name="connsiteY14" fmla="*/ 194072 h 1027260"/>
              <a:gd name="connsiteX15" fmla="*/ 9337751 w 10753706"/>
              <a:gd name="connsiteY15" fmla="*/ 197579 h 1027260"/>
              <a:gd name="connsiteX16" fmla="*/ 9297166 w 10753706"/>
              <a:gd name="connsiteY16" fmla="*/ 216558 h 1027260"/>
              <a:gd name="connsiteX17" fmla="*/ 9123859 w 10753706"/>
              <a:gd name="connsiteY17" fmla="*/ 237356 h 1027260"/>
              <a:gd name="connsiteX18" fmla="*/ 8950741 w 10753706"/>
              <a:gd name="connsiteY18" fmla="*/ 238020 h 1027260"/>
              <a:gd name="connsiteX19" fmla="*/ 8718236 w 10753706"/>
              <a:gd name="connsiteY19" fmla="*/ 303148 h 1027260"/>
              <a:gd name="connsiteX20" fmla="*/ 8694011 w 10753706"/>
              <a:gd name="connsiteY20" fmla="*/ 308812 h 1027260"/>
              <a:gd name="connsiteX21" fmla="*/ 8611976 w 10753706"/>
              <a:gd name="connsiteY21" fmla="*/ 324819 h 1027260"/>
              <a:gd name="connsiteX22" fmla="*/ 8562074 w 10753706"/>
              <a:gd name="connsiteY22" fmla="*/ 337971 h 1027260"/>
              <a:gd name="connsiteX23" fmla="*/ 8501724 w 10753706"/>
              <a:gd name="connsiteY23" fmla="*/ 360865 h 1027260"/>
              <a:gd name="connsiteX24" fmla="*/ 8504489 w 10753706"/>
              <a:gd name="connsiteY24" fmla="*/ 364790 h 1027260"/>
              <a:gd name="connsiteX25" fmla="*/ 8492774 w 10753706"/>
              <a:gd name="connsiteY25" fmla="*/ 366181 h 1027260"/>
              <a:gd name="connsiteX26" fmla="*/ 8466405 w 10753706"/>
              <a:gd name="connsiteY26" fmla="*/ 368724 h 1027260"/>
              <a:gd name="connsiteX27" fmla="*/ 8427069 w 10753706"/>
              <a:gd name="connsiteY27" fmla="*/ 387211 h 1027260"/>
              <a:gd name="connsiteX28" fmla="*/ 8387766 w 10753706"/>
              <a:gd name="connsiteY28" fmla="*/ 377161 h 1027260"/>
              <a:gd name="connsiteX29" fmla="*/ 8315874 w 10753706"/>
              <a:gd name="connsiteY29" fmla="*/ 395527 h 1027260"/>
              <a:gd name="connsiteX30" fmla="*/ 8274474 w 10753706"/>
              <a:gd name="connsiteY30" fmla="*/ 405112 h 1027260"/>
              <a:gd name="connsiteX31" fmla="*/ 8234664 w 10753706"/>
              <a:gd name="connsiteY31" fmla="*/ 410219 h 1027260"/>
              <a:gd name="connsiteX32" fmla="*/ 8211268 w 10753706"/>
              <a:gd name="connsiteY32" fmla="*/ 416791 h 1027260"/>
              <a:gd name="connsiteX33" fmla="*/ 8188615 w 10753706"/>
              <a:gd name="connsiteY33" fmla="*/ 421755 h 1027260"/>
              <a:gd name="connsiteX34" fmla="*/ 8179981 w 10753706"/>
              <a:gd name="connsiteY34" fmla="*/ 420402 h 1027260"/>
              <a:gd name="connsiteX35" fmla="*/ 8179307 w 10753706"/>
              <a:gd name="connsiteY35" fmla="*/ 422516 h 1027260"/>
              <a:gd name="connsiteX36" fmla="*/ 8147929 w 10753706"/>
              <a:gd name="connsiteY36" fmla="*/ 450302 h 1027260"/>
              <a:gd name="connsiteX37" fmla="*/ 8089136 w 10753706"/>
              <a:gd name="connsiteY37" fmla="*/ 465283 h 1027260"/>
              <a:gd name="connsiteX38" fmla="*/ 8049973 w 10753706"/>
              <a:gd name="connsiteY38" fmla="*/ 454121 h 1027260"/>
              <a:gd name="connsiteX39" fmla="*/ 7965913 w 10753706"/>
              <a:gd name="connsiteY39" fmla="*/ 464415 h 1027260"/>
              <a:gd name="connsiteX40" fmla="*/ 7945093 w 10753706"/>
              <a:gd name="connsiteY40" fmla="*/ 464798 h 1027260"/>
              <a:gd name="connsiteX41" fmla="*/ 7935335 w 10753706"/>
              <a:gd name="connsiteY41" fmla="*/ 462442 h 1027260"/>
              <a:gd name="connsiteX42" fmla="*/ 7904779 w 10753706"/>
              <a:gd name="connsiteY42" fmla="*/ 471429 h 1027260"/>
              <a:gd name="connsiteX43" fmla="*/ 7855604 w 10753706"/>
              <a:gd name="connsiteY43" fmla="*/ 480199 h 1027260"/>
              <a:gd name="connsiteX44" fmla="*/ 7832630 w 10753706"/>
              <a:gd name="connsiteY44" fmla="*/ 485371 h 1027260"/>
              <a:gd name="connsiteX45" fmla="*/ 7812438 w 10753706"/>
              <a:gd name="connsiteY45" fmla="*/ 485391 h 1027260"/>
              <a:gd name="connsiteX46" fmla="*/ 7701399 w 10753706"/>
              <a:gd name="connsiteY46" fmla="*/ 495197 h 1027260"/>
              <a:gd name="connsiteX47" fmla="*/ 7674778 w 10753706"/>
              <a:gd name="connsiteY47" fmla="*/ 494723 h 1027260"/>
              <a:gd name="connsiteX48" fmla="*/ 7660445 w 10753706"/>
              <a:gd name="connsiteY48" fmla="*/ 490194 h 1027260"/>
              <a:gd name="connsiteX49" fmla="*/ 7651781 w 10753706"/>
              <a:gd name="connsiteY49" fmla="*/ 493084 h 1027260"/>
              <a:gd name="connsiteX50" fmla="*/ 7584807 w 10753706"/>
              <a:gd name="connsiteY50" fmla="*/ 499490 h 1027260"/>
              <a:gd name="connsiteX51" fmla="*/ 7541324 w 10753706"/>
              <a:gd name="connsiteY51" fmla="*/ 504184 h 1027260"/>
              <a:gd name="connsiteX52" fmla="*/ 7541756 w 10753706"/>
              <a:gd name="connsiteY52" fmla="*/ 512184 h 1027260"/>
              <a:gd name="connsiteX53" fmla="*/ 7503906 w 10753706"/>
              <a:gd name="connsiteY53" fmla="*/ 518551 h 1027260"/>
              <a:gd name="connsiteX54" fmla="*/ 7460411 w 10753706"/>
              <a:gd name="connsiteY54" fmla="*/ 517415 h 1027260"/>
              <a:gd name="connsiteX55" fmla="*/ 7460116 w 10753706"/>
              <a:gd name="connsiteY55" fmla="*/ 517548 h 1027260"/>
              <a:gd name="connsiteX56" fmla="*/ 7297810 w 10753706"/>
              <a:gd name="connsiteY56" fmla="*/ 563947 h 1027260"/>
              <a:gd name="connsiteX57" fmla="*/ 6946388 w 10753706"/>
              <a:gd name="connsiteY57" fmla="*/ 665244 h 1027260"/>
              <a:gd name="connsiteX58" fmla="*/ 6741704 w 10753706"/>
              <a:gd name="connsiteY58" fmla="*/ 679365 h 1027260"/>
              <a:gd name="connsiteX59" fmla="*/ 6624680 w 10753706"/>
              <a:gd name="connsiteY59" fmla="*/ 677674 h 1027260"/>
              <a:gd name="connsiteX60" fmla="*/ 6605700 w 10753706"/>
              <a:gd name="connsiteY60" fmla="*/ 683566 h 1027260"/>
              <a:gd name="connsiteX61" fmla="*/ 6576922 w 10753706"/>
              <a:gd name="connsiteY61" fmla="*/ 683030 h 1027260"/>
              <a:gd name="connsiteX62" fmla="*/ 6405123 w 10753706"/>
              <a:gd name="connsiteY62" fmla="*/ 721946 h 1027260"/>
              <a:gd name="connsiteX63" fmla="*/ 6368938 w 10753706"/>
              <a:gd name="connsiteY63" fmla="*/ 717341 h 1027260"/>
              <a:gd name="connsiteX64" fmla="*/ 6295102 w 10753706"/>
              <a:gd name="connsiteY64" fmla="*/ 729508 h 1027260"/>
              <a:gd name="connsiteX65" fmla="*/ 6202084 w 10753706"/>
              <a:gd name="connsiteY65" fmla="*/ 767091 h 1027260"/>
              <a:gd name="connsiteX66" fmla="*/ 6067157 w 10753706"/>
              <a:gd name="connsiteY66" fmla="*/ 790339 h 1027260"/>
              <a:gd name="connsiteX67" fmla="*/ 6061443 w 10753706"/>
              <a:gd name="connsiteY67" fmla="*/ 796151 h 1027260"/>
              <a:gd name="connsiteX68" fmla="*/ 6051406 w 10753706"/>
              <a:gd name="connsiteY68" fmla="*/ 800684 h 1027260"/>
              <a:gd name="connsiteX69" fmla="*/ 6049097 w 10753706"/>
              <a:gd name="connsiteY69" fmla="*/ 800636 h 1027260"/>
              <a:gd name="connsiteX70" fmla="*/ 6034222 w 10753706"/>
              <a:gd name="connsiteY70" fmla="*/ 804110 h 1027260"/>
              <a:gd name="connsiteX71" fmla="*/ 6033121 w 10753706"/>
              <a:gd name="connsiteY71" fmla="*/ 806078 h 1027260"/>
              <a:gd name="connsiteX72" fmla="*/ 6023593 w 10753706"/>
              <a:gd name="connsiteY72" fmla="*/ 808842 h 1027260"/>
              <a:gd name="connsiteX73" fmla="*/ 6006639 w 10753706"/>
              <a:gd name="connsiteY73" fmla="*/ 815304 h 1027260"/>
              <a:gd name="connsiteX74" fmla="*/ 6001762 w 10753706"/>
              <a:gd name="connsiteY74" fmla="*/ 815557 h 1027260"/>
              <a:gd name="connsiteX75" fmla="*/ 5973534 w 10753706"/>
              <a:gd name="connsiteY75" fmla="*/ 823815 h 1027260"/>
              <a:gd name="connsiteX76" fmla="*/ 5972336 w 10753706"/>
              <a:gd name="connsiteY76" fmla="*/ 823476 h 1027260"/>
              <a:gd name="connsiteX77" fmla="*/ 5960841 w 10753706"/>
              <a:gd name="connsiteY77" fmla="*/ 823819 h 1027260"/>
              <a:gd name="connsiteX78" fmla="*/ 5940719 w 10753706"/>
              <a:gd name="connsiteY78" fmla="*/ 825514 h 1027260"/>
              <a:gd name="connsiteX79" fmla="*/ 5884298 w 10753706"/>
              <a:gd name="connsiteY79" fmla="*/ 823806 h 1027260"/>
              <a:gd name="connsiteX80" fmla="*/ 5854779 w 10753706"/>
              <a:gd name="connsiteY80" fmla="*/ 832365 h 1027260"/>
              <a:gd name="connsiteX81" fmla="*/ 5848382 w 10753706"/>
              <a:gd name="connsiteY81" fmla="*/ 833844 h 1027260"/>
              <a:gd name="connsiteX82" fmla="*/ 5848066 w 10753706"/>
              <a:gd name="connsiteY82" fmla="*/ 833772 h 1027260"/>
              <a:gd name="connsiteX83" fmla="*/ 5840944 w 10753706"/>
              <a:gd name="connsiteY83" fmla="*/ 835132 h 1027260"/>
              <a:gd name="connsiteX84" fmla="*/ 5836719 w 10753706"/>
              <a:gd name="connsiteY84" fmla="*/ 836539 h 1027260"/>
              <a:gd name="connsiteX85" fmla="*/ 5824311 w 10753706"/>
              <a:gd name="connsiteY85" fmla="*/ 839408 h 1027260"/>
              <a:gd name="connsiteX86" fmla="*/ 5818788 w 10753706"/>
              <a:gd name="connsiteY86" fmla="*/ 839727 h 1027260"/>
              <a:gd name="connsiteX87" fmla="*/ 5763953 w 10753706"/>
              <a:gd name="connsiteY87" fmla="*/ 834282 h 1027260"/>
              <a:gd name="connsiteX88" fmla="*/ 5667748 w 10753706"/>
              <a:gd name="connsiteY88" fmla="*/ 840211 h 1027260"/>
              <a:gd name="connsiteX89" fmla="*/ 5573108 w 10753706"/>
              <a:gd name="connsiteY89" fmla="*/ 847611 h 1027260"/>
              <a:gd name="connsiteX90" fmla="*/ 5539137 w 10753706"/>
              <a:gd name="connsiteY90" fmla="*/ 851033 h 1027260"/>
              <a:gd name="connsiteX91" fmla="*/ 5510651 w 10753706"/>
              <a:gd name="connsiteY91" fmla="*/ 844215 h 1027260"/>
              <a:gd name="connsiteX92" fmla="*/ 5457331 w 10753706"/>
              <a:gd name="connsiteY92" fmla="*/ 839159 h 1027260"/>
              <a:gd name="connsiteX93" fmla="*/ 5410613 w 10753706"/>
              <a:gd name="connsiteY93" fmla="*/ 834358 h 1027260"/>
              <a:gd name="connsiteX94" fmla="*/ 5370040 w 10753706"/>
              <a:gd name="connsiteY94" fmla="*/ 862127 h 1027260"/>
              <a:gd name="connsiteX95" fmla="*/ 5318778 w 10753706"/>
              <a:gd name="connsiteY95" fmla="*/ 855310 h 1027260"/>
              <a:gd name="connsiteX96" fmla="*/ 5298645 w 10753706"/>
              <a:gd name="connsiteY96" fmla="*/ 855171 h 1027260"/>
              <a:gd name="connsiteX97" fmla="*/ 5253828 w 10753706"/>
              <a:gd name="connsiteY97" fmla="*/ 859670 h 1027260"/>
              <a:gd name="connsiteX98" fmla="*/ 5216955 w 10753706"/>
              <a:gd name="connsiteY98" fmla="*/ 866245 h 1027260"/>
              <a:gd name="connsiteX99" fmla="*/ 5214344 w 10753706"/>
              <a:gd name="connsiteY99" fmla="*/ 868102 h 1027260"/>
              <a:gd name="connsiteX100" fmla="*/ 5195561 w 10753706"/>
              <a:gd name="connsiteY100" fmla="*/ 869949 h 1027260"/>
              <a:gd name="connsiteX101" fmla="*/ 5182555 w 10753706"/>
              <a:gd name="connsiteY101" fmla="*/ 873542 h 1027260"/>
              <a:gd name="connsiteX102" fmla="*/ 5172552 w 10753706"/>
              <a:gd name="connsiteY102" fmla="*/ 878801 h 1027260"/>
              <a:gd name="connsiteX103" fmla="*/ 5027993 w 10753706"/>
              <a:gd name="connsiteY103" fmla="*/ 889666 h 1027260"/>
              <a:gd name="connsiteX104" fmla="*/ 4939844 w 10753706"/>
              <a:gd name="connsiteY104" fmla="*/ 934802 h 1027260"/>
              <a:gd name="connsiteX105" fmla="*/ 4792576 w 10753706"/>
              <a:gd name="connsiteY105" fmla="*/ 934820 h 1027260"/>
              <a:gd name="connsiteX106" fmla="*/ 4602423 w 10753706"/>
              <a:gd name="connsiteY106" fmla="*/ 958063 h 1027260"/>
              <a:gd name="connsiteX107" fmla="*/ 4290656 w 10753706"/>
              <a:gd name="connsiteY107" fmla="*/ 969152 h 1027260"/>
              <a:gd name="connsiteX108" fmla="*/ 3952334 w 10753706"/>
              <a:gd name="connsiteY108" fmla="*/ 954043 h 1027260"/>
              <a:gd name="connsiteX109" fmla="*/ 3858560 w 10753706"/>
              <a:gd name="connsiteY109" fmla="*/ 948781 h 1027260"/>
              <a:gd name="connsiteX110" fmla="*/ 3846597 w 10753706"/>
              <a:gd name="connsiteY110" fmla="*/ 948382 h 1027260"/>
              <a:gd name="connsiteX111" fmla="*/ 3736044 w 10753706"/>
              <a:gd name="connsiteY111" fmla="*/ 947759 h 1027260"/>
              <a:gd name="connsiteX112" fmla="*/ 3713136 w 10753706"/>
              <a:gd name="connsiteY112" fmla="*/ 946963 h 1027260"/>
              <a:gd name="connsiteX113" fmla="*/ 3695939 w 10753706"/>
              <a:gd name="connsiteY113" fmla="*/ 943639 h 1027260"/>
              <a:gd name="connsiteX114" fmla="*/ 3694125 w 10753706"/>
              <a:gd name="connsiteY114" fmla="*/ 940567 h 1027260"/>
              <a:gd name="connsiteX115" fmla="*/ 3681925 w 10753706"/>
              <a:gd name="connsiteY115" fmla="*/ 939706 h 1027260"/>
              <a:gd name="connsiteX116" fmla="*/ 3679204 w 10753706"/>
              <a:gd name="connsiteY116" fmla="*/ 938926 h 1027260"/>
              <a:gd name="connsiteX117" fmla="*/ 3615656 w 10753706"/>
              <a:gd name="connsiteY117" fmla="*/ 940320 h 1027260"/>
              <a:gd name="connsiteX118" fmla="*/ 3567983 w 10753706"/>
              <a:gd name="connsiteY118" fmla="*/ 935596 h 1027260"/>
              <a:gd name="connsiteX119" fmla="*/ 3422423 w 10753706"/>
              <a:gd name="connsiteY119" fmla="*/ 932129 h 1027260"/>
              <a:gd name="connsiteX120" fmla="*/ 3310925 w 10753706"/>
              <a:gd name="connsiteY120" fmla="*/ 911072 h 1027260"/>
              <a:gd name="connsiteX121" fmla="*/ 3139421 w 10753706"/>
              <a:gd name="connsiteY121" fmla="*/ 934151 h 1027260"/>
              <a:gd name="connsiteX122" fmla="*/ 2996922 w 10753706"/>
              <a:gd name="connsiteY122" fmla="*/ 927537 h 1027260"/>
              <a:gd name="connsiteX123" fmla="*/ 2982785 w 10753706"/>
              <a:gd name="connsiteY123" fmla="*/ 931453 h 1027260"/>
              <a:gd name="connsiteX124" fmla="*/ 2967478 w 10753706"/>
              <a:gd name="connsiteY124" fmla="*/ 933397 h 1027260"/>
              <a:gd name="connsiteX125" fmla="*/ 2948552 w 10753706"/>
              <a:gd name="connsiteY125" fmla="*/ 932961 h 1027260"/>
              <a:gd name="connsiteX126" fmla="*/ 2944404 w 10753706"/>
              <a:gd name="connsiteY126" fmla="*/ 934452 h 1027260"/>
              <a:gd name="connsiteX127" fmla="*/ 2908608 w 10753706"/>
              <a:gd name="connsiteY127" fmla="*/ 937205 h 1027260"/>
              <a:gd name="connsiteX128" fmla="*/ 2904443 w 10753706"/>
              <a:gd name="connsiteY128" fmla="*/ 936455 h 1027260"/>
              <a:gd name="connsiteX129" fmla="*/ 2868935 w 10753706"/>
              <a:gd name="connsiteY129" fmla="*/ 938022 h 1027260"/>
              <a:gd name="connsiteX130" fmla="*/ 2868586 w 10753706"/>
              <a:gd name="connsiteY130" fmla="*/ 937487 h 1027260"/>
              <a:gd name="connsiteX131" fmla="*/ 2859191 w 10753706"/>
              <a:gd name="connsiteY131" fmla="*/ 935503 h 1027260"/>
              <a:gd name="connsiteX132" fmla="*/ 2840915 w 10753706"/>
              <a:gd name="connsiteY132" fmla="*/ 932977 h 1027260"/>
              <a:gd name="connsiteX133" fmla="*/ 2763509 w 10753706"/>
              <a:gd name="connsiteY133" fmla="*/ 921850 h 1027260"/>
              <a:gd name="connsiteX134" fmla="*/ 2756121 w 10753706"/>
              <a:gd name="connsiteY134" fmla="*/ 921864 h 1027260"/>
              <a:gd name="connsiteX135" fmla="*/ 2755998 w 10753706"/>
              <a:gd name="connsiteY135" fmla="*/ 921739 h 1027260"/>
              <a:gd name="connsiteX136" fmla="*/ 2748255 w 10753706"/>
              <a:gd name="connsiteY136" fmla="*/ 921505 h 1027260"/>
              <a:gd name="connsiteX137" fmla="*/ 2694601 w 10753706"/>
              <a:gd name="connsiteY137" fmla="*/ 915575 h 1027260"/>
              <a:gd name="connsiteX138" fmla="*/ 2635357 w 10753706"/>
              <a:gd name="connsiteY138" fmla="*/ 910976 h 1027260"/>
              <a:gd name="connsiteX139" fmla="*/ 2601047 w 10753706"/>
              <a:gd name="connsiteY139" fmla="*/ 910263 h 1027260"/>
              <a:gd name="connsiteX140" fmla="*/ 2507482 w 10753706"/>
              <a:gd name="connsiteY140" fmla="*/ 906211 h 1027260"/>
              <a:gd name="connsiteX141" fmla="*/ 2413884 w 10753706"/>
              <a:gd name="connsiteY141" fmla="*/ 900545 h 1027260"/>
              <a:gd name="connsiteX142" fmla="*/ 2368912 w 10753706"/>
              <a:gd name="connsiteY142" fmla="*/ 888755 h 1027260"/>
              <a:gd name="connsiteX143" fmla="*/ 2349490 w 10753706"/>
              <a:gd name="connsiteY143" fmla="*/ 889719 h 1027260"/>
              <a:gd name="connsiteX144" fmla="*/ 2344290 w 10753706"/>
              <a:gd name="connsiteY144" fmla="*/ 890584 h 1027260"/>
              <a:gd name="connsiteX145" fmla="*/ 2336488 w 10753706"/>
              <a:gd name="connsiteY145" fmla="*/ 891058 h 1027260"/>
              <a:gd name="connsiteX146" fmla="*/ 2329015 w 10753706"/>
              <a:gd name="connsiteY146" fmla="*/ 891627 h 1027260"/>
              <a:gd name="connsiteX147" fmla="*/ 2293898 w 10753706"/>
              <a:gd name="connsiteY147" fmla="*/ 896431 h 1027260"/>
              <a:gd name="connsiteX148" fmla="*/ 2243927 w 10753706"/>
              <a:gd name="connsiteY148" fmla="*/ 888076 h 1027260"/>
              <a:gd name="connsiteX149" fmla="*/ 2223920 w 10753706"/>
              <a:gd name="connsiteY149" fmla="*/ 887331 h 1027260"/>
              <a:gd name="connsiteX150" fmla="*/ 2213081 w 10753706"/>
              <a:gd name="connsiteY150" fmla="*/ 886302 h 1027260"/>
              <a:gd name="connsiteX151" fmla="*/ 2212307 w 10753706"/>
              <a:gd name="connsiteY151" fmla="*/ 885829 h 1027260"/>
              <a:gd name="connsiteX152" fmla="*/ 2152321 w 10753706"/>
              <a:gd name="connsiteY152" fmla="*/ 894418 h 1027260"/>
              <a:gd name="connsiteX153" fmla="*/ 2140985 w 10753706"/>
              <a:gd name="connsiteY153" fmla="*/ 895968 h 1027260"/>
              <a:gd name="connsiteX154" fmla="*/ 2121210 w 10753706"/>
              <a:gd name="connsiteY154" fmla="*/ 899354 h 1027260"/>
              <a:gd name="connsiteX155" fmla="*/ 2119146 w 10753706"/>
              <a:gd name="connsiteY155" fmla="*/ 899033 h 1027260"/>
              <a:gd name="connsiteX156" fmla="*/ 2105666 w 10753706"/>
              <a:gd name="connsiteY156" fmla="*/ 902240 h 1027260"/>
              <a:gd name="connsiteX157" fmla="*/ 2094924 w 10753706"/>
              <a:gd name="connsiteY157" fmla="*/ 907203 h 1027260"/>
              <a:gd name="connsiteX158" fmla="*/ 1949478 w 10753706"/>
              <a:gd name="connsiteY158" fmla="*/ 913748 h 1027260"/>
              <a:gd name="connsiteX159" fmla="*/ 1749684 w 10753706"/>
              <a:gd name="connsiteY159" fmla="*/ 942223 h 1027260"/>
              <a:gd name="connsiteX160" fmla="*/ 1585576 w 10753706"/>
              <a:gd name="connsiteY160" fmla="*/ 954170 h 1027260"/>
              <a:gd name="connsiteX161" fmla="*/ 1476250 w 10753706"/>
              <a:gd name="connsiteY161" fmla="*/ 950653 h 1027260"/>
              <a:gd name="connsiteX162" fmla="*/ 1433927 w 10753706"/>
              <a:gd name="connsiteY162" fmla="*/ 959926 h 1027260"/>
              <a:gd name="connsiteX163" fmla="*/ 1414893 w 10753706"/>
              <a:gd name="connsiteY163" fmla="*/ 957671 h 1027260"/>
              <a:gd name="connsiteX164" fmla="*/ 1411585 w 10753706"/>
              <a:gd name="connsiteY164" fmla="*/ 957179 h 1027260"/>
              <a:gd name="connsiteX165" fmla="*/ 1398896 w 10753706"/>
              <a:gd name="connsiteY165" fmla="*/ 957460 h 1027260"/>
              <a:gd name="connsiteX166" fmla="*/ 1394632 w 10753706"/>
              <a:gd name="connsiteY166" fmla="*/ 954725 h 1027260"/>
              <a:gd name="connsiteX167" fmla="*/ 1375043 w 10753706"/>
              <a:gd name="connsiteY167" fmla="*/ 953132 h 1027260"/>
              <a:gd name="connsiteX168" fmla="*/ 1351876 w 10753706"/>
              <a:gd name="connsiteY168" fmla="*/ 954436 h 1027260"/>
              <a:gd name="connsiteX169" fmla="*/ 1242676 w 10753706"/>
              <a:gd name="connsiteY169" fmla="*/ 963767 h 1027260"/>
              <a:gd name="connsiteX170" fmla="*/ 1205993 w 10753706"/>
              <a:gd name="connsiteY170" fmla="*/ 974080 h 1027260"/>
              <a:gd name="connsiteX171" fmla="*/ 1052221 w 10753706"/>
              <a:gd name="connsiteY171" fmla="*/ 963954 h 1027260"/>
              <a:gd name="connsiteX172" fmla="*/ 968270 w 10753706"/>
              <a:gd name="connsiteY172" fmla="*/ 964761 h 1027260"/>
              <a:gd name="connsiteX173" fmla="*/ 874493 w 10753706"/>
              <a:gd name="connsiteY173" fmla="*/ 998122 h 1027260"/>
              <a:gd name="connsiteX174" fmla="*/ 814411 w 10753706"/>
              <a:gd name="connsiteY174" fmla="*/ 1007391 h 1027260"/>
              <a:gd name="connsiteX175" fmla="*/ 688604 w 10753706"/>
              <a:gd name="connsiteY175" fmla="*/ 1015631 h 1027260"/>
              <a:gd name="connsiteX176" fmla="*/ 618171 w 10753706"/>
              <a:gd name="connsiteY176" fmla="*/ 1027260 h 1027260"/>
              <a:gd name="connsiteX177" fmla="*/ 570379 w 10753706"/>
              <a:gd name="connsiteY177" fmla="*/ 1023487 h 1027260"/>
              <a:gd name="connsiteX178" fmla="*/ 482519 w 10753706"/>
              <a:gd name="connsiteY178" fmla="*/ 1002108 h 1027260"/>
              <a:gd name="connsiteX179" fmla="*/ 475319 w 10753706"/>
              <a:gd name="connsiteY179" fmla="*/ 1009922 h 1027260"/>
              <a:gd name="connsiteX180" fmla="*/ 431104 w 10753706"/>
              <a:gd name="connsiteY180" fmla="*/ 1009317 h 1027260"/>
              <a:gd name="connsiteX181" fmla="*/ 363782 w 10753706"/>
              <a:gd name="connsiteY181" fmla="*/ 1007585 h 1027260"/>
              <a:gd name="connsiteX182" fmla="*/ 325533 w 10753706"/>
              <a:gd name="connsiteY182" fmla="*/ 1008502 h 1027260"/>
              <a:gd name="connsiteX183" fmla="*/ 220429 w 10753706"/>
              <a:gd name="connsiteY183" fmla="*/ 1008927 h 1027260"/>
              <a:gd name="connsiteX184" fmla="*/ 114676 w 10753706"/>
              <a:gd name="connsiteY184" fmla="*/ 1007765 h 1027260"/>
              <a:gd name="connsiteX185" fmla="*/ 13470 w 10753706"/>
              <a:gd name="connsiteY185" fmla="*/ 998544 h 1027260"/>
              <a:gd name="connsiteX186" fmla="*/ 0 w 10753706"/>
              <a:gd name="connsiteY186" fmla="*/ 997355 h 1027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Lst>
            <a:rect l="l" t="t" r="r" b="b"/>
            <a:pathLst>
              <a:path w="10753706" h="1027260">
                <a:moveTo>
                  <a:pt x="0" y="0"/>
                </a:moveTo>
                <a:lnTo>
                  <a:pt x="10753706" y="0"/>
                </a:lnTo>
                <a:lnTo>
                  <a:pt x="10748809" y="2522"/>
                </a:lnTo>
                <a:cubicBezTo>
                  <a:pt x="10744031" y="4644"/>
                  <a:pt x="10737551" y="7204"/>
                  <a:pt x="10725330" y="11977"/>
                </a:cubicBezTo>
                <a:cubicBezTo>
                  <a:pt x="10700888" y="21523"/>
                  <a:pt x="10652058" y="39304"/>
                  <a:pt x="10615423" y="52967"/>
                </a:cubicBezTo>
                <a:cubicBezTo>
                  <a:pt x="10598524" y="49017"/>
                  <a:pt x="10550674" y="61360"/>
                  <a:pt x="10533936" y="53095"/>
                </a:cubicBezTo>
                <a:cubicBezTo>
                  <a:pt x="10519435" y="55674"/>
                  <a:pt x="10480156" y="49393"/>
                  <a:pt x="10466876" y="45180"/>
                </a:cubicBezTo>
                <a:cubicBezTo>
                  <a:pt x="10443145" y="68059"/>
                  <a:pt x="10382269" y="71294"/>
                  <a:pt x="10355090" y="89741"/>
                </a:cubicBezTo>
                <a:cubicBezTo>
                  <a:pt x="10286222" y="95376"/>
                  <a:pt x="10146285" y="63529"/>
                  <a:pt x="10087145" y="66115"/>
                </a:cubicBezTo>
                <a:cubicBezTo>
                  <a:pt x="10067575" y="79584"/>
                  <a:pt x="10043111" y="68921"/>
                  <a:pt x="10015902" y="76178"/>
                </a:cubicBezTo>
                <a:cubicBezTo>
                  <a:pt x="9952302" y="84628"/>
                  <a:pt x="9893286" y="103337"/>
                  <a:pt x="9806005" y="102435"/>
                </a:cubicBezTo>
                <a:cubicBezTo>
                  <a:pt x="9782247" y="141133"/>
                  <a:pt x="9674787" y="151643"/>
                  <a:pt x="9602583" y="179170"/>
                </a:cubicBezTo>
                <a:cubicBezTo>
                  <a:pt x="9557658" y="187584"/>
                  <a:pt x="9478290" y="154235"/>
                  <a:pt x="9469719" y="174721"/>
                </a:cubicBezTo>
                <a:cubicBezTo>
                  <a:pt x="9443779" y="165070"/>
                  <a:pt x="9431317" y="185692"/>
                  <a:pt x="9408692" y="189513"/>
                </a:cubicBezTo>
                <a:cubicBezTo>
                  <a:pt x="9387154" y="183843"/>
                  <a:pt x="9380475" y="191089"/>
                  <a:pt x="9364151" y="194072"/>
                </a:cubicBezTo>
                <a:cubicBezTo>
                  <a:pt x="9354686" y="190222"/>
                  <a:pt x="9340485" y="191782"/>
                  <a:pt x="9337751" y="197579"/>
                </a:cubicBezTo>
                <a:cubicBezTo>
                  <a:pt x="9349566" y="209270"/>
                  <a:pt x="9297468" y="207714"/>
                  <a:pt x="9297166" y="216558"/>
                </a:cubicBezTo>
                <a:cubicBezTo>
                  <a:pt x="9269057" y="220999"/>
                  <a:pt x="9139630" y="221783"/>
                  <a:pt x="9123859" y="237356"/>
                </a:cubicBezTo>
                <a:cubicBezTo>
                  <a:pt x="9068176" y="249209"/>
                  <a:pt x="8975349" y="235349"/>
                  <a:pt x="8950741" y="238020"/>
                </a:cubicBezTo>
                <a:cubicBezTo>
                  <a:pt x="8916265" y="215428"/>
                  <a:pt x="8822808" y="292026"/>
                  <a:pt x="8718236" y="303148"/>
                </a:cubicBezTo>
                <a:cubicBezTo>
                  <a:pt x="8703111" y="302060"/>
                  <a:pt x="8695551" y="302792"/>
                  <a:pt x="8694011" y="308812"/>
                </a:cubicBezTo>
                <a:cubicBezTo>
                  <a:pt x="8661810" y="312764"/>
                  <a:pt x="8637956" y="329628"/>
                  <a:pt x="8611976" y="324819"/>
                </a:cubicBezTo>
                <a:cubicBezTo>
                  <a:pt x="8621849" y="336388"/>
                  <a:pt x="8562809" y="325917"/>
                  <a:pt x="8562074" y="337971"/>
                </a:cubicBezTo>
                <a:cubicBezTo>
                  <a:pt x="8543699" y="343978"/>
                  <a:pt x="8511321" y="356396"/>
                  <a:pt x="8501724" y="360865"/>
                </a:cubicBezTo>
                <a:lnTo>
                  <a:pt x="8504489" y="364790"/>
                </a:lnTo>
                <a:lnTo>
                  <a:pt x="8492774" y="366181"/>
                </a:lnTo>
                <a:lnTo>
                  <a:pt x="8466405" y="368724"/>
                </a:lnTo>
                <a:cubicBezTo>
                  <a:pt x="8455454" y="372229"/>
                  <a:pt x="8440175" y="385805"/>
                  <a:pt x="8427069" y="387211"/>
                </a:cubicBezTo>
                <a:cubicBezTo>
                  <a:pt x="8400442" y="392215"/>
                  <a:pt x="8397079" y="382989"/>
                  <a:pt x="8387766" y="377161"/>
                </a:cubicBezTo>
                <a:cubicBezTo>
                  <a:pt x="8369233" y="378548"/>
                  <a:pt x="8334756" y="390869"/>
                  <a:pt x="8315874" y="395527"/>
                </a:cubicBezTo>
                <a:cubicBezTo>
                  <a:pt x="8306664" y="400500"/>
                  <a:pt x="8272845" y="393679"/>
                  <a:pt x="8274474" y="405112"/>
                </a:cubicBezTo>
                <a:cubicBezTo>
                  <a:pt x="8255483" y="406194"/>
                  <a:pt x="8244963" y="408376"/>
                  <a:pt x="8234664" y="410219"/>
                </a:cubicBezTo>
                <a:lnTo>
                  <a:pt x="8211268" y="416791"/>
                </a:lnTo>
                <a:cubicBezTo>
                  <a:pt x="8204720" y="419941"/>
                  <a:pt x="8197411" y="422004"/>
                  <a:pt x="8188615" y="421755"/>
                </a:cubicBezTo>
                <a:lnTo>
                  <a:pt x="8179981" y="420402"/>
                </a:lnTo>
                <a:lnTo>
                  <a:pt x="8179307" y="422516"/>
                </a:lnTo>
                <a:cubicBezTo>
                  <a:pt x="8179027" y="425797"/>
                  <a:pt x="8175790" y="448341"/>
                  <a:pt x="8147929" y="450302"/>
                </a:cubicBezTo>
                <a:cubicBezTo>
                  <a:pt x="8130300" y="457967"/>
                  <a:pt x="8114933" y="461015"/>
                  <a:pt x="8089136" y="465283"/>
                </a:cubicBezTo>
                <a:cubicBezTo>
                  <a:pt x="8072810" y="465920"/>
                  <a:pt x="8069376" y="451569"/>
                  <a:pt x="8049973" y="454121"/>
                </a:cubicBezTo>
                <a:cubicBezTo>
                  <a:pt x="7974508" y="471465"/>
                  <a:pt x="8006050" y="447139"/>
                  <a:pt x="7965913" y="464415"/>
                </a:cubicBezTo>
                <a:cubicBezTo>
                  <a:pt x="7958234" y="466025"/>
                  <a:pt x="7951405" y="465800"/>
                  <a:pt x="7945093" y="464798"/>
                </a:cubicBezTo>
                <a:lnTo>
                  <a:pt x="7935335" y="462442"/>
                </a:lnTo>
                <a:lnTo>
                  <a:pt x="7904779" y="471429"/>
                </a:lnTo>
                <a:cubicBezTo>
                  <a:pt x="7889387" y="474999"/>
                  <a:pt x="7872867" y="477951"/>
                  <a:pt x="7855604" y="480199"/>
                </a:cubicBezTo>
                <a:cubicBezTo>
                  <a:pt x="7850005" y="476378"/>
                  <a:pt x="7838628" y="483595"/>
                  <a:pt x="7832630" y="485371"/>
                </a:cubicBezTo>
                <a:cubicBezTo>
                  <a:pt x="7831473" y="482645"/>
                  <a:pt x="7816623" y="482661"/>
                  <a:pt x="7812438" y="485391"/>
                </a:cubicBezTo>
                <a:cubicBezTo>
                  <a:pt x="7709470" y="505049"/>
                  <a:pt x="7759426" y="473956"/>
                  <a:pt x="7701399" y="495197"/>
                </a:cubicBezTo>
                <a:cubicBezTo>
                  <a:pt x="7690986" y="496989"/>
                  <a:pt x="7682397" y="496365"/>
                  <a:pt x="7674778" y="494723"/>
                </a:cubicBezTo>
                <a:lnTo>
                  <a:pt x="7660445" y="490194"/>
                </a:lnTo>
                <a:lnTo>
                  <a:pt x="7651781" y="493084"/>
                </a:lnTo>
                <a:cubicBezTo>
                  <a:pt x="7616113" y="496548"/>
                  <a:pt x="7603273" y="491735"/>
                  <a:pt x="7584807" y="499490"/>
                </a:cubicBezTo>
                <a:cubicBezTo>
                  <a:pt x="7549256" y="490212"/>
                  <a:pt x="7563949" y="500167"/>
                  <a:pt x="7541324" y="504184"/>
                </a:cubicBezTo>
                <a:cubicBezTo>
                  <a:pt x="7523851" y="508307"/>
                  <a:pt x="7559546" y="509825"/>
                  <a:pt x="7541756" y="512184"/>
                </a:cubicBezTo>
                <a:cubicBezTo>
                  <a:pt x="7520963" y="510864"/>
                  <a:pt x="7525755" y="520497"/>
                  <a:pt x="7503906" y="518551"/>
                </a:cubicBezTo>
                <a:cubicBezTo>
                  <a:pt x="7505924" y="510774"/>
                  <a:pt x="7464361" y="523683"/>
                  <a:pt x="7460411" y="517415"/>
                </a:cubicBezTo>
                <a:lnTo>
                  <a:pt x="7460116" y="517548"/>
                </a:lnTo>
                <a:cubicBezTo>
                  <a:pt x="7447785" y="530928"/>
                  <a:pt x="7310141" y="550568"/>
                  <a:pt x="7297810" y="563947"/>
                </a:cubicBezTo>
                <a:cubicBezTo>
                  <a:pt x="7221791" y="605698"/>
                  <a:pt x="7039072" y="646008"/>
                  <a:pt x="6946388" y="665244"/>
                </a:cubicBezTo>
                <a:cubicBezTo>
                  <a:pt x="6853704" y="684480"/>
                  <a:pt x="6804875" y="677485"/>
                  <a:pt x="6741704" y="679365"/>
                </a:cubicBezTo>
                <a:lnTo>
                  <a:pt x="6624680" y="677674"/>
                </a:lnTo>
                <a:lnTo>
                  <a:pt x="6605700" y="683566"/>
                </a:lnTo>
                <a:cubicBezTo>
                  <a:pt x="6603309" y="685184"/>
                  <a:pt x="6599550" y="685647"/>
                  <a:pt x="6576922" y="683030"/>
                </a:cubicBezTo>
                <a:cubicBezTo>
                  <a:pt x="6527275" y="698355"/>
                  <a:pt x="6440981" y="702347"/>
                  <a:pt x="6405123" y="721946"/>
                </a:cubicBezTo>
                <a:cubicBezTo>
                  <a:pt x="6407963" y="715467"/>
                  <a:pt x="6383450" y="712913"/>
                  <a:pt x="6368938" y="717341"/>
                </a:cubicBezTo>
                <a:cubicBezTo>
                  <a:pt x="6377914" y="692119"/>
                  <a:pt x="6315316" y="744281"/>
                  <a:pt x="6295102" y="729508"/>
                </a:cubicBezTo>
                <a:cubicBezTo>
                  <a:pt x="6300358" y="744473"/>
                  <a:pt x="6240070" y="776254"/>
                  <a:pt x="6202084" y="767091"/>
                </a:cubicBezTo>
                <a:cubicBezTo>
                  <a:pt x="6152826" y="774744"/>
                  <a:pt x="6122010" y="790367"/>
                  <a:pt x="6067157" y="790339"/>
                </a:cubicBezTo>
                <a:cubicBezTo>
                  <a:pt x="6066310" y="792484"/>
                  <a:pt x="6064283" y="794403"/>
                  <a:pt x="6061443" y="796151"/>
                </a:cubicBezTo>
                <a:lnTo>
                  <a:pt x="6051406" y="800684"/>
                </a:lnTo>
                <a:lnTo>
                  <a:pt x="6049097" y="800636"/>
                </a:lnTo>
                <a:cubicBezTo>
                  <a:pt x="6040408" y="801393"/>
                  <a:pt x="6036299" y="802645"/>
                  <a:pt x="6034222" y="804110"/>
                </a:cubicBezTo>
                <a:lnTo>
                  <a:pt x="6033121" y="806078"/>
                </a:lnTo>
                <a:lnTo>
                  <a:pt x="6023593" y="808842"/>
                </a:lnTo>
                <a:lnTo>
                  <a:pt x="6006639" y="815304"/>
                </a:lnTo>
                <a:lnTo>
                  <a:pt x="6001762" y="815557"/>
                </a:lnTo>
                <a:lnTo>
                  <a:pt x="5973534" y="823815"/>
                </a:lnTo>
                <a:lnTo>
                  <a:pt x="5972336" y="823476"/>
                </a:lnTo>
                <a:cubicBezTo>
                  <a:pt x="5969004" y="822901"/>
                  <a:pt x="5965329" y="822833"/>
                  <a:pt x="5960841" y="823819"/>
                </a:cubicBezTo>
                <a:cubicBezTo>
                  <a:pt x="5955860" y="815655"/>
                  <a:pt x="5953515" y="821882"/>
                  <a:pt x="5940719" y="825514"/>
                </a:cubicBezTo>
                <a:cubicBezTo>
                  <a:pt x="5930130" y="813644"/>
                  <a:pt x="5900943" y="827979"/>
                  <a:pt x="5884298" y="823806"/>
                </a:cubicBezTo>
                <a:cubicBezTo>
                  <a:pt x="5875133" y="826741"/>
                  <a:pt x="5865250" y="829630"/>
                  <a:pt x="5854779" y="832365"/>
                </a:cubicBezTo>
                <a:lnTo>
                  <a:pt x="5848382" y="833844"/>
                </a:lnTo>
                <a:lnTo>
                  <a:pt x="5848066" y="833772"/>
                </a:lnTo>
                <a:cubicBezTo>
                  <a:pt x="5846273" y="833879"/>
                  <a:pt x="5844018" y="834284"/>
                  <a:pt x="5840944" y="835132"/>
                </a:cubicBezTo>
                <a:lnTo>
                  <a:pt x="5836719" y="836539"/>
                </a:lnTo>
                <a:lnTo>
                  <a:pt x="5824311" y="839408"/>
                </a:lnTo>
                <a:lnTo>
                  <a:pt x="5818788" y="839727"/>
                </a:lnTo>
                <a:cubicBezTo>
                  <a:pt x="5797008" y="838594"/>
                  <a:pt x="5786883" y="822081"/>
                  <a:pt x="5763953" y="834282"/>
                </a:cubicBezTo>
                <a:cubicBezTo>
                  <a:pt x="5726813" y="837521"/>
                  <a:pt x="5699446" y="830949"/>
                  <a:pt x="5667748" y="840211"/>
                </a:cubicBezTo>
                <a:cubicBezTo>
                  <a:pt x="5632959" y="843205"/>
                  <a:pt x="5601436" y="842280"/>
                  <a:pt x="5573108" y="847611"/>
                </a:cubicBezTo>
                <a:cubicBezTo>
                  <a:pt x="5560030" y="845832"/>
                  <a:pt x="5549547" y="851598"/>
                  <a:pt x="5539137" y="851033"/>
                </a:cubicBezTo>
                <a:cubicBezTo>
                  <a:pt x="5528728" y="850467"/>
                  <a:pt x="5529256" y="837509"/>
                  <a:pt x="5510651" y="844215"/>
                </a:cubicBezTo>
                <a:cubicBezTo>
                  <a:pt x="5494241" y="833607"/>
                  <a:pt x="5466101" y="839171"/>
                  <a:pt x="5457331" y="839159"/>
                </a:cubicBezTo>
                <a:lnTo>
                  <a:pt x="5410613" y="834358"/>
                </a:lnTo>
                <a:lnTo>
                  <a:pt x="5370040" y="862127"/>
                </a:lnTo>
                <a:cubicBezTo>
                  <a:pt x="5357863" y="856469"/>
                  <a:pt x="5319115" y="868069"/>
                  <a:pt x="5318778" y="855310"/>
                </a:cubicBezTo>
                <a:cubicBezTo>
                  <a:pt x="5303920" y="857760"/>
                  <a:pt x="5296727" y="863736"/>
                  <a:pt x="5298645" y="855171"/>
                </a:cubicBezTo>
                <a:cubicBezTo>
                  <a:pt x="5287819" y="855897"/>
                  <a:pt x="5267444" y="857825"/>
                  <a:pt x="5253828" y="859670"/>
                </a:cubicBezTo>
                <a:lnTo>
                  <a:pt x="5216955" y="866245"/>
                </a:lnTo>
                <a:lnTo>
                  <a:pt x="5214344" y="868102"/>
                </a:lnTo>
                <a:cubicBezTo>
                  <a:pt x="5210778" y="868719"/>
                  <a:pt x="5200859" y="869042"/>
                  <a:pt x="5195561" y="869949"/>
                </a:cubicBezTo>
                <a:lnTo>
                  <a:pt x="5182555" y="873542"/>
                </a:lnTo>
                <a:cubicBezTo>
                  <a:pt x="5178496" y="875023"/>
                  <a:pt x="5175066" y="876746"/>
                  <a:pt x="5172552" y="878801"/>
                </a:cubicBezTo>
                <a:cubicBezTo>
                  <a:pt x="5121406" y="873797"/>
                  <a:pt x="5080096" y="886529"/>
                  <a:pt x="5027993" y="889666"/>
                </a:cubicBezTo>
                <a:cubicBezTo>
                  <a:pt x="4999924" y="877115"/>
                  <a:pt x="4946973" y="919452"/>
                  <a:pt x="4939844" y="934802"/>
                </a:cubicBezTo>
                <a:cubicBezTo>
                  <a:pt x="4895154" y="940701"/>
                  <a:pt x="4844006" y="928240"/>
                  <a:pt x="4792576" y="934820"/>
                </a:cubicBezTo>
                <a:lnTo>
                  <a:pt x="4602423" y="958063"/>
                </a:lnTo>
                <a:cubicBezTo>
                  <a:pt x="4488530" y="967131"/>
                  <a:pt x="4399004" y="969822"/>
                  <a:pt x="4290656" y="969152"/>
                </a:cubicBezTo>
                <a:cubicBezTo>
                  <a:pt x="4182308" y="968482"/>
                  <a:pt x="4046938" y="971167"/>
                  <a:pt x="3952334" y="954043"/>
                </a:cubicBezTo>
                <a:lnTo>
                  <a:pt x="3858560" y="948781"/>
                </a:lnTo>
                <a:lnTo>
                  <a:pt x="3846597" y="948382"/>
                </a:lnTo>
                <a:cubicBezTo>
                  <a:pt x="3807516" y="956616"/>
                  <a:pt x="3767475" y="941640"/>
                  <a:pt x="3736044" y="947759"/>
                </a:cubicBezTo>
                <a:cubicBezTo>
                  <a:pt x="3727323" y="948128"/>
                  <a:pt x="3719828" y="947771"/>
                  <a:pt x="3713136" y="946963"/>
                </a:cubicBezTo>
                <a:lnTo>
                  <a:pt x="3695939" y="943639"/>
                </a:lnTo>
                <a:lnTo>
                  <a:pt x="3694125" y="940567"/>
                </a:lnTo>
                <a:lnTo>
                  <a:pt x="3681925" y="939706"/>
                </a:lnTo>
                <a:lnTo>
                  <a:pt x="3679204" y="938926"/>
                </a:lnTo>
                <a:cubicBezTo>
                  <a:pt x="3668160" y="939028"/>
                  <a:pt x="3634193" y="940875"/>
                  <a:pt x="3615656" y="940320"/>
                </a:cubicBezTo>
                <a:cubicBezTo>
                  <a:pt x="3582626" y="936974"/>
                  <a:pt x="3593904" y="949140"/>
                  <a:pt x="3567983" y="935596"/>
                </a:cubicBezTo>
                <a:cubicBezTo>
                  <a:pt x="3504185" y="939048"/>
                  <a:pt x="3482818" y="922224"/>
                  <a:pt x="3422423" y="932129"/>
                </a:cubicBezTo>
                <a:cubicBezTo>
                  <a:pt x="3369166" y="933413"/>
                  <a:pt x="3329486" y="910108"/>
                  <a:pt x="3310925" y="911072"/>
                </a:cubicBezTo>
                <a:cubicBezTo>
                  <a:pt x="3261363" y="909787"/>
                  <a:pt x="3198415" y="933574"/>
                  <a:pt x="3139421" y="934151"/>
                </a:cubicBezTo>
                <a:cubicBezTo>
                  <a:pt x="3088799" y="931012"/>
                  <a:pt x="3038941" y="938464"/>
                  <a:pt x="2996922" y="927537"/>
                </a:cubicBezTo>
                <a:cubicBezTo>
                  <a:pt x="2992673" y="929234"/>
                  <a:pt x="2987900" y="930498"/>
                  <a:pt x="2982785" y="931453"/>
                </a:cubicBezTo>
                <a:lnTo>
                  <a:pt x="2967478" y="933397"/>
                </a:lnTo>
                <a:lnTo>
                  <a:pt x="2948552" y="932961"/>
                </a:lnTo>
                <a:lnTo>
                  <a:pt x="2944404" y="934452"/>
                </a:lnTo>
                <a:lnTo>
                  <a:pt x="2908608" y="937205"/>
                </a:lnTo>
                <a:lnTo>
                  <a:pt x="2904443" y="936455"/>
                </a:lnTo>
                <a:lnTo>
                  <a:pt x="2868935" y="938022"/>
                </a:lnTo>
                <a:lnTo>
                  <a:pt x="2868586" y="937487"/>
                </a:lnTo>
                <a:cubicBezTo>
                  <a:pt x="2866994" y="936327"/>
                  <a:pt x="2864292" y="935538"/>
                  <a:pt x="2859191" y="935503"/>
                </a:cubicBezTo>
                <a:cubicBezTo>
                  <a:pt x="2869075" y="927418"/>
                  <a:pt x="2856828" y="932364"/>
                  <a:pt x="2840915" y="932977"/>
                </a:cubicBezTo>
                <a:lnTo>
                  <a:pt x="2763509" y="921850"/>
                </a:lnTo>
                <a:lnTo>
                  <a:pt x="2756121" y="921864"/>
                </a:lnTo>
                <a:cubicBezTo>
                  <a:pt x="2756081" y="921822"/>
                  <a:pt x="2756039" y="921781"/>
                  <a:pt x="2755998" y="921739"/>
                </a:cubicBezTo>
                <a:cubicBezTo>
                  <a:pt x="2754445" y="921476"/>
                  <a:pt x="2752036" y="921380"/>
                  <a:pt x="2748255" y="921505"/>
                </a:cubicBezTo>
                <a:lnTo>
                  <a:pt x="2694601" y="915575"/>
                </a:lnTo>
                <a:cubicBezTo>
                  <a:pt x="2671223" y="919874"/>
                  <a:pt x="2666972" y="913376"/>
                  <a:pt x="2635357" y="910976"/>
                </a:cubicBezTo>
                <a:cubicBezTo>
                  <a:pt x="2621906" y="915051"/>
                  <a:pt x="2611315" y="913542"/>
                  <a:pt x="2601047" y="910263"/>
                </a:cubicBezTo>
                <a:cubicBezTo>
                  <a:pt x="2570084" y="912074"/>
                  <a:pt x="2542135" y="907435"/>
                  <a:pt x="2507482" y="906211"/>
                </a:cubicBezTo>
                <a:cubicBezTo>
                  <a:pt x="2469706" y="911437"/>
                  <a:pt x="2450920" y="901812"/>
                  <a:pt x="2413884" y="900545"/>
                </a:cubicBezTo>
                <a:cubicBezTo>
                  <a:pt x="2381338" y="909664"/>
                  <a:pt x="2387753" y="892438"/>
                  <a:pt x="2368912" y="888755"/>
                </a:cubicBezTo>
                <a:lnTo>
                  <a:pt x="2349490" y="889719"/>
                </a:lnTo>
                <a:lnTo>
                  <a:pt x="2344290" y="890584"/>
                </a:lnTo>
                <a:cubicBezTo>
                  <a:pt x="2340673" y="891041"/>
                  <a:pt x="2338228" y="891167"/>
                  <a:pt x="2336488" y="891058"/>
                </a:cubicBezTo>
                <a:lnTo>
                  <a:pt x="2329015" y="891627"/>
                </a:lnTo>
                <a:cubicBezTo>
                  <a:pt x="2316843" y="893039"/>
                  <a:pt x="2305064" y="894669"/>
                  <a:pt x="2293898" y="896431"/>
                </a:cubicBezTo>
                <a:cubicBezTo>
                  <a:pt x="2282637" y="890404"/>
                  <a:pt x="2242346" y="900851"/>
                  <a:pt x="2243927" y="888076"/>
                </a:cubicBezTo>
                <a:cubicBezTo>
                  <a:pt x="2228778" y="890081"/>
                  <a:pt x="2220725" y="895845"/>
                  <a:pt x="2223920" y="887331"/>
                </a:cubicBezTo>
                <a:cubicBezTo>
                  <a:pt x="2218877" y="887756"/>
                  <a:pt x="2215583" y="887254"/>
                  <a:pt x="2213081" y="886302"/>
                </a:cubicBezTo>
                <a:lnTo>
                  <a:pt x="2212307" y="885829"/>
                </a:lnTo>
                <a:lnTo>
                  <a:pt x="2152321" y="894418"/>
                </a:lnTo>
                <a:lnTo>
                  <a:pt x="2140985" y="895968"/>
                </a:lnTo>
                <a:lnTo>
                  <a:pt x="2121210" y="899354"/>
                </a:lnTo>
                <a:lnTo>
                  <a:pt x="2119146" y="899033"/>
                </a:lnTo>
                <a:lnTo>
                  <a:pt x="2105666" y="902240"/>
                </a:lnTo>
                <a:cubicBezTo>
                  <a:pt x="2101407" y="903601"/>
                  <a:pt x="2097735" y="905221"/>
                  <a:pt x="2094924" y="907203"/>
                </a:cubicBezTo>
                <a:cubicBezTo>
                  <a:pt x="2044793" y="900664"/>
                  <a:pt x="2001785" y="912168"/>
                  <a:pt x="1949478" y="913748"/>
                </a:cubicBezTo>
                <a:cubicBezTo>
                  <a:pt x="1891937" y="919585"/>
                  <a:pt x="1810334" y="935486"/>
                  <a:pt x="1749684" y="942223"/>
                </a:cubicBezTo>
                <a:lnTo>
                  <a:pt x="1585576" y="954170"/>
                </a:lnTo>
                <a:cubicBezTo>
                  <a:pt x="1549165" y="943719"/>
                  <a:pt x="1511425" y="950847"/>
                  <a:pt x="1476250" y="950653"/>
                </a:cubicBezTo>
                <a:cubicBezTo>
                  <a:pt x="1488515" y="961596"/>
                  <a:pt x="1432660" y="946795"/>
                  <a:pt x="1433927" y="959926"/>
                </a:cubicBezTo>
                <a:cubicBezTo>
                  <a:pt x="1427485" y="959475"/>
                  <a:pt x="1421205" y="958623"/>
                  <a:pt x="1414893" y="957671"/>
                </a:cubicBezTo>
                <a:lnTo>
                  <a:pt x="1411585" y="957179"/>
                </a:lnTo>
                <a:lnTo>
                  <a:pt x="1398896" y="957460"/>
                </a:lnTo>
                <a:lnTo>
                  <a:pt x="1394632" y="954725"/>
                </a:lnTo>
                <a:lnTo>
                  <a:pt x="1375043" y="953132"/>
                </a:lnTo>
                <a:cubicBezTo>
                  <a:pt x="1367813" y="952970"/>
                  <a:pt x="1360155" y="953305"/>
                  <a:pt x="1351876" y="954436"/>
                </a:cubicBezTo>
                <a:cubicBezTo>
                  <a:pt x="1325912" y="963028"/>
                  <a:pt x="1274459" y="952492"/>
                  <a:pt x="1242676" y="963767"/>
                </a:cubicBezTo>
                <a:cubicBezTo>
                  <a:pt x="1230276" y="966918"/>
                  <a:pt x="1216715" y="977098"/>
                  <a:pt x="1205993" y="974080"/>
                </a:cubicBezTo>
                <a:cubicBezTo>
                  <a:pt x="1174251" y="974112"/>
                  <a:pt x="1086982" y="964420"/>
                  <a:pt x="1052221" y="963954"/>
                </a:cubicBezTo>
                <a:cubicBezTo>
                  <a:pt x="1038515" y="970622"/>
                  <a:pt x="1009522" y="962342"/>
                  <a:pt x="968270" y="964761"/>
                </a:cubicBezTo>
                <a:cubicBezTo>
                  <a:pt x="943437" y="973698"/>
                  <a:pt x="900136" y="991017"/>
                  <a:pt x="874493" y="998122"/>
                </a:cubicBezTo>
                <a:cubicBezTo>
                  <a:pt x="848849" y="1005226"/>
                  <a:pt x="853424" y="1009427"/>
                  <a:pt x="814411" y="1007391"/>
                </a:cubicBezTo>
                <a:cubicBezTo>
                  <a:pt x="765926" y="1022821"/>
                  <a:pt x="732885" y="1009859"/>
                  <a:pt x="688604" y="1015631"/>
                </a:cubicBezTo>
                <a:cubicBezTo>
                  <a:pt x="638045" y="1020877"/>
                  <a:pt x="677999" y="1011556"/>
                  <a:pt x="618171" y="1027260"/>
                </a:cubicBezTo>
                <a:cubicBezTo>
                  <a:pt x="609680" y="1023165"/>
                  <a:pt x="583253" y="1020277"/>
                  <a:pt x="570379" y="1023487"/>
                </a:cubicBezTo>
                <a:cubicBezTo>
                  <a:pt x="543992" y="1022523"/>
                  <a:pt x="505183" y="1001686"/>
                  <a:pt x="482519" y="1002108"/>
                </a:cubicBezTo>
                <a:cubicBezTo>
                  <a:pt x="464011" y="1002285"/>
                  <a:pt x="495211" y="1007995"/>
                  <a:pt x="475319" y="1009922"/>
                </a:cubicBezTo>
                <a:cubicBezTo>
                  <a:pt x="450818" y="1011135"/>
                  <a:pt x="454804" y="1022539"/>
                  <a:pt x="431104" y="1009317"/>
                </a:cubicBezTo>
                <a:cubicBezTo>
                  <a:pt x="406857" y="1014651"/>
                  <a:pt x="399686" y="1008456"/>
                  <a:pt x="363782" y="1007585"/>
                </a:cubicBezTo>
                <a:cubicBezTo>
                  <a:pt x="350440" y="1012231"/>
                  <a:pt x="338145" y="1011245"/>
                  <a:pt x="325533" y="1008502"/>
                </a:cubicBezTo>
                <a:cubicBezTo>
                  <a:pt x="291944" y="1011745"/>
                  <a:pt x="259251" y="1008497"/>
                  <a:pt x="220429" y="1008927"/>
                </a:cubicBezTo>
                <a:cubicBezTo>
                  <a:pt x="180594" y="1015852"/>
                  <a:pt x="156150" y="1007265"/>
                  <a:pt x="114676" y="1007765"/>
                </a:cubicBezTo>
                <a:cubicBezTo>
                  <a:pt x="85718" y="1006195"/>
                  <a:pt x="43316" y="1001491"/>
                  <a:pt x="13470" y="998544"/>
                </a:cubicBezTo>
                <a:lnTo>
                  <a:pt x="0" y="997355"/>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1" name="Picture 10" descr="A picture containing icon&#10;&#10;Description automatically generated">
            <a:extLst>
              <a:ext uri="{FF2B5EF4-FFF2-40B4-BE49-F238E27FC236}">
                <a16:creationId xmlns:a16="http://schemas.microsoft.com/office/drawing/2014/main" id="{2BE12F59-C388-426A-16C4-4BB8602DD998}"/>
              </a:ext>
            </a:extLst>
          </p:cNvPr>
          <p:cNvPicPr>
            <a:picLocks noChangeAspect="1"/>
          </p:cNvPicPr>
          <p:nvPr/>
        </p:nvPicPr>
        <p:blipFill rotWithShape="1">
          <a:blip r:embed="rId3">
            <a:extLst>
              <a:ext uri="{28A0092B-C50C-407E-A947-70E740481C1C}">
                <a14:useLocalDpi xmlns:a14="http://schemas.microsoft.com/office/drawing/2010/main" val="0"/>
              </a:ext>
            </a:extLst>
          </a:blip>
          <a:srcRect t="1" b="31523"/>
          <a:stretch/>
        </p:blipFill>
        <p:spPr>
          <a:xfrm>
            <a:off x="10551386" y="296288"/>
            <a:ext cx="1246302" cy="232332"/>
          </a:xfrm>
          <a:prstGeom prst="rect">
            <a:avLst/>
          </a:prstGeom>
        </p:spPr>
      </p:pic>
      <p:graphicFrame>
        <p:nvGraphicFramePr>
          <p:cNvPr id="3096" name="TextBox 1">
            <a:extLst>
              <a:ext uri="{FF2B5EF4-FFF2-40B4-BE49-F238E27FC236}">
                <a16:creationId xmlns:a16="http://schemas.microsoft.com/office/drawing/2014/main" id="{DEE93AD7-DE5B-B6C0-9778-491DB4B4651C}"/>
              </a:ext>
            </a:extLst>
          </p:cNvPr>
          <p:cNvGraphicFramePr/>
          <p:nvPr>
            <p:extLst>
              <p:ext uri="{D42A27DB-BD31-4B8C-83A1-F6EECF244321}">
                <p14:modId xmlns:p14="http://schemas.microsoft.com/office/powerpoint/2010/main" val="2743198102"/>
              </p:ext>
            </p:extLst>
          </p:nvPr>
        </p:nvGraphicFramePr>
        <p:xfrm>
          <a:off x="924122" y="2198855"/>
          <a:ext cx="4958966" cy="391777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 name="Title 1">
            <a:extLst>
              <a:ext uri="{FF2B5EF4-FFF2-40B4-BE49-F238E27FC236}">
                <a16:creationId xmlns:a16="http://schemas.microsoft.com/office/drawing/2014/main" id="{5956C7EA-5995-0E9F-EE6A-224E4019605A}"/>
              </a:ext>
            </a:extLst>
          </p:cNvPr>
          <p:cNvSpPr txBox="1">
            <a:spLocks/>
          </p:cNvSpPr>
          <p:nvPr/>
        </p:nvSpPr>
        <p:spPr>
          <a:xfrm>
            <a:off x="394312" y="246839"/>
            <a:ext cx="5417333" cy="1330840"/>
          </a:xfrm>
          <a:prstGeom prst="rect">
            <a:avLst/>
          </a:prstGeom>
        </p:spPr>
        <p:txBody>
          <a:bodyPr vert="horz" lIns="91440" tIns="45720" rIns="91440" bIns="45720" rtlCol="0" anchor="ctr" anchorCtr="0">
            <a:normAutofit/>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defTabSz="914400">
              <a:lnSpc>
                <a:spcPct val="90000"/>
              </a:lnSpc>
              <a:spcAft>
                <a:spcPts val="600"/>
              </a:spcAft>
            </a:pPr>
            <a:r>
              <a:rPr lang="en-US" sz="4000" kern="1200" dirty="0">
                <a:solidFill>
                  <a:schemeClr val="tx1"/>
                </a:solidFill>
                <a:latin typeface="+mj-lt"/>
                <a:ea typeface="+mj-ea"/>
                <a:cs typeface="+mj-cs"/>
              </a:rPr>
              <a:t>And we get to Kafka</a:t>
            </a:r>
          </a:p>
        </p:txBody>
      </p:sp>
      <p:grpSp>
        <p:nvGrpSpPr>
          <p:cNvPr id="2" name="Group 1">
            <a:extLst>
              <a:ext uri="{FF2B5EF4-FFF2-40B4-BE49-F238E27FC236}">
                <a16:creationId xmlns:a16="http://schemas.microsoft.com/office/drawing/2014/main" id="{AA277402-8594-E170-040E-6EF66F69D171}"/>
              </a:ext>
            </a:extLst>
          </p:cNvPr>
          <p:cNvGrpSpPr/>
          <p:nvPr/>
        </p:nvGrpSpPr>
        <p:grpSpPr>
          <a:xfrm>
            <a:off x="6530228" y="2573588"/>
            <a:ext cx="4737650" cy="2913654"/>
            <a:chOff x="6880610" y="1983280"/>
            <a:chExt cx="4737650" cy="2913654"/>
          </a:xfrm>
        </p:grpSpPr>
        <p:pic>
          <p:nvPicPr>
            <p:cNvPr id="4" name="Picture 3" descr="A picture containing text, diagram, screenshot, line&#10;&#10;Description automatically generated">
              <a:extLst>
                <a:ext uri="{FF2B5EF4-FFF2-40B4-BE49-F238E27FC236}">
                  <a16:creationId xmlns:a16="http://schemas.microsoft.com/office/drawing/2014/main" id="{731C102E-CF42-7AB9-6D2B-CA97F8310A7E}"/>
                </a:ext>
              </a:extLst>
            </p:cNvPr>
            <p:cNvPicPr>
              <a:picLocks noChangeAspect="1"/>
            </p:cNvPicPr>
            <p:nvPr/>
          </p:nvPicPr>
          <p:blipFill>
            <a:blip r:embed="rId9"/>
            <a:stretch>
              <a:fillRect/>
            </a:stretch>
          </p:blipFill>
          <p:spPr>
            <a:xfrm>
              <a:off x="6880610" y="1983280"/>
              <a:ext cx="4737650" cy="2913654"/>
            </a:xfrm>
            <a:prstGeom prst="rect">
              <a:avLst/>
            </a:prstGeom>
          </p:spPr>
        </p:pic>
        <p:pic>
          <p:nvPicPr>
            <p:cNvPr id="5" name="Picture 2" descr="Apache Kafka: Fluxos de dados em tempo real | OVHcloud">
              <a:extLst>
                <a:ext uri="{FF2B5EF4-FFF2-40B4-BE49-F238E27FC236}">
                  <a16:creationId xmlns:a16="http://schemas.microsoft.com/office/drawing/2014/main" id="{76A4F98C-B4B0-071D-4F6E-CCA477FEF02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653215" y="3211768"/>
              <a:ext cx="1192440" cy="434464"/>
            </a:xfrm>
            <a:prstGeom prst="rect">
              <a:avLst/>
            </a:prstGeom>
            <a:solidFill>
              <a:schemeClr val="bg1"/>
            </a:solidFill>
          </p:spPr>
        </p:pic>
      </p:grpSp>
    </p:spTree>
    <p:extLst>
      <p:ext uri="{BB962C8B-B14F-4D97-AF65-F5344CB8AC3E}">
        <p14:creationId xmlns:p14="http://schemas.microsoft.com/office/powerpoint/2010/main" val="6528000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3EA50-8992-47A5-8E19-7BA4BCCFC34E}"/>
              </a:ext>
            </a:extLst>
          </p:cNvPr>
          <p:cNvSpPr>
            <a:spLocks noGrp="1"/>
          </p:cNvSpPr>
          <p:nvPr>
            <p:ph type="title"/>
          </p:nvPr>
        </p:nvSpPr>
        <p:spPr>
          <a:effectLst>
            <a:outerShdw blurRad="762000" dist="381000" dir="5400000" algn="t" rotWithShape="0">
              <a:prstClr val="black">
                <a:alpha val="30000"/>
              </a:prstClr>
            </a:outerShdw>
          </a:effectLst>
        </p:spPr>
        <p:txBody>
          <a:bodyPr vert="horz" lIns="0" tIns="192024" rIns="0" bIns="0" rtlCol="0" anchor="t" anchorCtr="0">
            <a:noAutofit/>
          </a:bodyPr>
          <a:lstStyle/>
          <a:p>
            <a:pPr defTabSz="749808"/>
            <a:r>
              <a:rPr lang="en-US" sz="6560" b="1" i="0" kern="1200">
                <a:solidFill>
                  <a:schemeClr val="tx1"/>
                </a:solidFill>
                <a:latin typeface="+mj-lt"/>
                <a:ea typeface="Montserrat Black" charset="0"/>
                <a:cs typeface="Montserrat Black" charset="0"/>
              </a:rPr>
              <a:t>Agenda</a:t>
            </a:r>
            <a:endParaRPr lang="en-US" sz="8000" dirty="0">
              <a:latin typeface="+mj-lt"/>
              <a:cs typeface="Effra" panose="020B0603020203020204" pitchFamily="34" charset="0"/>
            </a:endParaRPr>
          </a:p>
        </p:txBody>
      </p:sp>
      <p:sp>
        <p:nvSpPr>
          <p:cNvPr id="4" name="TextBox 3">
            <a:extLst>
              <a:ext uri="{FF2B5EF4-FFF2-40B4-BE49-F238E27FC236}">
                <a16:creationId xmlns:a16="http://schemas.microsoft.com/office/drawing/2014/main" id="{D3FDE918-7BBA-2008-078C-47BB83844831}"/>
              </a:ext>
            </a:extLst>
          </p:cNvPr>
          <p:cNvSpPr txBox="1"/>
          <p:nvPr/>
        </p:nvSpPr>
        <p:spPr>
          <a:xfrm>
            <a:off x="1370643" y="1759525"/>
            <a:ext cx="4156144" cy="4291175"/>
          </a:xfrm>
          <a:prstGeom prst="rect">
            <a:avLst/>
          </a:prstGeom>
          <a:noFill/>
        </p:spPr>
        <p:txBody>
          <a:bodyPr wrap="square">
            <a:spAutoFit/>
          </a:bodyPr>
          <a:lstStyle/>
          <a:p>
            <a:pPr defTabSz="749808">
              <a:lnSpc>
                <a:spcPct val="150000"/>
              </a:lnSpc>
              <a:spcBef>
                <a:spcPts val="120"/>
              </a:spcBef>
            </a:pPr>
            <a:r>
              <a:rPr lang="en-US" sz="1600" kern="1200" dirty="0">
                <a:solidFill>
                  <a:srgbClr val="009CDE"/>
                </a:solidFill>
                <a:latin typeface="Effra Medium" panose="020B0603020203020204" pitchFamily="34" charset="0"/>
                <a:ea typeface="+mn-ea"/>
                <a:cs typeface="+mn-cs"/>
              </a:rPr>
              <a:t>01. </a:t>
            </a:r>
            <a:r>
              <a:rPr lang="en-US" sz="1600" kern="1200" dirty="0">
                <a:solidFill>
                  <a:schemeClr val="tx1"/>
                </a:solidFill>
                <a:latin typeface="Effra Medium" panose="020B0603020203020204" pitchFamily="34" charset="0"/>
                <a:ea typeface="+mn-ea"/>
                <a:cs typeface="+mn-cs"/>
              </a:rPr>
              <a:t>Introductions</a:t>
            </a:r>
          </a:p>
          <a:p>
            <a:pPr defTabSz="749808">
              <a:lnSpc>
                <a:spcPct val="150000"/>
              </a:lnSpc>
              <a:spcBef>
                <a:spcPts val="120"/>
              </a:spcBef>
            </a:pPr>
            <a:r>
              <a:rPr lang="en-US" sz="1600" kern="1200" dirty="0">
                <a:solidFill>
                  <a:srgbClr val="009CDE"/>
                </a:solidFill>
                <a:latin typeface="Effra Medium" panose="020B0603020203020204" pitchFamily="34" charset="0"/>
                <a:ea typeface="+mn-ea"/>
                <a:cs typeface="+mn-cs"/>
              </a:rPr>
              <a:t>02. </a:t>
            </a:r>
            <a:r>
              <a:rPr lang="en-US" sz="1600" kern="1200" dirty="0">
                <a:solidFill>
                  <a:schemeClr val="tx1"/>
                </a:solidFill>
                <a:latin typeface="Effra Medium" panose="020B0603020203020204" pitchFamily="34" charset="0"/>
                <a:ea typeface="+mn-ea"/>
                <a:cs typeface="+mn-cs"/>
              </a:rPr>
              <a:t>Pre-Requirements</a:t>
            </a:r>
          </a:p>
          <a:p>
            <a:pPr defTabSz="749808">
              <a:lnSpc>
                <a:spcPct val="150000"/>
              </a:lnSpc>
              <a:spcBef>
                <a:spcPts val="120"/>
              </a:spcBef>
            </a:pPr>
            <a:r>
              <a:rPr lang="en-US" sz="1600" kern="1200" dirty="0">
                <a:solidFill>
                  <a:srgbClr val="009CDE"/>
                </a:solidFill>
                <a:latin typeface="Effra Medium" panose="020B0603020203020204" pitchFamily="34" charset="0"/>
                <a:ea typeface="+mn-ea"/>
                <a:cs typeface="+mn-cs"/>
              </a:rPr>
              <a:t>03. </a:t>
            </a:r>
            <a:r>
              <a:rPr lang="en-US" sz="1600" kern="1200" dirty="0">
                <a:solidFill>
                  <a:schemeClr val="tx1"/>
                </a:solidFill>
                <a:latin typeface="Effra Medium" panose="020B0603020203020204" pitchFamily="34" charset="0"/>
                <a:ea typeface="+mn-ea"/>
                <a:cs typeface="+mn-cs"/>
              </a:rPr>
              <a:t>The Origin of the Name</a:t>
            </a:r>
          </a:p>
          <a:p>
            <a:pPr defTabSz="749808">
              <a:lnSpc>
                <a:spcPct val="150000"/>
              </a:lnSpc>
              <a:spcBef>
                <a:spcPts val="120"/>
              </a:spcBef>
            </a:pPr>
            <a:r>
              <a:rPr lang="en-US" sz="1600" kern="1200" dirty="0">
                <a:solidFill>
                  <a:srgbClr val="009CDE"/>
                </a:solidFill>
                <a:latin typeface="Effra Medium" panose="020B0603020203020204" pitchFamily="34" charset="0"/>
                <a:ea typeface="+mn-ea"/>
                <a:cs typeface="+mn-cs"/>
              </a:rPr>
              <a:t>04</a:t>
            </a:r>
            <a:r>
              <a:rPr lang="en-US" sz="1600" kern="1200" dirty="0">
                <a:solidFill>
                  <a:schemeClr val="tx1"/>
                </a:solidFill>
                <a:latin typeface="Effra Medium" panose="020B0603020203020204" pitchFamily="34" charset="0"/>
                <a:ea typeface="+mn-ea"/>
                <a:cs typeface="+mn-cs"/>
              </a:rPr>
              <a:t>. The Kafka Paradigm</a:t>
            </a:r>
          </a:p>
          <a:p>
            <a:pPr defTabSz="749808">
              <a:lnSpc>
                <a:spcPct val="150000"/>
              </a:lnSpc>
              <a:spcBef>
                <a:spcPts val="120"/>
              </a:spcBef>
            </a:pPr>
            <a:r>
              <a:rPr lang="en-US" sz="1600" kern="1200" dirty="0">
                <a:solidFill>
                  <a:srgbClr val="009CDE"/>
                </a:solidFill>
                <a:latin typeface="Effra Medium" panose="020B0603020203020204" pitchFamily="34" charset="0"/>
                <a:ea typeface="+mn-ea"/>
                <a:cs typeface="+mn-cs"/>
              </a:rPr>
              <a:t>05. </a:t>
            </a:r>
            <a:r>
              <a:rPr lang="en-US" sz="1600" kern="1200" dirty="0">
                <a:solidFill>
                  <a:schemeClr val="tx1"/>
                </a:solidFill>
                <a:latin typeface="Effra Medium" panose="020B0603020203020204" pitchFamily="34" charset="0"/>
                <a:ea typeface="+mn-ea"/>
                <a:cs typeface="+mn-cs"/>
              </a:rPr>
              <a:t>Fundamental Kafka Concepts</a:t>
            </a:r>
          </a:p>
          <a:p>
            <a:pPr defTabSz="749808">
              <a:lnSpc>
                <a:spcPct val="150000"/>
              </a:lnSpc>
              <a:spcBef>
                <a:spcPts val="120"/>
              </a:spcBef>
            </a:pPr>
            <a:r>
              <a:rPr lang="en-US" sz="1600" kern="1200" dirty="0">
                <a:solidFill>
                  <a:srgbClr val="009CDE"/>
                </a:solidFill>
                <a:latin typeface="Effra Medium" panose="020B0603020203020204" pitchFamily="34" charset="0"/>
                <a:ea typeface="+mn-ea"/>
                <a:cs typeface="+mn-cs"/>
              </a:rPr>
              <a:t>06. </a:t>
            </a:r>
            <a:r>
              <a:rPr lang="en-US" sz="1600" kern="1200" dirty="0">
                <a:latin typeface="Effra Medium" panose="020B0603020203020204" pitchFamily="34" charset="0"/>
                <a:ea typeface="+mn-ea"/>
                <a:cs typeface="+mn-cs"/>
              </a:rPr>
              <a:t>Lab Time</a:t>
            </a:r>
            <a:endParaRPr lang="en-US" sz="1600" kern="1200" dirty="0">
              <a:solidFill>
                <a:schemeClr val="tx1"/>
              </a:solidFill>
              <a:latin typeface="Effra Medium" panose="020B0603020203020204" pitchFamily="34" charset="0"/>
              <a:ea typeface="+mn-ea"/>
              <a:cs typeface="+mn-cs"/>
            </a:endParaRPr>
          </a:p>
          <a:p>
            <a:pPr defTabSz="749808">
              <a:lnSpc>
                <a:spcPct val="150000"/>
              </a:lnSpc>
              <a:spcBef>
                <a:spcPts val="120"/>
              </a:spcBef>
            </a:pPr>
            <a:r>
              <a:rPr lang="en-US" sz="1600" kern="1200" dirty="0">
                <a:solidFill>
                  <a:srgbClr val="009CDE"/>
                </a:solidFill>
                <a:latin typeface="Effra Medium" panose="020B0603020203020204" pitchFamily="34" charset="0"/>
                <a:ea typeface="+mn-ea"/>
                <a:cs typeface="+mn-cs"/>
              </a:rPr>
              <a:t>07. </a:t>
            </a:r>
            <a:r>
              <a:rPr lang="en-US" sz="1600" kern="1200" dirty="0">
                <a:solidFill>
                  <a:schemeClr val="tx1"/>
                </a:solidFill>
                <a:latin typeface="Effra Medium" panose="020B0603020203020204" pitchFamily="34" charset="0"/>
                <a:ea typeface="+mn-ea"/>
                <a:cs typeface="+mn-cs"/>
              </a:rPr>
              <a:t>Kafka CLI Tools</a:t>
            </a:r>
            <a:endParaRPr lang="en-US" sz="1600" dirty="0">
              <a:latin typeface="Effra Medium" panose="020B0603020203020204" pitchFamily="34" charset="0"/>
              <a:cs typeface="Effra Medium" panose="020B0603020203020204" pitchFamily="34" charset="0"/>
            </a:endParaRPr>
          </a:p>
          <a:p>
            <a:pPr defTabSz="749808">
              <a:lnSpc>
                <a:spcPct val="150000"/>
              </a:lnSpc>
              <a:spcBef>
                <a:spcPts val="120"/>
              </a:spcBef>
            </a:pPr>
            <a:r>
              <a:rPr lang="en-US" sz="1600" kern="1200" dirty="0">
                <a:solidFill>
                  <a:srgbClr val="009CDE"/>
                </a:solidFill>
                <a:latin typeface="Effra Medium" panose="020B0603020203020204" pitchFamily="34" charset="0"/>
                <a:ea typeface="+mn-ea"/>
                <a:cs typeface="+mn-cs"/>
              </a:rPr>
              <a:t>08. </a:t>
            </a:r>
            <a:r>
              <a:rPr lang="en-US" sz="1600" dirty="0">
                <a:solidFill>
                  <a:schemeClr val="tx1">
                    <a:lumMod val="85000"/>
                    <a:lumOff val="15000"/>
                  </a:schemeClr>
                </a:solidFill>
                <a:latin typeface="Effra" panose="020B0603020203020204" pitchFamily="34" charset="0"/>
                <a:cs typeface="Effra" panose="020B0603020203020204" pitchFamily="34" charset="0"/>
              </a:rPr>
              <a:t>Kafka Related Projects</a:t>
            </a:r>
            <a:endParaRPr lang="en-US" sz="1600" dirty="0">
              <a:latin typeface="Effra Medium" panose="020B0603020203020204" pitchFamily="34" charset="0"/>
              <a:cs typeface="Effra Medium" panose="020B0603020203020204" pitchFamily="34" charset="0"/>
            </a:endParaRPr>
          </a:p>
          <a:p>
            <a:pPr defTabSz="749808">
              <a:lnSpc>
                <a:spcPct val="150000"/>
              </a:lnSpc>
              <a:spcBef>
                <a:spcPts val="120"/>
              </a:spcBef>
            </a:pPr>
            <a:r>
              <a:rPr lang="en-US" sz="1600" dirty="0">
                <a:solidFill>
                  <a:srgbClr val="009CDE"/>
                </a:solidFill>
                <a:latin typeface="Effra Medium" panose="020B0603020203020204" pitchFamily="34" charset="0"/>
              </a:rPr>
              <a:t>0</a:t>
            </a:r>
            <a:r>
              <a:rPr lang="en-US" sz="1600" kern="1200" dirty="0">
                <a:solidFill>
                  <a:srgbClr val="009CDE"/>
                </a:solidFill>
                <a:latin typeface="Effra Medium" panose="020B0603020203020204" pitchFamily="34" charset="0"/>
                <a:ea typeface="+mn-ea"/>
                <a:cs typeface="+mn-cs"/>
              </a:rPr>
              <a:t>9. </a:t>
            </a:r>
            <a:r>
              <a:rPr lang="en-US" sz="1600" dirty="0">
                <a:latin typeface="Effra Medium" panose="020B0603020203020204" pitchFamily="34" charset="0"/>
              </a:rPr>
              <a:t>A Note on Serialization</a:t>
            </a:r>
            <a:endParaRPr lang="en-US" sz="1600" dirty="0">
              <a:latin typeface="Effra Medium" panose="020B0603020203020204" pitchFamily="34" charset="0"/>
              <a:cs typeface="Effra Medium" panose="020B0603020203020204" pitchFamily="34" charset="0"/>
            </a:endParaRPr>
          </a:p>
          <a:p>
            <a:pPr defTabSz="749808">
              <a:lnSpc>
                <a:spcPct val="150000"/>
              </a:lnSpc>
              <a:spcBef>
                <a:spcPts val="120"/>
              </a:spcBef>
            </a:pPr>
            <a:r>
              <a:rPr lang="en-US" sz="1600" kern="1200" dirty="0">
                <a:solidFill>
                  <a:srgbClr val="009CDE"/>
                </a:solidFill>
                <a:latin typeface="Effra Medium" panose="020B0603020203020204" pitchFamily="34" charset="0"/>
                <a:ea typeface="+mn-ea"/>
                <a:cs typeface="+mn-cs"/>
              </a:rPr>
              <a:t>10. </a:t>
            </a:r>
            <a:r>
              <a:rPr lang="en-US" sz="1600" dirty="0">
                <a:latin typeface="Effra Medium" panose="020B0603020203020204" pitchFamily="34" charset="0"/>
              </a:rPr>
              <a:t>Final Quiz</a:t>
            </a:r>
            <a:endParaRPr lang="en-US" sz="1600" dirty="0">
              <a:latin typeface="Effra Medium" panose="020B0603020203020204" pitchFamily="34" charset="0"/>
              <a:cs typeface="Effra Medium" panose="020B0603020203020204" pitchFamily="34" charset="0"/>
            </a:endParaRPr>
          </a:p>
          <a:p>
            <a:pPr defTabSz="749808">
              <a:lnSpc>
                <a:spcPct val="150000"/>
              </a:lnSpc>
              <a:spcBef>
                <a:spcPts val="120"/>
              </a:spcBef>
            </a:pPr>
            <a:endParaRPr lang="en-US" sz="1600" dirty="0">
              <a:latin typeface="Effra Medium" panose="020B0603020203020204" pitchFamily="34" charset="0"/>
              <a:cs typeface="Effra Medium" panose="020B0603020203020204" pitchFamily="34" charset="0"/>
            </a:endParaRPr>
          </a:p>
        </p:txBody>
      </p:sp>
      <p:pic>
        <p:nvPicPr>
          <p:cNvPr id="3" name="Picture 2" descr="A picture containing icon&#10;&#10;Description automatically generated">
            <a:extLst>
              <a:ext uri="{FF2B5EF4-FFF2-40B4-BE49-F238E27FC236}">
                <a16:creationId xmlns:a16="http://schemas.microsoft.com/office/drawing/2014/main" id="{D60F5EF8-D5AE-23D6-DF44-3BE7349C13A2}"/>
              </a:ext>
            </a:extLst>
          </p:cNvPr>
          <p:cNvPicPr>
            <a:picLocks noChangeAspect="1"/>
          </p:cNvPicPr>
          <p:nvPr/>
        </p:nvPicPr>
        <p:blipFill rotWithShape="1">
          <a:blip r:embed="rId3">
            <a:extLst>
              <a:ext uri="{28A0092B-C50C-407E-A947-70E740481C1C}">
                <a14:useLocalDpi xmlns:a14="http://schemas.microsoft.com/office/drawing/2010/main" val="0"/>
              </a:ext>
            </a:extLst>
          </a:blip>
          <a:srcRect t="1" b="31523"/>
          <a:stretch/>
        </p:blipFill>
        <p:spPr>
          <a:xfrm>
            <a:off x="10551386" y="296288"/>
            <a:ext cx="1246302" cy="232332"/>
          </a:xfrm>
          <a:prstGeom prst="rect">
            <a:avLst/>
          </a:prstGeom>
        </p:spPr>
      </p:pic>
      <p:pic>
        <p:nvPicPr>
          <p:cNvPr id="1026" name="Picture 2" descr="Agenda For Meeting List Of Event With Remind Flat Template Of Schedule With  Time For Business Plan Summary In School Important Document With Program On  Board Presentation With Memo Vector - Arte">
            <a:extLst>
              <a:ext uri="{FF2B5EF4-FFF2-40B4-BE49-F238E27FC236}">
                <a16:creationId xmlns:a16="http://schemas.microsoft.com/office/drawing/2014/main" id="{E4DEC778-987A-0B67-9EDF-0A099003294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65214" y="1690688"/>
            <a:ext cx="3582933" cy="4291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97466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Shape 5">
            <a:extLst>
              <a:ext uri="{FF2B5EF4-FFF2-40B4-BE49-F238E27FC236}">
                <a16:creationId xmlns:a16="http://schemas.microsoft.com/office/drawing/2014/main" id="{10A4B37C-7FF6-3637-8346-C5E2662C842A}"/>
              </a:ext>
            </a:extLst>
          </p:cNvPr>
          <p:cNvSpPr/>
          <p:nvPr/>
        </p:nvSpPr>
        <p:spPr>
          <a:xfrm>
            <a:off x="794478" y="316386"/>
            <a:ext cx="11397522" cy="6858000"/>
          </a:xfrm>
          <a:custGeom>
            <a:avLst/>
            <a:gdLst>
              <a:gd name="connsiteX0" fmla="*/ 4310830 w 10558073"/>
              <a:gd name="connsiteY0" fmla="*/ 0 h 6858000"/>
              <a:gd name="connsiteX1" fmla="*/ 10558073 w 10558073"/>
              <a:gd name="connsiteY1" fmla="*/ 0 h 6858000"/>
              <a:gd name="connsiteX2" fmla="*/ 10558073 w 10558073"/>
              <a:gd name="connsiteY2" fmla="*/ 6858000 h 6858000"/>
              <a:gd name="connsiteX3" fmla="*/ 0 w 10558073"/>
              <a:gd name="connsiteY3" fmla="*/ 6858000 h 6858000"/>
              <a:gd name="connsiteX4" fmla="*/ 4309340 w 10558073"/>
              <a:gd name="connsiteY4" fmla="*/ 674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58073" h="6858000">
                <a:moveTo>
                  <a:pt x="4310830" y="0"/>
                </a:moveTo>
                <a:lnTo>
                  <a:pt x="10558073" y="0"/>
                </a:lnTo>
                <a:lnTo>
                  <a:pt x="10558073" y="6858000"/>
                </a:lnTo>
                <a:lnTo>
                  <a:pt x="0" y="6858000"/>
                </a:lnTo>
                <a:cubicBezTo>
                  <a:pt x="0" y="3838164"/>
                  <a:pt x="1759544" y="1229291"/>
                  <a:pt x="4309340" y="674"/>
                </a:cubicBezTo>
                <a:close/>
              </a:path>
            </a:pathLst>
          </a:custGeom>
          <a:gradFill>
            <a:gsLst>
              <a:gs pos="0">
                <a:schemeClr val="accent1"/>
              </a:gs>
              <a:gs pos="100000">
                <a:schemeClr val="accent3"/>
              </a:gs>
            </a:gsLst>
            <a:lin ang="9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dirty="0"/>
          </a:p>
        </p:txBody>
      </p:sp>
      <p:sp>
        <p:nvSpPr>
          <p:cNvPr id="2" name="Title 3">
            <a:extLst>
              <a:ext uri="{FF2B5EF4-FFF2-40B4-BE49-F238E27FC236}">
                <a16:creationId xmlns:a16="http://schemas.microsoft.com/office/drawing/2014/main" id="{2713A1D4-ED9D-9539-892B-A245E9617F8C}"/>
              </a:ext>
            </a:extLst>
          </p:cNvPr>
          <p:cNvSpPr txBox="1">
            <a:spLocks/>
          </p:cNvSpPr>
          <p:nvPr/>
        </p:nvSpPr>
        <p:spPr>
          <a:xfrm>
            <a:off x="2408854" y="2739892"/>
            <a:ext cx="7368630" cy="624923"/>
          </a:xfrm>
          <a:prstGeom prst="rect">
            <a:avLst/>
          </a:prstGeom>
        </p:spPr>
        <p:txBody>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algn="ctr"/>
            <a:r>
              <a:rPr lang="en-US" sz="4400" dirty="0">
                <a:solidFill>
                  <a:schemeClr val="tx1">
                    <a:lumMod val="85000"/>
                    <a:lumOff val="15000"/>
                  </a:schemeClr>
                </a:solidFill>
                <a:latin typeface="Effra" panose="020B0603020203020204" pitchFamily="34" charset="0"/>
                <a:cs typeface="Effra" panose="020B0603020203020204" pitchFamily="34" charset="0"/>
              </a:rPr>
              <a:t>5. </a:t>
            </a:r>
            <a:r>
              <a:rPr lang="en-US" sz="4400" kern="1200" dirty="0">
                <a:solidFill>
                  <a:schemeClr val="tx1"/>
                </a:solidFill>
                <a:latin typeface="Effra Medium" panose="020B0603020203020204" pitchFamily="34" charset="0"/>
                <a:ea typeface="+mn-ea"/>
                <a:cs typeface="+mn-cs"/>
              </a:rPr>
              <a:t>Fundamental</a:t>
            </a:r>
            <a:r>
              <a:rPr lang="en-US" sz="4400" dirty="0">
                <a:solidFill>
                  <a:schemeClr val="tx1">
                    <a:lumMod val="85000"/>
                    <a:lumOff val="15000"/>
                  </a:schemeClr>
                </a:solidFill>
                <a:latin typeface="Effra" panose="020B0603020203020204" pitchFamily="34" charset="0"/>
                <a:cs typeface="Effra" panose="020B0603020203020204" pitchFamily="34" charset="0"/>
              </a:rPr>
              <a:t> Kafka Concepts</a:t>
            </a:r>
          </a:p>
        </p:txBody>
      </p:sp>
      <p:sp>
        <p:nvSpPr>
          <p:cNvPr id="3" name="Title 3">
            <a:extLst>
              <a:ext uri="{FF2B5EF4-FFF2-40B4-BE49-F238E27FC236}">
                <a16:creationId xmlns:a16="http://schemas.microsoft.com/office/drawing/2014/main" id="{22EAE305-CBA5-EB14-3F28-D6B392CEE32B}"/>
              </a:ext>
            </a:extLst>
          </p:cNvPr>
          <p:cNvSpPr txBox="1">
            <a:spLocks/>
          </p:cNvSpPr>
          <p:nvPr/>
        </p:nvSpPr>
        <p:spPr>
          <a:xfrm>
            <a:off x="3554412" y="3364815"/>
            <a:ext cx="5083176" cy="624923"/>
          </a:xfrm>
          <a:prstGeom prst="rect">
            <a:avLst/>
          </a:prstGeom>
        </p:spPr>
        <p:txBody>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algn="ctr"/>
            <a:endParaRPr lang="en-US" sz="2000" b="0" dirty="0">
              <a:solidFill>
                <a:schemeClr val="bg1"/>
              </a:solidFill>
              <a:latin typeface="Effra" panose="020B0603020203020204" pitchFamily="34" charset="0"/>
              <a:cs typeface="Effra" panose="020B0603020203020204" pitchFamily="34" charset="0"/>
            </a:endParaRPr>
          </a:p>
        </p:txBody>
      </p:sp>
      <p:pic>
        <p:nvPicPr>
          <p:cNvPr id="13" name="Picture 12" descr="Qr code&#10;&#10;Description automatically generated">
            <a:extLst>
              <a:ext uri="{FF2B5EF4-FFF2-40B4-BE49-F238E27FC236}">
                <a16:creationId xmlns:a16="http://schemas.microsoft.com/office/drawing/2014/main" id="{1D9BA00D-570C-4C11-8AFC-5B2B0AD680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41607" y="6064241"/>
            <a:ext cx="1703124" cy="477373"/>
          </a:xfrm>
          <a:prstGeom prst="rect">
            <a:avLst/>
          </a:prstGeom>
        </p:spPr>
      </p:pic>
    </p:spTree>
    <p:extLst>
      <p:ext uri="{BB962C8B-B14F-4D97-AF65-F5344CB8AC3E}">
        <p14:creationId xmlns:p14="http://schemas.microsoft.com/office/powerpoint/2010/main" val="10427698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A1B3EAE-938B-C1DE-1505-DA8E1676A0B5}"/>
              </a:ext>
            </a:extLst>
          </p:cNvPr>
          <p:cNvSpPr txBox="1">
            <a:spLocks/>
          </p:cNvSpPr>
          <p:nvPr/>
        </p:nvSpPr>
        <p:spPr>
          <a:xfrm>
            <a:off x="534903" y="609600"/>
            <a:ext cx="6570052" cy="1330839"/>
          </a:xfrm>
          <a:prstGeom prst="rect">
            <a:avLst/>
          </a:prstGeom>
        </p:spPr>
        <p:txBody>
          <a:bodyPr vert="horz" lIns="91440" tIns="45720" rIns="91440" bIns="45720" rtlCol="0" anchor="ctr" anchorCtr="0">
            <a:normAutofit/>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defTabSz="914400">
              <a:lnSpc>
                <a:spcPct val="90000"/>
              </a:lnSpc>
              <a:spcAft>
                <a:spcPts val="600"/>
              </a:spcAft>
            </a:pPr>
            <a:r>
              <a:rPr lang="en-US" sz="4000" kern="1200" dirty="0">
                <a:solidFill>
                  <a:schemeClr val="tx1"/>
                </a:solidFill>
                <a:latin typeface="+mj-lt"/>
                <a:ea typeface="+mj-ea"/>
                <a:cs typeface="+mj-cs"/>
              </a:rPr>
              <a:t>Kafka High Level Architecture</a:t>
            </a:r>
          </a:p>
          <a:p>
            <a:pPr defTabSz="914400">
              <a:lnSpc>
                <a:spcPct val="90000"/>
              </a:lnSpc>
              <a:spcAft>
                <a:spcPts val="600"/>
              </a:spcAft>
            </a:pPr>
            <a:endParaRPr lang="en-US" sz="4000" kern="1200" dirty="0">
              <a:solidFill>
                <a:schemeClr val="tx1"/>
              </a:solidFill>
              <a:latin typeface="+mj-lt"/>
              <a:ea typeface="+mj-ea"/>
              <a:cs typeface="+mj-cs"/>
            </a:endParaRPr>
          </a:p>
        </p:txBody>
      </p:sp>
      <p:sp>
        <p:nvSpPr>
          <p:cNvPr id="4" name="TextBox 3">
            <a:extLst>
              <a:ext uri="{FF2B5EF4-FFF2-40B4-BE49-F238E27FC236}">
                <a16:creationId xmlns:a16="http://schemas.microsoft.com/office/drawing/2014/main" id="{C2616588-3ACD-0B4C-7B84-7EB1F9C5A43E}"/>
              </a:ext>
            </a:extLst>
          </p:cNvPr>
          <p:cNvSpPr txBox="1"/>
          <p:nvPr/>
        </p:nvSpPr>
        <p:spPr>
          <a:xfrm>
            <a:off x="534903" y="2081048"/>
            <a:ext cx="3888814" cy="3908585"/>
          </a:xfrm>
          <a:prstGeom prst="rect">
            <a:avLst/>
          </a:prstGeom>
        </p:spPr>
        <p:txBody>
          <a:bodyPr vert="horz" lIns="91440" tIns="45720" rIns="91440" bIns="45720" rtlCol="0">
            <a:normAutofit/>
          </a:bodyPr>
          <a:lstStyle/>
          <a:p>
            <a:pPr marL="342900" indent="-342900">
              <a:lnSpc>
                <a:spcPct val="150000"/>
              </a:lnSpc>
              <a:spcBef>
                <a:spcPts val="1000"/>
              </a:spcBef>
              <a:buFont typeface="Arial" panose="020B0604020202020204" pitchFamily="34" charset="0"/>
              <a:buChar char="•"/>
            </a:pPr>
            <a:r>
              <a:rPr lang="en-US" sz="2000" dirty="0"/>
              <a:t>Producers</a:t>
            </a:r>
          </a:p>
          <a:p>
            <a:pPr marL="342900" indent="-342900">
              <a:lnSpc>
                <a:spcPct val="150000"/>
              </a:lnSpc>
              <a:spcBef>
                <a:spcPts val="1000"/>
              </a:spcBef>
              <a:buFont typeface="Arial" panose="020B0604020202020204" pitchFamily="34" charset="0"/>
              <a:buChar char="•"/>
            </a:pPr>
            <a:r>
              <a:rPr lang="en-US" sz="2000" dirty="0"/>
              <a:t>Consumers</a:t>
            </a:r>
          </a:p>
          <a:p>
            <a:pPr marL="342900" indent="-342900">
              <a:lnSpc>
                <a:spcPct val="150000"/>
              </a:lnSpc>
              <a:spcBef>
                <a:spcPts val="1000"/>
              </a:spcBef>
              <a:buFont typeface="Arial" panose="020B0604020202020204" pitchFamily="34" charset="0"/>
              <a:buChar char="•"/>
            </a:pPr>
            <a:r>
              <a:rPr lang="en-US" sz="2000" dirty="0"/>
              <a:t>Consumer Groups</a:t>
            </a:r>
          </a:p>
          <a:p>
            <a:pPr marL="342900" indent="-342900">
              <a:lnSpc>
                <a:spcPct val="150000"/>
              </a:lnSpc>
              <a:spcBef>
                <a:spcPts val="1000"/>
              </a:spcBef>
              <a:buFont typeface="Arial" panose="020B0604020202020204" pitchFamily="34" charset="0"/>
              <a:buChar char="•"/>
            </a:pPr>
            <a:r>
              <a:rPr lang="en-US" sz="2000" dirty="0"/>
              <a:t>Messages</a:t>
            </a:r>
          </a:p>
          <a:p>
            <a:pPr marL="342900" indent="-342900">
              <a:lnSpc>
                <a:spcPct val="150000"/>
              </a:lnSpc>
              <a:spcBef>
                <a:spcPts val="1000"/>
              </a:spcBef>
              <a:buFont typeface="Arial" panose="020B0604020202020204" pitchFamily="34" charset="0"/>
              <a:buChar char="•"/>
            </a:pPr>
            <a:r>
              <a:rPr lang="en-US" sz="2000" dirty="0"/>
              <a:t>Topics</a:t>
            </a:r>
          </a:p>
          <a:p>
            <a:pPr marL="342900" indent="-342900">
              <a:lnSpc>
                <a:spcPct val="150000"/>
              </a:lnSpc>
              <a:spcBef>
                <a:spcPts val="1000"/>
              </a:spcBef>
              <a:buFont typeface="Arial" panose="020B0604020202020204" pitchFamily="34" charset="0"/>
              <a:buChar char="•"/>
            </a:pPr>
            <a:r>
              <a:rPr lang="en-US" sz="2000" dirty="0"/>
              <a:t>Partitions</a:t>
            </a:r>
          </a:p>
        </p:txBody>
      </p:sp>
      <p:pic>
        <p:nvPicPr>
          <p:cNvPr id="6" name="Picture 5" descr="A diagram of a cluster of data&#10;&#10;Description automatically generated">
            <a:extLst>
              <a:ext uri="{FF2B5EF4-FFF2-40B4-BE49-F238E27FC236}">
                <a16:creationId xmlns:a16="http://schemas.microsoft.com/office/drawing/2014/main" id="{C0BECEC3-9070-2D8E-951E-1F3B847BD622}"/>
              </a:ext>
            </a:extLst>
          </p:cNvPr>
          <p:cNvPicPr>
            <a:picLocks noChangeAspect="1"/>
          </p:cNvPicPr>
          <p:nvPr/>
        </p:nvPicPr>
        <p:blipFill>
          <a:blip r:embed="rId3"/>
          <a:stretch>
            <a:fillRect/>
          </a:stretch>
        </p:blipFill>
        <p:spPr>
          <a:xfrm>
            <a:off x="4958620" y="1739017"/>
            <a:ext cx="7001774" cy="3908585"/>
          </a:xfrm>
          <a:prstGeom prst="rect">
            <a:avLst/>
          </a:prstGeom>
        </p:spPr>
      </p:pic>
    </p:spTree>
    <p:extLst>
      <p:ext uri="{BB962C8B-B14F-4D97-AF65-F5344CB8AC3E}">
        <p14:creationId xmlns:p14="http://schemas.microsoft.com/office/powerpoint/2010/main" val="29473843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A1B3EAE-938B-C1DE-1505-DA8E1676A0B5}"/>
              </a:ext>
            </a:extLst>
          </p:cNvPr>
          <p:cNvSpPr txBox="1">
            <a:spLocks/>
          </p:cNvSpPr>
          <p:nvPr/>
        </p:nvSpPr>
        <p:spPr>
          <a:xfrm>
            <a:off x="534903" y="609600"/>
            <a:ext cx="6570052" cy="1330839"/>
          </a:xfrm>
          <a:prstGeom prst="rect">
            <a:avLst/>
          </a:prstGeom>
        </p:spPr>
        <p:txBody>
          <a:bodyPr vert="horz" lIns="91440" tIns="45720" rIns="91440" bIns="45720" rtlCol="0" anchor="ctr" anchorCtr="0">
            <a:normAutofit/>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defTabSz="914400">
              <a:lnSpc>
                <a:spcPct val="90000"/>
              </a:lnSpc>
              <a:spcAft>
                <a:spcPts val="600"/>
              </a:spcAft>
            </a:pPr>
            <a:r>
              <a:rPr lang="en-US" sz="4000" kern="1200" dirty="0">
                <a:solidFill>
                  <a:schemeClr val="tx1"/>
                </a:solidFill>
                <a:latin typeface="+mj-lt"/>
                <a:ea typeface="+mj-ea"/>
                <a:cs typeface="+mj-cs"/>
              </a:rPr>
              <a:t>Kafka High Level Architecture</a:t>
            </a:r>
          </a:p>
          <a:p>
            <a:pPr defTabSz="914400">
              <a:lnSpc>
                <a:spcPct val="90000"/>
              </a:lnSpc>
              <a:spcAft>
                <a:spcPts val="600"/>
              </a:spcAft>
            </a:pPr>
            <a:endParaRPr lang="en-US" sz="4000" kern="1200" dirty="0">
              <a:solidFill>
                <a:schemeClr val="tx1"/>
              </a:solidFill>
              <a:latin typeface="+mj-lt"/>
              <a:ea typeface="+mj-ea"/>
              <a:cs typeface="+mj-cs"/>
            </a:endParaRPr>
          </a:p>
        </p:txBody>
      </p:sp>
      <p:sp>
        <p:nvSpPr>
          <p:cNvPr id="4" name="TextBox 3">
            <a:extLst>
              <a:ext uri="{FF2B5EF4-FFF2-40B4-BE49-F238E27FC236}">
                <a16:creationId xmlns:a16="http://schemas.microsoft.com/office/drawing/2014/main" id="{C2616588-3ACD-0B4C-7B84-7EB1F9C5A43E}"/>
              </a:ext>
            </a:extLst>
          </p:cNvPr>
          <p:cNvSpPr txBox="1"/>
          <p:nvPr/>
        </p:nvSpPr>
        <p:spPr>
          <a:xfrm>
            <a:off x="545976" y="2507979"/>
            <a:ext cx="3888814" cy="2766665"/>
          </a:xfrm>
          <a:prstGeom prst="rect">
            <a:avLst/>
          </a:prstGeom>
        </p:spPr>
        <p:txBody>
          <a:bodyPr vert="horz" lIns="91440" tIns="45720" rIns="91440" bIns="45720" rtlCol="0">
            <a:normAutofit/>
          </a:bodyPr>
          <a:lstStyle/>
          <a:p>
            <a:pPr marL="342900" indent="-342900">
              <a:lnSpc>
                <a:spcPct val="150000"/>
              </a:lnSpc>
              <a:spcBef>
                <a:spcPts val="1000"/>
              </a:spcBef>
              <a:buFont typeface="Arial" panose="020B0604020202020204" pitchFamily="34" charset="0"/>
              <a:buChar char="•"/>
            </a:pPr>
            <a:r>
              <a:rPr lang="en-US" sz="2000" dirty="0"/>
              <a:t>Replication (leader/replicas – </a:t>
            </a:r>
            <a:r>
              <a:rPr lang="en-US" sz="2000" dirty="0" err="1"/>
              <a:t>in&amp;out</a:t>
            </a:r>
            <a:r>
              <a:rPr lang="en-US" sz="2000" dirty="0"/>
              <a:t> of sync) </a:t>
            </a:r>
          </a:p>
          <a:p>
            <a:pPr marL="342900" indent="-342900">
              <a:lnSpc>
                <a:spcPct val="150000"/>
              </a:lnSpc>
              <a:spcBef>
                <a:spcPts val="1000"/>
              </a:spcBef>
              <a:buFont typeface="Arial" panose="020B0604020202020204" pitchFamily="34" charset="0"/>
              <a:buChar char="•"/>
            </a:pPr>
            <a:r>
              <a:rPr lang="en-US" sz="2000" dirty="0"/>
              <a:t>Cluster/Brokers</a:t>
            </a:r>
          </a:p>
          <a:p>
            <a:pPr marL="342900" indent="-342900">
              <a:lnSpc>
                <a:spcPct val="150000"/>
              </a:lnSpc>
              <a:spcBef>
                <a:spcPts val="1000"/>
              </a:spcBef>
              <a:buFont typeface="Arial" panose="020B0604020202020204" pitchFamily="34" charset="0"/>
              <a:buChar char="•"/>
            </a:pPr>
            <a:r>
              <a:rPr lang="en-US" sz="2000" dirty="0"/>
              <a:t>Metadata Server</a:t>
            </a:r>
          </a:p>
          <a:p>
            <a:pPr marL="114300" indent="-228600">
              <a:lnSpc>
                <a:spcPct val="150000"/>
              </a:lnSpc>
              <a:spcBef>
                <a:spcPts val="1000"/>
              </a:spcBef>
              <a:buFont typeface="Arial" panose="020B0604020202020204" pitchFamily="34" charset="0"/>
              <a:buChar char="•"/>
            </a:pPr>
            <a:endParaRPr lang="en-US" sz="2000" dirty="0"/>
          </a:p>
        </p:txBody>
      </p:sp>
      <p:pic>
        <p:nvPicPr>
          <p:cNvPr id="11" name="Picture 10" descr="A picture containing icon&#10;&#10;Description automatically generated">
            <a:extLst>
              <a:ext uri="{FF2B5EF4-FFF2-40B4-BE49-F238E27FC236}">
                <a16:creationId xmlns:a16="http://schemas.microsoft.com/office/drawing/2014/main" id="{2BE12F59-C388-426A-16C4-4BB8602DD998}"/>
              </a:ext>
            </a:extLst>
          </p:cNvPr>
          <p:cNvPicPr>
            <a:picLocks noChangeAspect="1"/>
          </p:cNvPicPr>
          <p:nvPr/>
        </p:nvPicPr>
        <p:blipFill rotWithShape="1">
          <a:blip r:embed="rId3">
            <a:extLst>
              <a:ext uri="{28A0092B-C50C-407E-A947-70E740481C1C}">
                <a14:useLocalDpi xmlns:a14="http://schemas.microsoft.com/office/drawing/2010/main" val="0"/>
              </a:ext>
            </a:extLst>
          </a:blip>
          <a:srcRect t="1" b="31523"/>
          <a:stretch/>
        </p:blipFill>
        <p:spPr>
          <a:xfrm>
            <a:off x="10551386" y="296288"/>
            <a:ext cx="1246302" cy="232332"/>
          </a:xfrm>
          <a:prstGeom prst="rect">
            <a:avLst/>
          </a:prstGeom>
        </p:spPr>
      </p:pic>
      <p:pic>
        <p:nvPicPr>
          <p:cNvPr id="6" name="Picture 5" descr="A diagram of a cluster of data&#10;&#10;Description automatically generated">
            <a:extLst>
              <a:ext uri="{FF2B5EF4-FFF2-40B4-BE49-F238E27FC236}">
                <a16:creationId xmlns:a16="http://schemas.microsoft.com/office/drawing/2014/main" id="{C0BECEC3-9070-2D8E-951E-1F3B847BD622}"/>
              </a:ext>
            </a:extLst>
          </p:cNvPr>
          <p:cNvPicPr>
            <a:picLocks noChangeAspect="1"/>
          </p:cNvPicPr>
          <p:nvPr/>
        </p:nvPicPr>
        <p:blipFill>
          <a:blip r:embed="rId4"/>
          <a:stretch>
            <a:fillRect/>
          </a:stretch>
        </p:blipFill>
        <p:spPr>
          <a:xfrm>
            <a:off x="4958620" y="1739017"/>
            <a:ext cx="7001774" cy="3908585"/>
          </a:xfrm>
          <a:prstGeom prst="rect">
            <a:avLst/>
          </a:prstGeom>
        </p:spPr>
      </p:pic>
    </p:spTree>
    <p:extLst>
      <p:ext uri="{BB962C8B-B14F-4D97-AF65-F5344CB8AC3E}">
        <p14:creationId xmlns:p14="http://schemas.microsoft.com/office/powerpoint/2010/main" val="24850608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A1B3EAE-938B-C1DE-1505-DA8E1676A0B5}"/>
              </a:ext>
            </a:extLst>
          </p:cNvPr>
          <p:cNvSpPr txBox="1">
            <a:spLocks/>
          </p:cNvSpPr>
          <p:nvPr/>
        </p:nvSpPr>
        <p:spPr>
          <a:xfrm>
            <a:off x="838200" y="609600"/>
            <a:ext cx="3739341" cy="1330839"/>
          </a:xfrm>
          <a:prstGeom prst="rect">
            <a:avLst/>
          </a:prstGeom>
        </p:spPr>
        <p:txBody>
          <a:bodyPr vert="horz" lIns="91440" tIns="45720" rIns="91440" bIns="45720" rtlCol="0" anchor="ctr" anchorCtr="0">
            <a:normAutofit/>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defTabSz="914400">
              <a:lnSpc>
                <a:spcPct val="90000"/>
              </a:lnSpc>
              <a:spcAft>
                <a:spcPts val="600"/>
              </a:spcAft>
            </a:pPr>
            <a:r>
              <a:rPr lang="en-US" sz="4400" kern="1200" dirty="0">
                <a:solidFill>
                  <a:schemeClr val="tx1"/>
                </a:solidFill>
                <a:latin typeface="+mj-lt"/>
                <a:ea typeface="+mj-ea"/>
                <a:cs typeface="+mj-cs"/>
              </a:rPr>
              <a:t>Producers</a:t>
            </a:r>
          </a:p>
          <a:p>
            <a:pPr defTabSz="914400">
              <a:lnSpc>
                <a:spcPct val="90000"/>
              </a:lnSpc>
              <a:spcAft>
                <a:spcPts val="600"/>
              </a:spcAft>
            </a:pPr>
            <a:endParaRPr lang="en-US" sz="4400" kern="1200" dirty="0">
              <a:solidFill>
                <a:schemeClr val="tx1"/>
              </a:solidFill>
              <a:latin typeface="+mj-lt"/>
              <a:ea typeface="+mj-ea"/>
              <a:cs typeface="+mj-cs"/>
            </a:endParaRPr>
          </a:p>
        </p:txBody>
      </p:sp>
      <p:sp>
        <p:nvSpPr>
          <p:cNvPr id="4" name="TextBox 3">
            <a:extLst>
              <a:ext uri="{FF2B5EF4-FFF2-40B4-BE49-F238E27FC236}">
                <a16:creationId xmlns:a16="http://schemas.microsoft.com/office/drawing/2014/main" id="{C2616588-3ACD-0B4C-7B84-7EB1F9C5A43E}"/>
              </a:ext>
            </a:extLst>
          </p:cNvPr>
          <p:cNvSpPr txBox="1"/>
          <p:nvPr/>
        </p:nvSpPr>
        <p:spPr>
          <a:xfrm>
            <a:off x="802869" y="4330261"/>
            <a:ext cx="3427001" cy="1534345"/>
          </a:xfrm>
          <a:prstGeom prst="rect">
            <a:avLst/>
          </a:prstGeom>
        </p:spPr>
        <p:txBody>
          <a:bodyPr vert="horz" lIns="91440" tIns="45720" rIns="91440" bIns="45720" rtlCol="0">
            <a:normAutofit/>
          </a:bodyPr>
          <a:lstStyle/>
          <a:p>
            <a:pPr marL="114300" indent="-228600">
              <a:lnSpc>
                <a:spcPct val="90000"/>
              </a:lnSpc>
              <a:spcBef>
                <a:spcPts val="1000"/>
              </a:spcBef>
              <a:buFont typeface="Arial" panose="020B0604020202020204" pitchFamily="34" charset="0"/>
              <a:buChar char="•"/>
            </a:pPr>
            <a:endParaRPr lang="en-US" dirty="0"/>
          </a:p>
        </p:txBody>
      </p:sp>
      <p:pic>
        <p:nvPicPr>
          <p:cNvPr id="3" name="Picture 2" descr="A picture containing text, screenshot, diagram, display&#10;&#10;Description automatically generated">
            <a:extLst>
              <a:ext uri="{FF2B5EF4-FFF2-40B4-BE49-F238E27FC236}">
                <a16:creationId xmlns:a16="http://schemas.microsoft.com/office/drawing/2014/main" id="{2AE06C51-9C6D-A81B-68EE-9844540259A6}"/>
              </a:ext>
            </a:extLst>
          </p:cNvPr>
          <p:cNvPicPr>
            <a:picLocks noChangeAspect="1"/>
          </p:cNvPicPr>
          <p:nvPr/>
        </p:nvPicPr>
        <p:blipFill>
          <a:blip r:embed="rId3"/>
          <a:stretch>
            <a:fillRect/>
          </a:stretch>
        </p:blipFill>
        <p:spPr>
          <a:xfrm>
            <a:off x="5445457" y="817242"/>
            <a:ext cx="6155141" cy="5247256"/>
          </a:xfrm>
          <a:prstGeom prst="rect">
            <a:avLst/>
          </a:prstGeom>
        </p:spPr>
      </p:pic>
      <p:sp>
        <p:nvSpPr>
          <p:cNvPr id="2" name="TextBox 1">
            <a:extLst>
              <a:ext uri="{FF2B5EF4-FFF2-40B4-BE49-F238E27FC236}">
                <a16:creationId xmlns:a16="http://schemas.microsoft.com/office/drawing/2014/main" id="{DC8DA0BD-1BEA-0242-C8DA-876CDEB0590A}"/>
              </a:ext>
            </a:extLst>
          </p:cNvPr>
          <p:cNvSpPr txBox="1"/>
          <p:nvPr/>
        </p:nvSpPr>
        <p:spPr>
          <a:xfrm>
            <a:off x="802870" y="1581936"/>
            <a:ext cx="3774671" cy="4482562"/>
          </a:xfrm>
          <a:prstGeom prst="rect">
            <a:avLst/>
          </a:prstGeom>
        </p:spPr>
        <p:txBody>
          <a:bodyPr vert="horz" lIns="91440" tIns="45720" rIns="91440" bIns="45720" rtlCol="0">
            <a:normAutofit/>
          </a:bodyPr>
          <a:lstStyle/>
          <a:p>
            <a:pPr marL="285750" indent="-285750">
              <a:lnSpc>
                <a:spcPct val="90000"/>
              </a:lnSpc>
              <a:spcBef>
                <a:spcPts val="1000"/>
              </a:spcBef>
              <a:buFont typeface="Arial" panose="020B0604020202020204" pitchFamily="34" charset="0"/>
              <a:buChar char="•"/>
            </a:pPr>
            <a:r>
              <a:rPr lang="en-US" b="1" dirty="0"/>
              <a:t>Setting up a producer:</a:t>
            </a:r>
          </a:p>
          <a:p>
            <a:pPr marL="742950" lvl="1" indent="-285750">
              <a:lnSpc>
                <a:spcPct val="90000"/>
              </a:lnSpc>
              <a:spcBef>
                <a:spcPts val="1000"/>
              </a:spcBef>
              <a:buFont typeface="Arial" panose="020B0604020202020204" pitchFamily="34" charset="0"/>
              <a:buChar char="•"/>
            </a:pPr>
            <a:r>
              <a:rPr lang="en-US" dirty="0" err="1"/>
              <a:t>bootstrap.servers</a:t>
            </a:r>
            <a:r>
              <a:rPr lang="en-US" dirty="0"/>
              <a:t>, </a:t>
            </a:r>
            <a:r>
              <a:rPr lang="en-US" dirty="0" err="1"/>
              <a:t>key.serializer</a:t>
            </a:r>
            <a:r>
              <a:rPr lang="en-US" dirty="0"/>
              <a:t>, </a:t>
            </a:r>
            <a:r>
              <a:rPr lang="en-US" dirty="0" err="1"/>
              <a:t>value.serializer</a:t>
            </a:r>
            <a:endParaRPr lang="en-US" b="1" dirty="0"/>
          </a:p>
          <a:p>
            <a:pPr marL="285750" indent="-285750">
              <a:lnSpc>
                <a:spcPct val="90000"/>
              </a:lnSpc>
              <a:spcBef>
                <a:spcPts val="1000"/>
              </a:spcBef>
              <a:buFont typeface="Arial" panose="020B0604020202020204" pitchFamily="34" charset="0"/>
              <a:buChar char="•"/>
            </a:pPr>
            <a:r>
              <a:rPr lang="en-US" b="1" dirty="0"/>
              <a:t>Building Producer Records:</a:t>
            </a:r>
          </a:p>
          <a:p>
            <a:pPr marL="742950" lvl="1" indent="-285750">
              <a:lnSpc>
                <a:spcPct val="90000"/>
              </a:lnSpc>
              <a:spcBef>
                <a:spcPts val="1000"/>
              </a:spcBef>
              <a:buFont typeface="Arial" panose="020B0604020202020204" pitchFamily="34" charset="0"/>
              <a:buChar char="•"/>
            </a:pPr>
            <a:r>
              <a:rPr lang="en-US" dirty="0"/>
              <a:t>Topic, Value, Partition (optional), Key (optional), Headers (optional)</a:t>
            </a:r>
          </a:p>
          <a:p>
            <a:pPr marL="285750" indent="-285750">
              <a:lnSpc>
                <a:spcPct val="90000"/>
              </a:lnSpc>
              <a:spcBef>
                <a:spcPts val="1000"/>
              </a:spcBef>
              <a:buFont typeface="Arial" panose="020B0604020202020204" pitchFamily="34" charset="0"/>
              <a:buChar char="•"/>
            </a:pPr>
            <a:r>
              <a:rPr lang="en-US" b="1" dirty="0"/>
              <a:t>Serializing</a:t>
            </a:r>
          </a:p>
          <a:p>
            <a:pPr marL="285750" indent="-285750">
              <a:lnSpc>
                <a:spcPct val="90000"/>
              </a:lnSpc>
              <a:spcBef>
                <a:spcPts val="1000"/>
              </a:spcBef>
              <a:buFont typeface="Arial" panose="020B0604020202020204" pitchFamily="34" charset="0"/>
              <a:buChar char="•"/>
            </a:pPr>
            <a:r>
              <a:rPr lang="en-US" b="1" dirty="0"/>
              <a:t>Batching</a:t>
            </a:r>
          </a:p>
          <a:p>
            <a:pPr marL="742950" lvl="1" indent="-285750">
              <a:lnSpc>
                <a:spcPct val="90000"/>
              </a:lnSpc>
              <a:spcBef>
                <a:spcPts val="1000"/>
              </a:spcBef>
              <a:buFont typeface="Arial" panose="020B0604020202020204" pitchFamily="34" charset="0"/>
              <a:buChar char="•"/>
            </a:pPr>
            <a:r>
              <a:rPr lang="en-US" dirty="0"/>
              <a:t>By size, by time</a:t>
            </a:r>
          </a:p>
          <a:p>
            <a:pPr marL="285750" indent="-285750">
              <a:lnSpc>
                <a:spcPct val="90000"/>
              </a:lnSpc>
              <a:spcBef>
                <a:spcPts val="1000"/>
              </a:spcBef>
              <a:buFont typeface="Arial" panose="020B0604020202020204" pitchFamily="34" charset="0"/>
              <a:buChar char="•"/>
            </a:pPr>
            <a:r>
              <a:rPr lang="en-US" b="1" dirty="0"/>
              <a:t>Partitioning</a:t>
            </a:r>
          </a:p>
          <a:p>
            <a:pPr marL="285750" indent="-285750">
              <a:lnSpc>
                <a:spcPct val="90000"/>
              </a:lnSpc>
              <a:spcBef>
                <a:spcPts val="1000"/>
              </a:spcBef>
              <a:buFont typeface="Arial" panose="020B0604020202020204" pitchFamily="34" charset="0"/>
              <a:buChar char="•"/>
            </a:pPr>
            <a:r>
              <a:rPr lang="en-US" b="1" dirty="0"/>
              <a:t>Sending and retrying on transient errors</a:t>
            </a:r>
          </a:p>
          <a:p>
            <a:pPr marL="285750" indent="-285750">
              <a:lnSpc>
                <a:spcPct val="90000"/>
              </a:lnSpc>
              <a:spcBef>
                <a:spcPts val="1000"/>
              </a:spcBef>
              <a:buFont typeface="Arial" panose="020B0604020202020204" pitchFamily="34" charset="0"/>
              <a:buChar char="•"/>
            </a:pPr>
            <a:endParaRPr lang="en-US" dirty="0"/>
          </a:p>
          <a:p>
            <a:pPr marL="285750" indent="-285750">
              <a:lnSpc>
                <a:spcPct val="90000"/>
              </a:lnSpc>
              <a:spcBef>
                <a:spcPts val="1000"/>
              </a:spcBef>
              <a:buFontTx/>
              <a:buChar char="-"/>
            </a:pPr>
            <a:endParaRPr lang="en-US" dirty="0"/>
          </a:p>
          <a:p>
            <a:pPr marL="114300" indent="-228600">
              <a:lnSpc>
                <a:spcPct val="90000"/>
              </a:lnSpc>
              <a:spcBef>
                <a:spcPts val="1000"/>
              </a:spcBef>
              <a:buFont typeface="Arial" panose="020B0604020202020204" pitchFamily="34" charset="0"/>
              <a:buChar char="•"/>
            </a:pPr>
            <a:endParaRPr lang="en-US" dirty="0"/>
          </a:p>
        </p:txBody>
      </p:sp>
    </p:spTree>
    <p:extLst>
      <p:ext uri="{BB962C8B-B14F-4D97-AF65-F5344CB8AC3E}">
        <p14:creationId xmlns:p14="http://schemas.microsoft.com/office/powerpoint/2010/main" val="6432991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itle 1">
            <a:extLst>
              <a:ext uri="{FF2B5EF4-FFF2-40B4-BE49-F238E27FC236}">
                <a16:creationId xmlns:a16="http://schemas.microsoft.com/office/drawing/2014/main" id="{8A1B3EAE-938B-C1DE-1505-DA8E1676A0B5}"/>
              </a:ext>
            </a:extLst>
          </p:cNvPr>
          <p:cNvSpPr txBox="1">
            <a:spLocks/>
          </p:cNvSpPr>
          <p:nvPr/>
        </p:nvSpPr>
        <p:spPr>
          <a:xfrm>
            <a:off x="838200" y="609600"/>
            <a:ext cx="3739341" cy="1330839"/>
          </a:xfrm>
          <a:prstGeom prst="rect">
            <a:avLst/>
          </a:prstGeom>
        </p:spPr>
        <p:txBody>
          <a:bodyPr vert="horz" lIns="91440" tIns="45720" rIns="91440" bIns="45720" rtlCol="0" anchor="ctr" anchorCtr="0">
            <a:normAutofit/>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defTabSz="914400">
              <a:lnSpc>
                <a:spcPct val="90000"/>
              </a:lnSpc>
              <a:spcAft>
                <a:spcPts val="600"/>
              </a:spcAft>
            </a:pPr>
            <a:r>
              <a:rPr lang="en-US" sz="4400" kern="1200" dirty="0">
                <a:solidFill>
                  <a:schemeClr val="tx1"/>
                </a:solidFill>
                <a:latin typeface="+mj-lt"/>
                <a:ea typeface="+mj-ea"/>
                <a:cs typeface="+mj-cs"/>
              </a:rPr>
              <a:t>Producers</a:t>
            </a:r>
          </a:p>
          <a:p>
            <a:pPr defTabSz="914400">
              <a:lnSpc>
                <a:spcPct val="90000"/>
              </a:lnSpc>
              <a:spcAft>
                <a:spcPts val="600"/>
              </a:spcAft>
            </a:pPr>
            <a:endParaRPr lang="en-US" sz="4400" kern="1200" dirty="0">
              <a:solidFill>
                <a:schemeClr val="tx1"/>
              </a:solidFill>
              <a:latin typeface="+mj-lt"/>
              <a:ea typeface="+mj-ea"/>
              <a:cs typeface="+mj-cs"/>
            </a:endParaRPr>
          </a:p>
        </p:txBody>
      </p:sp>
      <p:sp>
        <p:nvSpPr>
          <p:cNvPr id="4" name="TextBox 3">
            <a:extLst>
              <a:ext uri="{FF2B5EF4-FFF2-40B4-BE49-F238E27FC236}">
                <a16:creationId xmlns:a16="http://schemas.microsoft.com/office/drawing/2014/main" id="{C2616588-3ACD-0B4C-7B84-7EB1F9C5A43E}"/>
              </a:ext>
            </a:extLst>
          </p:cNvPr>
          <p:cNvSpPr txBox="1"/>
          <p:nvPr/>
        </p:nvSpPr>
        <p:spPr>
          <a:xfrm>
            <a:off x="838200" y="1668584"/>
            <a:ext cx="3610510" cy="5071263"/>
          </a:xfrm>
          <a:prstGeom prst="rect">
            <a:avLst/>
          </a:prstGeom>
        </p:spPr>
        <p:txBody>
          <a:bodyPr vert="horz" lIns="91440" tIns="45720" rIns="91440" bIns="45720" rtlCol="0">
            <a:normAutofit fontScale="92500" lnSpcReduction="20000"/>
          </a:bodyPr>
          <a:lstStyle/>
          <a:p>
            <a:pPr>
              <a:lnSpc>
                <a:spcPct val="90000"/>
              </a:lnSpc>
              <a:spcBef>
                <a:spcPts val="1000"/>
              </a:spcBef>
            </a:pPr>
            <a:r>
              <a:rPr lang="en-US" sz="1100" dirty="0"/>
              <a:t>Important Configurations:</a:t>
            </a:r>
          </a:p>
          <a:p>
            <a:pPr>
              <a:lnSpc>
                <a:spcPct val="90000"/>
              </a:lnSpc>
              <a:spcBef>
                <a:spcPts val="1000"/>
              </a:spcBef>
            </a:pPr>
            <a:endParaRPr lang="en-US" sz="1100" dirty="0"/>
          </a:p>
          <a:p>
            <a:pPr indent="-228600">
              <a:lnSpc>
                <a:spcPct val="150000"/>
              </a:lnSpc>
              <a:spcBef>
                <a:spcPts val="1000"/>
              </a:spcBef>
              <a:buFont typeface="Arial" panose="020B0604020202020204" pitchFamily="34" charset="0"/>
              <a:buChar char="•"/>
            </a:pPr>
            <a:r>
              <a:rPr lang="en-US" sz="1300" dirty="0" err="1"/>
              <a:t>delivery.timeout.ms</a:t>
            </a:r>
            <a:r>
              <a:rPr lang="en-US" sz="1300" dirty="0"/>
              <a:t>:</a:t>
            </a:r>
          </a:p>
          <a:p>
            <a:pPr lvl="1" indent="-228600">
              <a:lnSpc>
                <a:spcPct val="150000"/>
              </a:lnSpc>
              <a:spcBef>
                <a:spcPts val="1000"/>
              </a:spcBef>
              <a:buFont typeface="Arial" panose="020B0604020202020204" pitchFamily="34" charset="0"/>
              <a:buChar char="•"/>
            </a:pPr>
            <a:r>
              <a:rPr lang="en-GB" sz="1000" dirty="0">
                <a:effectLst/>
                <a:latin typeface="MinionPro"/>
              </a:rPr>
              <a:t>This configuration will limit the amount of time spent from the point a record is ready for sending (</a:t>
            </a:r>
            <a:r>
              <a:rPr lang="en-GB" sz="1000" dirty="0">
                <a:effectLst/>
                <a:latin typeface="UbuntuMono"/>
              </a:rPr>
              <a:t>send() </a:t>
            </a:r>
            <a:r>
              <a:rPr lang="en-GB" sz="1000" dirty="0">
                <a:effectLst/>
                <a:latin typeface="MinionPro"/>
              </a:rPr>
              <a:t>returned successfully and the record is placed in a batch) until either the broker responds or the client gives up, including time spent on retries. </a:t>
            </a:r>
            <a:endParaRPr lang="en-US" sz="1100" dirty="0"/>
          </a:p>
          <a:p>
            <a:pPr indent="-228600">
              <a:lnSpc>
                <a:spcPct val="150000"/>
              </a:lnSpc>
              <a:spcBef>
                <a:spcPts val="1000"/>
              </a:spcBef>
              <a:buFont typeface="Arial" panose="020B0604020202020204" pitchFamily="34" charset="0"/>
              <a:buChar char="•"/>
            </a:pPr>
            <a:r>
              <a:rPr lang="en-US" sz="1300" dirty="0" err="1"/>
              <a:t>compression.type</a:t>
            </a:r>
            <a:r>
              <a:rPr lang="en-US" sz="1300" dirty="0"/>
              <a:t>: </a:t>
            </a:r>
          </a:p>
          <a:p>
            <a:pPr lvl="1" indent="-228600">
              <a:lnSpc>
                <a:spcPct val="150000"/>
              </a:lnSpc>
              <a:spcBef>
                <a:spcPts val="1000"/>
              </a:spcBef>
              <a:buFont typeface="Arial" panose="020B0604020202020204" pitchFamily="34" charset="0"/>
              <a:buChar char="•"/>
            </a:pPr>
            <a:r>
              <a:rPr lang="en-GB" sz="1000" dirty="0">
                <a:effectLst/>
                <a:latin typeface="MinionPro"/>
              </a:rPr>
              <a:t>By default, messages are sent uncompressed. This parameter can be set to </a:t>
            </a:r>
            <a:r>
              <a:rPr lang="en-GB" sz="1000" dirty="0">
                <a:effectLst/>
                <a:latin typeface="UbuntuMono"/>
              </a:rPr>
              <a:t>snappy</a:t>
            </a:r>
            <a:r>
              <a:rPr lang="en-GB" sz="1000" dirty="0">
                <a:effectLst/>
                <a:latin typeface="MinionPro"/>
              </a:rPr>
              <a:t>, </a:t>
            </a:r>
            <a:r>
              <a:rPr lang="en-GB" sz="1000" dirty="0" err="1">
                <a:effectLst/>
                <a:latin typeface="UbuntuMono"/>
              </a:rPr>
              <a:t>gzip</a:t>
            </a:r>
            <a:r>
              <a:rPr lang="en-GB" sz="1000" dirty="0">
                <a:effectLst/>
                <a:latin typeface="MinionPro"/>
              </a:rPr>
              <a:t>, </a:t>
            </a:r>
            <a:r>
              <a:rPr lang="en-GB" sz="1000" dirty="0">
                <a:effectLst/>
                <a:latin typeface="UbuntuMono"/>
              </a:rPr>
              <a:t>lz4</a:t>
            </a:r>
            <a:r>
              <a:rPr lang="en-GB" sz="1000" dirty="0">
                <a:effectLst/>
                <a:latin typeface="MinionPro"/>
              </a:rPr>
              <a:t>, or </a:t>
            </a:r>
            <a:r>
              <a:rPr lang="en-GB" sz="1000" dirty="0" err="1">
                <a:effectLst/>
                <a:latin typeface="UbuntuMono"/>
              </a:rPr>
              <a:t>zstd</a:t>
            </a:r>
            <a:r>
              <a:rPr lang="en-GB" sz="1000" dirty="0">
                <a:effectLst/>
                <a:latin typeface="MinionPro"/>
              </a:rPr>
              <a:t>, </a:t>
            </a:r>
            <a:endParaRPr lang="en-US" sz="1100" dirty="0"/>
          </a:p>
          <a:p>
            <a:pPr indent="-228600">
              <a:lnSpc>
                <a:spcPct val="150000"/>
              </a:lnSpc>
              <a:spcBef>
                <a:spcPts val="1000"/>
              </a:spcBef>
              <a:buFont typeface="Arial" panose="020B0604020202020204" pitchFamily="34" charset="0"/>
              <a:buChar char="•"/>
            </a:pPr>
            <a:r>
              <a:rPr lang="en-US" sz="1300" dirty="0" err="1"/>
              <a:t>batch.size</a:t>
            </a:r>
            <a:r>
              <a:rPr lang="en-US" sz="1300" dirty="0"/>
              <a:t>:</a:t>
            </a:r>
          </a:p>
          <a:p>
            <a:pPr lvl="1" indent="-228600">
              <a:lnSpc>
                <a:spcPct val="150000"/>
              </a:lnSpc>
              <a:spcBef>
                <a:spcPts val="1000"/>
              </a:spcBef>
              <a:buFont typeface="Arial" panose="020B0604020202020204" pitchFamily="34" charset="0"/>
              <a:buChar char="•"/>
            </a:pPr>
            <a:r>
              <a:rPr lang="en-GB" sz="1000" dirty="0">
                <a:effectLst/>
                <a:latin typeface="MinionPro"/>
              </a:rPr>
              <a:t>When multiple records are sent to the same partition, the producer will batch them together. This parameter controls the amount of memory in bytes (not messages!) that will be used for each batch. </a:t>
            </a:r>
            <a:endParaRPr lang="en-US" sz="1100" dirty="0"/>
          </a:p>
          <a:p>
            <a:pPr indent="-228600">
              <a:lnSpc>
                <a:spcPct val="150000"/>
              </a:lnSpc>
              <a:spcBef>
                <a:spcPts val="1000"/>
              </a:spcBef>
              <a:buFont typeface="Arial" panose="020B0604020202020204" pitchFamily="34" charset="0"/>
              <a:buChar char="•"/>
            </a:pPr>
            <a:r>
              <a:rPr lang="en-US" sz="1300" dirty="0" err="1"/>
              <a:t>max.request.size</a:t>
            </a:r>
            <a:r>
              <a:rPr lang="en-US" sz="1300" dirty="0"/>
              <a:t>: </a:t>
            </a:r>
          </a:p>
          <a:p>
            <a:pPr lvl="1" indent="-228600">
              <a:lnSpc>
                <a:spcPct val="150000"/>
              </a:lnSpc>
              <a:spcBef>
                <a:spcPts val="1000"/>
              </a:spcBef>
              <a:buFont typeface="Arial" panose="020B0604020202020204" pitchFamily="34" charset="0"/>
              <a:buChar char="•"/>
            </a:pPr>
            <a:r>
              <a:rPr lang="en-GB" sz="1000" dirty="0">
                <a:effectLst/>
                <a:latin typeface="MinionPro"/>
              </a:rPr>
              <a:t>This setting controls the size of a produce request sent by the producer. It caps both the size of the largest message that can be sent and the number of messages that the producer can send in one request </a:t>
            </a:r>
            <a:endParaRPr lang="en-GB" sz="1100" dirty="0"/>
          </a:p>
          <a:p>
            <a:pPr indent="-228600">
              <a:lnSpc>
                <a:spcPct val="150000"/>
              </a:lnSpc>
              <a:spcBef>
                <a:spcPts val="1000"/>
              </a:spcBef>
              <a:buFont typeface="Arial" panose="020B0604020202020204" pitchFamily="34" charset="0"/>
              <a:buChar char="•"/>
            </a:pPr>
            <a:endParaRPr lang="en-US" sz="1100" dirty="0"/>
          </a:p>
          <a:p>
            <a:pPr marL="342900" indent="-228600">
              <a:lnSpc>
                <a:spcPct val="90000"/>
              </a:lnSpc>
              <a:spcBef>
                <a:spcPts val="1000"/>
              </a:spcBef>
              <a:buFont typeface="Arial" panose="020B0604020202020204" pitchFamily="34" charset="0"/>
              <a:buChar char="•"/>
            </a:pPr>
            <a:endParaRPr lang="en-US" sz="1100" dirty="0"/>
          </a:p>
        </p:txBody>
      </p:sp>
      <p:pic>
        <p:nvPicPr>
          <p:cNvPr id="8" name="Picture 7" descr="A diagram of a computer program&#10;&#10;Description automatically generated with medium confidence">
            <a:extLst>
              <a:ext uri="{FF2B5EF4-FFF2-40B4-BE49-F238E27FC236}">
                <a16:creationId xmlns:a16="http://schemas.microsoft.com/office/drawing/2014/main" id="{59C35666-9F29-53EF-34FC-D0F28665A2A2}"/>
              </a:ext>
            </a:extLst>
          </p:cNvPr>
          <p:cNvPicPr>
            <a:picLocks noChangeAspect="1"/>
          </p:cNvPicPr>
          <p:nvPr/>
        </p:nvPicPr>
        <p:blipFill>
          <a:blip r:embed="rId3"/>
          <a:stretch>
            <a:fillRect/>
          </a:stretch>
        </p:blipFill>
        <p:spPr>
          <a:xfrm>
            <a:off x="5846169" y="2288011"/>
            <a:ext cx="5507631" cy="2281978"/>
          </a:xfrm>
          <a:prstGeom prst="rect">
            <a:avLst/>
          </a:prstGeom>
        </p:spPr>
      </p:pic>
    </p:spTree>
    <p:extLst>
      <p:ext uri="{BB962C8B-B14F-4D97-AF65-F5344CB8AC3E}">
        <p14:creationId xmlns:p14="http://schemas.microsoft.com/office/powerpoint/2010/main" val="26017307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2616588-3ACD-0B4C-7B84-7EB1F9C5A43E}"/>
              </a:ext>
            </a:extLst>
          </p:cNvPr>
          <p:cNvSpPr txBox="1"/>
          <p:nvPr/>
        </p:nvSpPr>
        <p:spPr>
          <a:xfrm>
            <a:off x="802869" y="4330261"/>
            <a:ext cx="3427001" cy="1534345"/>
          </a:xfrm>
          <a:prstGeom prst="rect">
            <a:avLst/>
          </a:prstGeom>
        </p:spPr>
        <p:txBody>
          <a:bodyPr vert="horz" lIns="91440" tIns="45720" rIns="91440" bIns="45720" rtlCol="0">
            <a:normAutofit/>
          </a:bodyPr>
          <a:lstStyle/>
          <a:p>
            <a:pPr marL="114300" indent="-228600">
              <a:lnSpc>
                <a:spcPct val="90000"/>
              </a:lnSpc>
              <a:spcBef>
                <a:spcPts val="1000"/>
              </a:spcBef>
              <a:buFont typeface="Arial" panose="020B0604020202020204" pitchFamily="34" charset="0"/>
              <a:buChar char="•"/>
            </a:pPr>
            <a:endParaRPr lang="en-US" dirty="0"/>
          </a:p>
        </p:txBody>
      </p:sp>
      <p:pic>
        <p:nvPicPr>
          <p:cNvPr id="3" name="Picture 2" descr="A picture containing text, screenshot, diagram, display&#10;&#10;Description automatically generated">
            <a:extLst>
              <a:ext uri="{FF2B5EF4-FFF2-40B4-BE49-F238E27FC236}">
                <a16:creationId xmlns:a16="http://schemas.microsoft.com/office/drawing/2014/main" id="{2AE06C51-9C6D-A81B-68EE-9844540259A6}"/>
              </a:ext>
            </a:extLst>
          </p:cNvPr>
          <p:cNvPicPr>
            <a:picLocks noChangeAspect="1"/>
          </p:cNvPicPr>
          <p:nvPr/>
        </p:nvPicPr>
        <p:blipFill>
          <a:blip r:embed="rId3"/>
          <a:stretch>
            <a:fillRect/>
          </a:stretch>
        </p:blipFill>
        <p:spPr>
          <a:xfrm>
            <a:off x="5445457" y="817242"/>
            <a:ext cx="6155141" cy="5247256"/>
          </a:xfrm>
          <a:prstGeom prst="rect">
            <a:avLst/>
          </a:prstGeom>
        </p:spPr>
      </p:pic>
      <p:pic>
        <p:nvPicPr>
          <p:cNvPr id="6" name="Picture 2">
            <a:extLst>
              <a:ext uri="{FF2B5EF4-FFF2-40B4-BE49-F238E27FC236}">
                <a16:creationId xmlns:a16="http://schemas.microsoft.com/office/drawing/2014/main" id="{5A14DBA1-3ECE-FE2B-ABA9-6840E0B9ECA2}"/>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078380" y="2448522"/>
            <a:ext cx="3258979" cy="325897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66908D62-A5C0-425D-3C35-EB66FD25D75D}"/>
              </a:ext>
            </a:extLst>
          </p:cNvPr>
          <p:cNvSpPr txBox="1"/>
          <p:nvPr/>
        </p:nvSpPr>
        <p:spPr>
          <a:xfrm>
            <a:off x="981816" y="3286352"/>
            <a:ext cx="4115970" cy="2087817"/>
          </a:xfrm>
          <a:prstGeom prst="rect">
            <a:avLst/>
          </a:prstGeom>
        </p:spPr>
        <p:txBody>
          <a:bodyPr vert="horz" lIns="91440" tIns="45720" rIns="91440" bIns="45720" rtlCol="0">
            <a:normAutofit/>
          </a:bodyPr>
          <a:lstStyle/>
          <a:p>
            <a:pPr>
              <a:lnSpc>
                <a:spcPct val="90000"/>
              </a:lnSpc>
              <a:spcBef>
                <a:spcPts val="1000"/>
              </a:spcBef>
            </a:pPr>
            <a:r>
              <a:rPr lang="en-US" sz="1600" dirty="0">
                <a:solidFill>
                  <a:schemeClr val="tx1">
                    <a:lumMod val="85000"/>
                    <a:lumOff val="15000"/>
                  </a:schemeClr>
                </a:solidFill>
              </a:rPr>
              <a:t>To send information through the network! It convert the information in memory to a sequence of bytes that can be sent over the network.</a:t>
            </a:r>
          </a:p>
          <a:p>
            <a:pPr>
              <a:lnSpc>
                <a:spcPct val="90000"/>
              </a:lnSpc>
              <a:spcBef>
                <a:spcPts val="1000"/>
              </a:spcBef>
            </a:pPr>
            <a:r>
              <a:rPr lang="en-US" sz="1600" dirty="0">
                <a:solidFill>
                  <a:schemeClr val="tx1">
                    <a:lumMod val="85000"/>
                    <a:lumOff val="15000"/>
                  </a:schemeClr>
                </a:solidFill>
              </a:rPr>
              <a:t>Examples: Avro, </a:t>
            </a:r>
            <a:r>
              <a:rPr lang="en-US" sz="1600" dirty="0" err="1">
                <a:solidFill>
                  <a:schemeClr val="tx1">
                    <a:lumMod val="85000"/>
                    <a:lumOff val="15000"/>
                  </a:schemeClr>
                </a:solidFill>
              </a:rPr>
              <a:t>Protobuf</a:t>
            </a:r>
            <a:r>
              <a:rPr lang="en-US" sz="1600" dirty="0">
                <a:solidFill>
                  <a:schemeClr val="tx1">
                    <a:lumMod val="85000"/>
                    <a:lumOff val="15000"/>
                  </a:schemeClr>
                </a:solidFill>
              </a:rPr>
              <a:t>, JSON</a:t>
            </a:r>
          </a:p>
          <a:p>
            <a:pPr>
              <a:lnSpc>
                <a:spcPct val="90000"/>
              </a:lnSpc>
              <a:spcBef>
                <a:spcPts val="1000"/>
              </a:spcBef>
            </a:pPr>
            <a:endParaRPr lang="en-US" sz="1600" dirty="0">
              <a:solidFill>
                <a:schemeClr val="tx1">
                  <a:lumMod val="85000"/>
                  <a:lumOff val="15000"/>
                </a:schemeClr>
              </a:solidFill>
            </a:endParaRPr>
          </a:p>
        </p:txBody>
      </p:sp>
      <p:sp>
        <p:nvSpPr>
          <p:cNvPr id="8" name="Title 1">
            <a:extLst>
              <a:ext uri="{FF2B5EF4-FFF2-40B4-BE49-F238E27FC236}">
                <a16:creationId xmlns:a16="http://schemas.microsoft.com/office/drawing/2014/main" id="{40246B08-2DCE-87EE-8BA9-D89756ED0EED}"/>
              </a:ext>
            </a:extLst>
          </p:cNvPr>
          <p:cNvSpPr txBox="1">
            <a:spLocks/>
          </p:cNvSpPr>
          <p:nvPr/>
        </p:nvSpPr>
        <p:spPr>
          <a:xfrm>
            <a:off x="838200" y="609600"/>
            <a:ext cx="3739341" cy="1330839"/>
          </a:xfrm>
          <a:prstGeom prst="rect">
            <a:avLst/>
          </a:prstGeom>
        </p:spPr>
        <p:txBody>
          <a:bodyPr vert="horz" lIns="91440" tIns="45720" rIns="91440" bIns="45720" rtlCol="0" anchor="ctr" anchorCtr="0">
            <a:normAutofit/>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defTabSz="914400">
              <a:lnSpc>
                <a:spcPct val="90000"/>
              </a:lnSpc>
              <a:spcAft>
                <a:spcPts val="600"/>
              </a:spcAft>
            </a:pPr>
            <a:r>
              <a:rPr lang="en-US" sz="4400" kern="1200" dirty="0">
                <a:solidFill>
                  <a:schemeClr val="tx1"/>
                </a:solidFill>
                <a:latin typeface="+mj-lt"/>
                <a:ea typeface="+mj-ea"/>
                <a:cs typeface="+mj-cs"/>
              </a:rPr>
              <a:t>Producers</a:t>
            </a:r>
          </a:p>
          <a:p>
            <a:pPr defTabSz="914400">
              <a:lnSpc>
                <a:spcPct val="90000"/>
              </a:lnSpc>
              <a:spcAft>
                <a:spcPts val="600"/>
              </a:spcAft>
            </a:pPr>
            <a:endParaRPr lang="en-US" sz="4400" kern="1200" dirty="0">
              <a:solidFill>
                <a:schemeClr val="tx1"/>
              </a:solidFill>
              <a:latin typeface="+mj-lt"/>
              <a:ea typeface="+mj-ea"/>
              <a:cs typeface="+mj-cs"/>
            </a:endParaRPr>
          </a:p>
        </p:txBody>
      </p:sp>
      <p:sp>
        <p:nvSpPr>
          <p:cNvPr id="9" name="TextBox 8">
            <a:extLst>
              <a:ext uri="{FF2B5EF4-FFF2-40B4-BE49-F238E27FC236}">
                <a16:creationId xmlns:a16="http://schemas.microsoft.com/office/drawing/2014/main" id="{AB031F06-D2B0-D303-24E6-160134071F07}"/>
              </a:ext>
            </a:extLst>
          </p:cNvPr>
          <p:cNvSpPr txBox="1"/>
          <p:nvPr/>
        </p:nvSpPr>
        <p:spPr>
          <a:xfrm>
            <a:off x="802870" y="1581936"/>
            <a:ext cx="3427001" cy="636283"/>
          </a:xfrm>
          <a:prstGeom prst="rect">
            <a:avLst/>
          </a:prstGeom>
        </p:spPr>
        <p:txBody>
          <a:bodyPr vert="horz" lIns="91440" tIns="45720" rIns="91440" bIns="45720" rtlCol="0">
            <a:normAutofit/>
          </a:bodyPr>
          <a:lstStyle/>
          <a:p>
            <a:pPr>
              <a:lnSpc>
                <a:spcPct val="90000"/>
              </a:lnSpc>
              <a:spcBef>
                <a:spcPts val="1000"/>
              </a:spcBef>
            </a:pPr>
            <a:r>
              <a:rPr lang="en-US" dirty="0"/>
              <a:t>What is serialization and why do we need it?</a:t>
            </a:r>
          </a:p>
        </p:txBody>
      </p:sp>
    </p:spTree>
    <p:extLst>
      <p:ext uri="{BB962C8B-B14F-4D97-AF65-F5344CB8AC3E}">
        <p14:creationId xmlns:p14="http://schemas.microsoft.com/office/powerpoint/2010/main" val="4274112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6"/>
                                        </p:tgtEl>
                                        <p:attrNameLst>
                                          <p:attrName>style.visibility</p:attrName>
                                        </p:attrNameLst>
                                      </p:cBhvr>
                                      <p:to>
                                        <p:strVal val="hidden"/>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extBox 1">
            <a:extLst>
              <a:ext uri="{FF2B5EF4-FFF2-40B4-BE49-F238E27FC236}">
                <a16:creationId xmlns:a16="http://schemas.microsoft.com/office/drawing/2014/main" id="{FB7362B6-409C-62E5-B3C7-024E2380E9B5}"/>
              </a:ext>
            </a:extLst>
          </p:cNvPr>
          <p:cNvSpPr txBox="1"/>
          <p:nvPr/>
        </p:nvSpPr>
        <p:spPr>
          <a:xfrm>
            <a:off x="862364" y="1871743"/>
            <a:ext cx="3427001" cy="412464"/>
          </a:xfrm>
          <a:prstGeom prst="rect">
            <a:avLst/>
          </a:prstGeom>
        </p:spPr>
        <p:txBody>
          <a:bodyPr vert="horz" lIns="91440" tIns="45720" rIns="91440" bIns="45720" rtlCol="0">
            <a:normAutofit/>
          </a:bodyPr>
          <a:lstStyle/>
          <a:p>
            <a:pPr>
              <a:lnSpc>
                <a:spcPct val="90000"/>
              </a:lnSpc>
              <a:spcBef>
                <a:spcPts val="1000"/>
              </a:spcBef>
            </a:pPr>
            <a:r>
              <a:rPr lang="en-US" sz="2000" dirty="0"/>
              <a:t>Why do we need partitions?</a:t>
            </a:r>
          </a:p>
          <a:p>
            <a:pPr marL="342900" indent="-228600">
              <a:lnSpc>
                <a:spcPct val="90000"/>
              </a:lnSpc>
              <a:spcBef>
                <a:spcPts val="1000"/>
              </a:spcBef>
              <a:buFont typeface="Arial" panose="020B0604020202020204" pitchFamily="34" charset="0"/>
              <a:buChar char="•"/>
            </a:pPr>
            <a:endParaRPr lang="en-US" sz="2000" dirty="0"/>
          </a:p>
        </p:txBody>
      </p:sp>
      <p:pic>
        <p:nvPicPr>
          <p:cNvPr id="3" name="Picture 2" descr="A picture containing text, diagram, line, parallel&#10;&#10;Description automatically generated">
            <a:extLst>
              <a:ext uri="{FF2B5EF4-FFF2-40B4-BE49-F238E27FC236}">
                <a16:creationId xmlns:a16="http://schemas.microsoft.com/office/drawing/2014/main" id="{785B32F4-AF35-16B9-DA24-2CF2980A5EDB}"/>
              </a:ext>
            </a:extLst>
          </p:cNvPr>
          <p:cNvPicPr>
            <a:picLocks noChangeAspect="1"/>
          </p:cNvPicPr>
          <p:nvPr/>
        </p:nvPicPr>
        <p:blipFill>
          <a:blip r:embed="rId3"/>
          <a:stretch>
            <a:fillRect/>
          </a:stretch>
        </p:blipFill>
        <p:spPr>
          <a:xfrm>
            <a:off x="5445457" y="1772941"/>
            <a:ext cx="6155141" cy="3335858"/>
          </a:xfrm>
          <a:prstGeom prst="rect">
            <a:avLst/>
          </a:prstGeom>
        </p:spPr>
      </p:pic>
      <p:pic>
        <p:nvPicPr>
          <p:cNvPr id="5" name="Picture 2">
            <a:extLst>
              <a:ext uri="{FF2B5EF4-FFF2-40B4-BE49-F238E27FC236}">
                <a16:creationId xmlns:a16="http://schemas.microsoft.com/office/drawing/2014/main" id="{43EDE181-FA3D-9395-1AEA-CA2D003E7DC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862364" y="2657357"/>
            <a:ext cx="3247692" cy="324769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309DE9C2-3082-AE2F-B772-CECC85BDC92A}"/>
              </a:ext>
            </a:extLst>
          </p:cNvPr>
          <p:cNvSpPr txBox="1"/>
          <p:nvPr/>
        </p:nvSpPr>
        <p:spPr>
          <a:xfrm>
            <a:off x="1693680" y="3122388"/>
            <a:ext cx="1585060" cy="1448715"/>
          </a:xfrm>
          <a:prstGeom prst="rect">
            <a:avLst/>
          </a:prstGeom>
        </p:spPr>
        <p:txBody>
          <a:bodyPr vert="horz" lIns="91440" tIns="45720" rIns="91440" bIns="45720" rtlCol="0">
            <a:normAutofit/>
          </a:bodyPr>
          <a:lstStyle/>
          <a:p>
            <a:pPr indent="-228600">
              <a:lnSpc>
                <a:spcPct val="90000"/>
              </a:lnSpc>
              <a:spcBef>
                <a:spcPts val="1000"/>
              </a:spcBef>
              <a:buFont typeface="Arial" panose="020B0604020202020204" pitchFamily="34" charset="0"/>
              <a:buChar char="•"/>
            </a:pPr>
            <a:r>
              <a:rPr lang="en-US" sz="2000" dirty="0"/>
              <a:t>Scalability </a:t>
            </a:r>
          </a:p>
          <a:p>
            <a:pPr indent="-228600">
              <a:lnSpc>
                <a:spcPct val="90000"/>
              </a:lnSpc>
              <a:spcBef>
                <a:spcPts val="1000"/>
              </a:spcBef>
              <a:buFont typeface="Arial" panose="020B0604020202020204" pitchFamily="34" charset="0"/>
              <a:buChar char="•"/>
            </a:pPr>
            <a:r>
              <a:rPr lang="en-US" sz="2000" dirty="0"/>
              <a:t>Resiliency </a:t>
            </a:r>
          </a:p>
          <a:p>
            <a:pPr indent="-228600">
              <a:lnSpc>
                <a:spcPct val="90000"/>
              </a:lnSpc>
              <a:spcBef>
                <a:spcPts val="1000"/>
              </a:spcBef>
              <a:buFont typeface="Arial" panose="020B0604020202020204" pitchFamily="34" charset="0"/>
              <a:buChar char="•"/>
            </a:pPr>
            <a:r>
              <a:rPr lang="en-US" sz="2000" dirty="0"/>
              <a:t>Ordering</a:t>
            </a:r>
          </a:p>
          <a:p>
            <a:pPr indent="-228600">
              <a:lnSpc>
                <a:spcPct val="90000"/>
              </a:lnSpc>
              <a:spcBef>
                <a:spcPts val="1000"/>
              </a:spcBef>
              <a:buFont typeface="Arial" panose="020B0604020202020204" pitchFamily="34" charset="0"/>
              <a:buChar char="•"/>
            </a:pPr>
            <a:endParaRPr lang="en-US" sz="2000" dirty="0"/>
          </a:p>
          <a:p>
            <a:pPr marL="342900" indent="-228600">
              <a:lnSpc>
                <a:spcPct val="90000"/>
              </a:lnSpc>
              <a:spcBef>
                <a:spcPts val="1000"/>
              </a:spcBef>
              <a:buFont typeface="Arial" panose="020B0604020202020204" pitchFamily="34" charset="0"/>
              <a:buChar char="•"/>
            </a:pPr>
            <a:endParaRPr lang="en-US" sz="2000" dirty="0"/>
          </a:p>
        </p:txBody>
      </p:sp>
      <p:sp>
        <p:nvSpPr>
          <p:cNvPr id="7" name="Title 1">
            <a:extLst>
              <a:ext uri="{FF2B5EF4-FFF2-40B4-BE49-F238E27FC236}">
                <a16:creationId xmlns:a16="http://schemas.microsoft.com/office/drawing/2014/main" id="{C19E76EF-66CA-27DA-AB0A-1173D439F1FB}"/>
              </a:ext>
            </a:extLst>
          </p:cNvPr>
          <p:cNvSpPr txBox="1">
            <a:spLocks/>
          </p:cNvSpPr>
          <p:nvPr/>
        </p:nvSpPr>
        <p:spPr>
          <a:xfrm>
            <a:off x="838200" y="609600"/>
            <a:ext cx="3739341" cy="1330839"/>
          </a:xfrm>
          <a:prstGeom prst="rect">
            <a:avLst/>
          </a:prstGeom>
        </p:spPr>
        <p:txBody>
          <a:bodyPr vert="horz" lIns="91440" tIns="45720" rIns="91440" bIns="45720" rtlCol="0" anchor="ctr" anchorCtr="0">
            <a:normAutofit/>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defTabSz="914400">
              <a:lnSpc>
                <a:spcPct val="90000"/>
              </a:lnSpc>
              <a:spcAft>
                <a:spcPts val="600"/>
              </a:spcAft>
            </a:pPr>
            <a:r>
              <a:rPr lang="en-US" sz="4400" kern="1200" dirty="0">
                <a:solidFill>
                  <a:schemeClr val="tx1"/>
                </a:solidFill>
                <a:latin typeface="+mj-lt"/>
                <a:ea typeface="+mj-ea"/>
                <a:cs typeface="+mj-cs"/>
              </a:rPr>
              <a:t>Producers</a:t>
            </a:r>
          </a:p>
          <a:p>
            <a:pPr defTabSz="914400">
              <a:lnSpc>
                <a:spcPct val="90000"/>
              </a:lnSpc>
              <a:spcAft>
                <a:spcPts val="600"/>
              </a:spcAft>
            </a:pPr>
            <a:endParaRPr lang="en-US" sz="4400" kern="1200" dirty="0">
              <a:solidFill>
                <a:schemeClr val="tx1"/>
              </a:solidFill>
              <a:latin typeface="+mj-lt"/>
              <a:ea typeface="+mj-ea"/>
              <a:cs typeface="+mj-cs"/>
            </a:endParaRPr>
          </a:p>
        </p:txBody>
      </p:sp>
    </p:spTree>
    <p:extLst>
      <p:ext uri="{BB962C8B-B14F-4D97-AF65-F5344CB8AC3E}">
        <p14:creationId xmlns:p14="http://schemas.microsoft.com/office/powerpoint/2010/main" val="3183617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2616588-3ACD-0B4C-7B84-7EB1F9C5A43E}"/>
              </a:ext>
            </a:extLst>
          </p:cNvPr>
          <p:cNvSpPr txBox="1"/>
          <p:nvPr/>
        </p:nvSpPr>
        <p:spPr>
          <a:xfrm>
            <a:off x="802869" y="4330261"/>
            <a:ext cx="3427001" cy="1534345"/>
          </a:xfrm>
          <a:prstGeom prst="rect">
            <a:avLst/>
          </a:prstGeom>
        </p:spPr>
        <p:txBody>
          <a:bodyPr vert="horz" lIns="91440" tIns="45720" rIns="91440" bIns="45720" rtlCol="0">
            <a:normAutofit/>
          </a:bodyPr>
          <a:lstStyle/>
          <a:p>
            <a:pPr marL="114300" indent="-228600">
              <a:lnSpc>
                <a:spcPct val="90000"/>
              </a:lnSpc>
              <a:spcBef>
                <a:spcPts val="1000"/>
              </a:spcBef>
              <a:buFont typeface="Arial" panose="020B0604020202020204" pitchFamily="34" charset="0"/>
              <a:buChar char="•"/>
            </a:pPr>
            <a:endParaRPr lang="en-US" dirty="0"/>
          </a:p>
        </p:txBody>
      </p:sp>
      <p:pic>
        <p:nvPicPr>
          <p:cNvPr id="3" name="Picture 2" descr="A picture containing text, screenshot, diagram, display&#10;&#10;Description automatically generated">
            <a:extLst>
              <a:ext uri="{FF2B5EF4-FFF2-40B4-BE49-F238E27FC236}">
                <a16:creationId xmlns:a16="http://schemas.microsoft.com/office/drawing/2014/main" id="{2AE06C51-9C6D-A81B-68EE-9844540259A6}"/>
              </a:ext>
            </a:extLst>
          </p:cNvPr>
          <p:cNvPicPr>
            <a:picLocks noChangeAspect="1"/>
          </p:cNvPicPr>
          <p:nvPr/>
        </p:nvPicPr>
        <p:blipFill>
          <a:blip r:embed="rId3"/>
          <a:stretch>
            <a:fillRect/>
          </a:stretch>
        </p:blipFill>
        <p:spPr>
          <a:xfrm>
            <a:off x="5445457" y="817242"/>
            <a:ext cx="6155141" cy="5247256"/>
          </a:xfrm>
          <a:prstGeom prst="rect">
            <a:avLst/>
          </a:prstGeom>
        </p:spPr>
      </p:pic>
      <p:pic>
        <p:nvPicPr>
          <p:cNvPr id="6" name="Picture 2">
            <a:extLst>
              <a:ext uri="{FF2B5EF4-FFF2-40B4-BE49-F238E27FC236}">
                <a16:creationId xmlns:a16="http://schemas.microsoft.com/office/drawing/2014/main" id="{5A14DBA1-3ECE-FE2B-ABA9-6840E0B9ECA2}"/>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078380" y="2700771"/>
            <a:ext cx="3258979" cy="3258979"/>
          </a:xfrm>
          <a:prstGeom prst="rect">
            <a:avLst/>
          </a:prstGeom>
          <a:noFill/>
          <a:extLst>
            <a:ext uri="{909E8E84-426E-40DD-AFC4-6F175D3DCCD1}">
              <a14:hiddenFill xmlns:a14="http://schemas.microsoft.com/office/drawing/2010/main">
                <a:solidFill>
                  <a:srgbClr val="FFFFFF"/>
                </a:solidFill>
              </a14:hiddenFill>
            </a:ext>
          </a:extLst>
        </p:spPr>
      </p:pic>
      <p:sp>
        <p:nvSpPr>
          <p:cNvPr id="7" name="Title 1">
            <a:extLst>
              <a:ext uri="{FF2B5EF4-FFF2-40B4-BE49-F238E27FC236}">
                <a16:creationId xmlns:a16="http://schemas.microsoft.com/office/drawing/2014/main" id="{AF6926E1-38A5-EC75-9019-60755F618FCA}"/>
              </a:ext>
            </a:extLst>
          </p:cNvPr>
          <p:cNvSpPr txBox="1">
            <a:spLocks/>
          </p:cNvSpPr>
          <p:nvPr/>
        </p:nvSpPr>
        <p:spPr>
          <a:xfrm>
            <a:off x="838200" y="609600"/>
            <a:ext cx="3739341" cy="1330839"/>
          </a:xfrm>
          <a:prstGeom prst="rect">
            <a:avLst/>
          </a:prstGeom>
        </p:spPr>
        <p:txBody>
          <a:bodyPr vert="horz" lIns="91440" tIns="45720" rIns="91440" bIns="45720" rtlCol="0" anchor="ctr" anchorCtr="0">
            <a:normAutofit/>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defTabSz="914400">
              <a:lnSpc>
                <a:spcPct val="90000"/>
              </a:lnSpc>
              <a:spcAft>
                <a:spcPts val="600"/>
              </a:spcAft>
            </a:pPr>
            <a:r>
              <a:rPr lang="en-US" sz="4400" kern="1200" dirty="0">
                <a:solidFill>
                  <a:schemeClr val="tx1"/>
                </a:solidFill>
                <a:latin typeface="+mj-lt"/>
                <a:ea typeface="+mj-ea"/>
                <a:cs typeface="+mj-cs"/>
              </a:rPr>
              <a:t>Producers</a:t>
            </a:r>
          </a:p>
          <a:p>
            <a:pPr defTabSz="914400">
              <a:lnSpc>
                <a:spcPct val="90000"/>
              </a:lnSpc>
              <a:spcAft>
                <a:spcPts val="600"/>
              </a:spcAft>
            </a:pPr>
            <a:endParaRPr lang="en-US" sz="4400" kern="1200" dirty="0">
              <a:solidFill>
                <a:schemeClr val="tx1"/>
              </a:solidFill>
              <a:latin typeface="+mj-lt"/>
              <a:ea typeface="+mj-ea"/>
              <a:cs typeface="+mj-cs"/>
            </a:endParaRPr>
          </a:p>
        </p:txBody>
      </p:sp>
      <p:sp>
        <p:nvSpPr>
          <p:cNvPr id="5" name="TextBox 4">
            <a:extLst>
              <a:ext uri="{FF2B5EF4-FFF2-40B4-BE49-F238E27FC236}">
                <a16:creationId xmlns:a16="http://schemas.microsoft.com/office/drawing/2014/main" id="{A0FFE9CD-D74E-57BE-D59A-AF430B01999E}"/>
              </a:ext>
            </a:extLst>
          </p:cNvPr>
          <p:cNvSpPr txBox="1"/>
          <p:nvPr/>
        </p:nvSpPr>
        <p:spPr>
          <a:xfrm>
            <a:off x="1078380" y="4036610"/>
            <a:ext cx="3172656" cy="587300"/>
          </a:xfrm>
          <a:prstGeom prst="rect">
            <a:avLst/>
          </a:prstGeom>
        </p:spPr>
        <p:txBody>
          <a:bodyPr vert="horz" lIns="91440" tIns="45720" rIns="91440" bIns="45720" rtlCol="0">
            <a:normAutofit/>
          </a:bodyPr>
          <a:lstStyle/>
          <a:p>
            <a:pPr>
              <a:lnSpc>
                <a:spcPct val="90000"/>
              </a:lnSpc>
              <a:spcBef>
                <a:spcPts val="1000"/>
              </a:spcBef>
            </a:pPr>
            <a:r>
              <a:rPr lang="en-US" dirty="0"/>
              <a:t>Ordering and horizontal scaling!</a:t>
            </a:r>
          </a:p>
          <a:p>
            <a:pPr>
              <a:lnSpc>
                <a:spcPct val="90000"/>
              </a:lnSpc>
              <a:spcBef>
                <a:spcPts val="1000"/>
              </a:spcBef>
            </a:pPr>
            <a:endParaRPr lang="en-US" dirty="0"/>
          </a:p>
        </p:txBody>
      </p:sp>
      <p:sp>
        <p:nvSpPr>
          <p:cNvPr id="8" name="TextBox 7">
            <a:extLst>
              <a:ext uri="{FF2B5EF4-FFF2-40B4-BE49-F238E27FC236}">
                <a16:creationId xmlns:a16="http://schemas.microsoft.com/office/drawing/2014/main" id="{1C4D0E3A-1379-F281-9C5A-CEA8B2C4CC5B}"/>
              </a:ext>
            </a:extLst>
          </p:cNvPr>
          <p:cNvSpPr txBox="1"/>
          <p:nvPr/>
        </p:nvSpPr>
        <p:spPr>
          <a:xfrm>
            <a:off x="802870" y="1581936"/>
            <a:ext cx="3739341" cy="1023691"/>
          </a:xfrm>
          <a:prstGeom prst="rect">
            <a:avLst/>
          </a:prstGeom>
        </p:spPr>
        <p:txBody>
          <a:bodyPr vert="horz" lIns="91440" tIns="45720" rIns="91440" bIns="45720" rtlCol="0">
            <a:normAutofit/>
          </a:bodyPr>
          <a:lstStyle/>
          <a:p>
            <a:pPr>
              <a:lnSpc>
                <a:spcPct val="90000"/>
              </a:lnSpc>
              <a:spcBef>
                <a:spcPts val="1000"/>
              </a:spcBef>
            </a:pPr>
            <a:r>
              <a:rPr lang="en-US" dirty="0"/>
              <a:t>What is the advantage of having the message’s key defining the partition in which the message will be placed?</a:t>
            </a:r>
          </a:p>
        </p:txBody>
      </p:sp>
    </p:spTree>
    <p:extLst>
      <p:ext uri="{BB962C8B-B14F-4D97-AF65-F5344CB8AC3E}">
        <p14:creationId xmlns:p14="http://schemas.microsoft.com/office/powerpoint/2010/main" val="2201900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6"/>
                                        </p:tgtEl>
                                        <p:attrNameLst>
                                          <p:attrName>style.visibility</p:attrName>
                                        </p:attrNameLst>
                                      </p:cBhvr>
                                      <p:to>
                                        <p:strVal val="hidden"/>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A1B3EAE-938B-C1DE-1505-DA8E1676A0B5}"/>
              </a:ext>
            </a:extLst>
          </p:cNvPr>
          <p:cNvSpPr txBox="1">
            <a:spLocks/>
          </p:cNvSpPr>
          <p:nvPr/>
        </p:nvSpPr>
        <p:spPr>
          <a:xfrm>
            <a:off x="838200" y="609600"/>
            <a:ext cx="3739341" cy="1330839"/>
          </a:xfrm>
          <a:prstGeom prst="rect">
            <a:avLst/>
          </a:prstGeom>
        </p:spPr>
        <p:txBody>
          <a:bodyPr vert="horz" lIns="91440" tIns="45720" rIns="91440" bIns="45720" rtlCol="0" anchor="ctr" anchorCtr="0">
            <a:normAutofit/>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defTabSz="914400">
              <a:lnSpc>
                <a:spcPct val="90000"/>
              </a:lnSpc>
              <a:spcAft>
                <a:spcPts val="600"/>
              </a:spcAft>
            </a:pPr>
            <a:r>
              <a:rPr lang="en-US" sz="4400" kern="1200" dirty="0">
                <a:solidFill>
                  <a:schemeClr val="tx1"/>
                </a:solidFill>
                <a:latin typeface="+mj-lt"/>
                <a:ea typeface="+mj-ea"/>
                <a:cs typeface="+mj-cs"/>
              </a:rPr>
              <a:t>Producers</a:t>
            </a:r>
          </a:p>
          <a:p>
            <a:pPr defTabSz="914400">
              <a:lnSpc>
                <a:spcPct val="90000"/>
              </a:lnSpc>
              <a:spcAft>
                <a:spcPts val="600"/>
              </a:spcAft>
            </a:pPr>
            <a:endParaRPr lang="en-US" sz="4400" kern="1200" dirty="0">
              <a:solidFill>
                <a:schemeClr val="tx1"/>
              </a:solidFill>
              <a:latin typeface="+mj-lt"/>
              <a:ea typeface="+mj-ea"/>
              <a:cs typeface="+mj-cs"/>
            </a:endParaRPr>
          </a:p>
        </p:txBody>
      </p:sp>
      <p:sp>
        <p:nvSpPr>
          <p:cNvPr id="4" name="TextBox 3">
            <a:extLst>
              <a:ext uri="{FF2B5EF4-FFF2-40B4-BE49-F238E27FC236}">
                <a16:creationId xmlns:a16="http://schemas.microsoft.com/office/drawing/2014/main" id="{C2616588-3ACD-0B4C-7B84-7EB1F9C5A43E}"/>
              </a:ext>
            </a:extLst>
          </p:cNvPr>
          <p:cNvSpPr txBox="1"/>
          <p:nvPr/>
        </p:nvSpPr>
        <p:spPr>
          <a:xfrm>
            <a:off x="802869" y="4330261"/>
            <a:ext cx="3427001" cy="1534345"/>
          </a:xfrm>
          <a:prstGeom prst="rect">
            <a:avLst/>
          </a:prstGeom>
        </p:spPr>
        <p:txBody>
          <a:bodyPr vert="horz" lIns="91440" tIns="45720" rIns="91440" bIns="45720" rtlCol="0">
            <a:normAutofit/>
          </a:bodyPr>
          <a:lstStyle/>
          <a:p>
            <a:pPr marL="114300" indent="-228600">
              <a:lnSpc>
                <a:spcPct val="90000"/>
              </a:lnSpc>
              <a:spcBef>
                <a:spcPts val="1000"/>
              </a:spcBef>
              <a:buFont typeface="Arial" panose="020B0604020202020204" pitchFamily="34" charset="0"/>
              <a:buChar char="•"/>
            </a:pPr>
            <a:endParaRPr lang="en-US" dirty="0"/>
          </a:p>
        </p:txBody>
      </p:sp>
      <p:pic>
        <p:nvPicPr>
          <p:cNvPr id="3" name="Picture 2" descr="A picture containing text, screenshot, diagram, display&#10;&#10;Description automatically generated">
            <a:extLst>
              <a:ext uri="{FF2B5EF4-FFF2-40B4-BE49-F238E27FC236}">
                <a16:creationId xmlns:a16="http://schemas.microsoft.com/office/drawing/2014/main" id="{2AE06C51-9C6D-A81B-68EE-9844540259A6}"/>
              </a:ext>
            </a:extLst>
          </p:cNvPr>
          <p:cNvPicPr>
            <a:picLocks noChangeAspect="1"/>
          </p:cNvPicPr>
          <p:nvPr/>
        </p:nvPicPr>
        <p:blipFill>
          <a:blip r:embed="rId3"/>
          <a:stretch>
            <a:fillRect/>
          </a:stretch>
        </p:blipFill>
        <p:spPr>
          <a:xfrm>
            <a:off x="5445457" y="817242"/>
            <a:ext cx="6155141" cy="5247256"/>
          </a:xfrm>
          <a:prstGeom prst="rect">
            <a:avLst/>
          </a:prstGeom>
        </p:spPr>
      </p:pic>
      <p:sp>
        <p:nvSpPr>
          <p:cNvPr id="2" name="TextBox 1">
            <a:extLst>
              <a:ext uri="{FF2B5EF4-FFF2-40B4-BE49-F238E27FC236}">
                <a16:creationId xmlns:a16="http://schemas.microsoft.com/office/drawing/2014/main" id="{DC8DA0BD-1BEA-0242-C8DA-876CDEB0590A}"/>
              </a:ext>
            </a:extLst>
          </p:cNvPr>
          <p:cNvSpPr txBox="1"/>
          <p:nvPr/>
        </p:nvSpPr>
        <p:spPr>
          <a:xfrm>
            <a:off x="802870" y="1581936"/>
            <a:ext cx="4046922" cy="636283"/>
          </a:xfrm>
          <a:prstGeom prst="rect">
            <a:avLst/>
          </a:prstGeom>
        </p:spPr>
        <p:txBody>
          <a:bodyPr vert="horz" lIns="91440" tIns="45720" rIns="91440" bIns="45720" rtlCol="0">
            <a:normAutofit/>
          </a:bodyPr>
          <a:lstStyle/>
          <a:p>
            <a:pPr>
              <a:lnSpc>
                <a:spcPct val="90000"/>
              </a:lnSpc>
              <a:spcBef>
                <a:spcPts val="1000"/>
              </a:spcBef>
            </a:pPr>
            <a:r>
              <a:rPr lang="en-US" dirty="0"/>
              <a:t>What tradeoffs are being made with batching?</a:t>
            </a:r>
          </a:p>
          <a:p>
            <a:pPr marL="285750" indent="-285750">
              <a:lnSpc>
                <a:spcPct val="90000"/>
              </a:lnSpc>
              <a:spcBef>
                <a:spcPts val="1000"/>
              </a:spcBef>
              <a:buFontTx/>
              <a:buChar char="-"/>
            </a:pPr>
            <a:endParaRPr lang="en-US" dirty="0"/>
          </a:p>
          <a:p>
            <a:pPr marL="114300" indent="-228600">
              <a:lnSpc>
                <a:spcPct val="90000"/>
              </a:lnSpc>
              <a:spcBef>
                <a:spcPts val="1000"/>
              </a:spcBef>
              <a:buFont typeface="Arial" panose="020B0604020202020204" pitchFamily="34" charset="0"/>
              <a:buChar char="•"/>
            </a:pPr>
            <a:endParaRPr lang="en-US" dirty="0"/>
          </a:p>
        </p:txBody>
      </p:sp>
      <p:pic>
        <p:nvPicPr>
          <p:cNvPr id="6" name="Picture 2">
            <a:extLst>
              <a:ext uri="{FF2B5EF4-FFF2-40B4-BE49-F238E27FC236}">
                <a16:creationId xmlns:a16="http://schemas.microsoft.com/office/drawing/2014/main" id="{5A14DBA1-3ECE-FE2B-ABA9-6840E0B9ECA2}"/>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802868" y="2527739"/>
            <a:ext cx="3258979" cy="3258979"/>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659C600F-419C-7DF5-CB2C-9C3228EC0168}"/>
              </a:ext>
            </a:extLst>
          </p:cNvPr>
          <p:cNvSpPr txBox="1"/>
          <p:nvPr/>
        </p:nvSpPr>
        <p:spPr>
          <a:xfrm>
            <a:off x="1102619" y="3027495"/>
            <a:ext cx="2827499" cy="1129733"/>
          </a:xfrm>
          <a:prstGeom prst="rect">
            <a:avLst/>
          </a:prstGeom>
        </p:spPr>
        <p:txBody>
          <a:bodyPr vert="horz" lIns="91440" tIns="45720" rIns="91440" bIns="45720" rtlCol="0">
            <a:normAutofit/>
          </a:bodyPr>
          <a:lstStyle/>
          <a:p>
            <a:pPr marL="285750" indent="-285750">
              <a:lnSpc>
                <a:spcPct val="90000"/>
              </a:lnSpc>
              <a:spcBef>
                <a:spcPts val="1000"/>
              </a:spcBef>
              <a:buFont typeface="Arial" panose="020B0604020202020204" pitchFamily="34" charset="0"/>
              <a:buChar char="•"/>
            </a:pPr>
            <a:r>
              <a:rPr lang="en-US" dirty="0"/>
              <a:t>Network Overhead</a:t>
            </a:r>
          </a:p>
          <a:p>
            <a:pPr marL="285750" indent="-285750">
              <a:lnSpc>
                <a:spcPct val="90000"/>
              </a:lnSpc>
              <a:spcBef>
                <a:spcPts val="1000"/>
              </a:spcBef>
              <a:buFont typeface="Arial" panose="020B0604020202020204" pitchFamily="34" charset="0"/>
              <a:buChar char="•"/>
            </a:pPr>
            <a:r>
              <a:rPr lang="en-US" dirty="0"/>
              <a:t>Network Round-trip</a:t>
            </a:r>
          </a:p>
          <a:p>
            <a:pPr marL="285750" indent="-285750">
              <a:lnSpc>
                <a:spcPct val="90000"/>
              </a:lnSpc>
              <a:spcBef>
                <a:spcPts val="1000"/>
              </a:spcBef>
              <a:buFont typeface="Arial" panose="020B0604020202020204" pitchFamily="34" charset="0"/>
              <a:buChar char="•"/>
            </a:pPr>
            <a:r>
              <a:rPr lang="en-US" dirty="0"/>
              <a:t>Delayed Messages</a:t>
            </a:r>
          </a:p>
          <a:p>
            <a:pPr marL="285750" indent="-285750">
              <a:lnSpc>
                <a:spcPct val="90000"/>
              </a:lnSpc>
              <a:spcBef>
                <a:spcPts val="1000"/>
              </a:spcBef>
              <a:buFontTx/>
              <a:buChar char="-"/>
            </a:pPr>
            <a:endParaRPr lang="en-US" dirty="0"/>
          </a:p>
          <a:p>
            <a:pPr marL="114300" indent="-228600">
              <a:lnSpc>
                <a:spcPct val="90000"/>
              </a:lnSpc>
              <a:spcBef>
                <a:spcPts val="1000"/>
              </a:spcBef>
              <a:buFont typeface="Arial" panose="020B0604020202020204" pitchFamily="34" charset="0"/>
              <a:buChar char="•"/>
            </a:pPr>
            <a:endParaRPr lang="en-US" dirty="0"/>
          </a:p>
        </p:txBody>
      </p:sp>
    </p:spTree>
    <p:extLst>
      <p:ext uri="{BB962C8B-B14F-4D97-AF65-F5344CB8AC3E}">
        <p14:creationId xmlns:p14="http://schemas.microsoft.com/office/powerpoint/2010/main" val="3301293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6"/>
                                        </p:tgtEl>
                                        <p:attrNameLst>
                                          <p:attrName>style.visibility</p:attrName>
                                        </p:attrNameLst>
                                      </p:cBhvr>
                                      <p:to>
                                        <p:strVal val="hidden"/>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itle 1">
            <a:extLst>
              <a:ext uri="{FF2B5EF4-FFF2-40B4-BE49-F238E27FC236}">
                <a16:creationId xmlns:a16="http://schemas.microsoft.com/office/drawing/2014/main" id="{8A1B3EAE-938B-C1DE-1505-DA8E1676A0B5}"/>
              </a:ext>
            </a:extLst>
          </p:cNvPr>
          <p:cNvSpPr txBox="1">
            <a:spLocks/>
          </p:cNvSpPr>
          <p:nvPr/>
        </p:nvSpPr>
        <p:spPr>
          <a:xfrm>
            <a:off x="838200" y="609600"/>
            <a:ext cx="3739341" cy="1330839"/>
          </a:xfrm>
          <a:prstGeom prst="rect">
            <a:avLst/>
          </a:prstGeom>
        </p:spPr>
        <p:txBody>
          <a:bodyPr vert="horz" lIns="91440" tIns="45720" rIns="91440" bIns="45720" rtlCol="0" anchor="ctr" anchorCtr="0">
            <a:normAutofit/>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defTabSz="914400">
              <a:lnSpc>
                <a:spcPct val="90000"/>
              </a:lnSpc>
              <a:spcAft>
                <a:spcPts val="600"/>
              </a:spcAft>
            </a:pPr>
            <a:r>
              <a:rPr lang="en-US" sz="4400" kern="1200" dirty="0">
                <a:solidFill>
                  <a:schemeClr val="tx1"/>
                </a:solidFill>
                <a:latin typeface="+mj-lt"/>
                <a:ea typeface="+mj-ea"/>
                <a:cs typeface="+mj-cs"/>
              </a:rPr>
              <a:t>Producers</a:t>
            </a:r>
            <a:endParaRPr lang="en-US" sz="4400" kern="1200">
              <a:solidFill>
                <a:schemeClr val="tx1"/>
              </a:solidFill>
              <a:latin typeface="+mj-lt"/>
              <a:ea typeface="+mj-ea"/>
              <a:cs typeface="+mj-cs"/>
            </a:endParaRPr>
          </a:p>
          <a:p>
            <a:pPr defTabSz="914400">
              <a:lnSpc>
                <a:spcPct val="90000"/>
              </a:lnSpc>
              <a:spcAft>
                <a:spcPts val="600"/>
              </a:spcAft>
            </a:pPr>
            <a:endParaRPr lang="en-US" sz="4400" kern="1200">
              <a:solidFill>
                <a:schemeClr val="tx1"/>
              </a:solidFill>
              <a:latin typeface="+mj-lt"/>
              <a:ea typeface="+mj-ea"/>
              <a:cs typeface="+mj-cs"/>
            </a:endParaRPr>
          </a:p>
        </p:txBody>
      </p:sp>
      <p:sp>
        <p:nvSpPr>
          <p:cNvPr id="4" name="TextBox 3">
            <a:extLst>
              <a:ext uri="{FF2B5EF4-FFF2-40B4-BE49-F238E27FC236}">
                <a16:creationId xmlns:a16="http://schemas.microsoft.com/office/drawing/2014/main" id="{C2616588-3ACD-0B4C-7B84-7EB1F9C5A43E}"/>
              </a:ext>
            </a:extLst>
          </p:cNvPr>
          <p:cNvSpPr txBox="1"/>
          <p:nvPr/>
        </p:nvSpPr>
        <p:spPr>
          <a:xfrm>
            <a:off x="838200" y="1637054"/>
            <a:ext cx="3427001" cy="3908586"/>
          </a:xfrm>
          <a:prstGeom prst="rect">
            <a:avLst/>
          </a:prstGeom>
        </p:spPr>
        <p:txBody>
          <a:bodyPr vert="horz" lIns="91440" tIns="45720" rIns="91440" bIns="45720" rtlCol="0">
            <a:normAutofit/>
          </a:bodyPr>
          <a:lstStyle/>
          <a:p>
            <a:pPr>
              <a:lnSpc>
                <a:spcPct val="90000"/>
              </a:lnSpc>
              <a:spcBef>
                <a:spcPts val="1000"/>
              </a:spcBef>
            </a:pPr>
            <a:r>
              <a:rPr lang="en-US" sz="2000" dirty="0"/>
              <a:t>Message sending strategies:</a:t>
            </a:r>
          </a:p>
          <a:p>
            <a:pPr marL="342900" indent="-228600">
              <a:lnSpc>
                <a:spcPct val="90000"/>
              </a:lnSpc>
              <a:spcBef>
                <a:spcPts val="1000"/>
              </a:spcBef>
              <a:buFont typeface="Arial" panose="020B0604020202020204" pitchFamily="34" charset="0"/>
              <a:buChar char="•"/>
            </a:pPr>
            <a:endParaRPr lang="en-US" sz="2000" dirty="0"/>
          </a:p>
          <a:p>
            <a:pPr marL="342900" indent="-228600">
              <a:lnSpc>
                <a:spcPct val="150000"/>
              </a:lnSpc>
              <a:spcBef>
                <a:spcPts val="1000"/>
              </a:spcBef>
              <a:buFont typeface="Arial" panose="020B0604020202020204" pitchFamily="34" charset="0"/>
              <a:buChar char="•"/>
            </a:pPr>
            <a:r>
              <a:rPr lang="en-US" sz="2000" dirty="0"/>
              <a:t>Fire-and-forget</a:t>
            </a:r>
          </a:p>
          <a:p>
            <a:pPr marL="342900" indent="-228600">
              <a:lnSpc>
                <a:spcPct val="150000"/>
              </a:lnSpc>
              <a:spcBef>
                <a:spcPts val="1000"/>
              </a:spcBef>
              <a:buFont typeface="Arial" panose="020B0604020202020204" pitchFamily="34" charset="0"/>
              <a:buChar char="•"/>
            </a:pPr>
            <a:r>
              <a:rPr lang="en-US" sz="2000" dirty="0"/>
              <a:t>Synchronous</a:t>
            </a:r>
          </a:p>
          <a:p>
            <a:pPr marL="342900" indent="-228600">
              <a:lnSpc>
                <a:spcPct val="150000"/>
              </a:lnSpc>
              <a:spcBef>
                <a:spcPts val="1000"/>
              </a:spcBef>
              <a:buFont typeface="Arial" panose="020B0604020202020204" pitchFamily="34" charset="0"/>
              <a:buChar char="•"/>
            </a:pPr>
            <a:r>
              <a:rPr lang="en-US" sz="2000" dirty="0"/>
              <a:t>Asynchronous</a:t>
            </a:r>
          </a:p>
        </p:txBody>
      </p:sp>
      <p:pic>
        <p:nvPicPr>
          <p:cNvPr id="3" name="Picture 2" descr="A picture containing text, screenshot, diagram, display&#10;&#10;Description automatically generated">
            <a:extLst>
              <a:ext uri="{FF2B5EF4-FFF2-40B4-BE49-F238E27FC236}">
                <a16:creationId xmlns:a16="http://schemas.microsoft.com/office/drawing/2014/main" id="{2AE06C51-9C6D-A81B-68EE-9844540259A6}"/>
              </a:ext>
            </a:extLst>
          </p:cNvPr>
          <p:cNvPicPr>
            <a:picLocks noChangeAspect="1"/>
          </p:cNvPicPr>
          <p:nvPr/>
        </p:nvPicPr>
        <p:blipFill>
          <a:blip r:embed="rId3"/>
          <a:stretch>
            <a:fillRect/>
          </a:stretch>
        </p:blipFill>
        <p:spPr>
          <a:xfrm>
            <a:off x="5445457" y="817242"/>
            <a:ext cx="6155141" cy="5247256"/>
          </a:xfrm>
          <a:prstGeom prst="rect">
            <a:avLst/>
          </a:prstGeom>
        </p:spPr>
      </p:pic>
      <p:pic>
        <p:nvPicPr>
          <p:cNvPr id="11" name="Picture 10" descr="A picture containing icon&#10;&#10;Description automatically generated">
            <a:extLst>
              <a:ext uri="{FF2B5EF4-FFF2-40B4-BE49-F238E27FC236}">
                <a16:creationId xmlns:a16="http://schemas.microsoft.com/office/drawing/2014/main" id="{2BE12F59-C388-426A-16C4-4BB8602DD998}"/>
              </a:ext>
            </a:extLst>
          </p:cNvPr>
          <p:cNvPicPr>
            <a:picLocks noChangeAspect="1"/>
          </p:cNvPicPr>
          <p:nvPr/>
        </p:nvPicPr>
        <p:blipFill rotWithShape="1">
          <a:blip r:embed="rId4">
            <a:extLst>
              <a:ext uri="{28A0092B-C50C-407E-A947-70E740481C1C}">
                <a14:useLocalDpi xmlns:a14="http://schemas.microsoft.com/office/drawing/2010/main" val="0"/>
              </a:ext>
            </a:extLst>
          </a:blip>
          <a:srcRect t="1" b="31523"/>
          <a:stretch/>
        </p:blipFill>
        <p:spPr>
          <a:xfrm>
            <a:off x="10551386" y="296288"/>
            <a:ext cx="1246302" cy="232332"/>
          </a:xfrm>
          <a:prstGeom prst="rect">
            <a:avLst/>
          </a:prstGeom>
        </p:spPr>
      </p:pic>
    </p:spTree>
    <p:extLst>
      <p:ext uri="{BB962C8B-B14F-4D97-AF65-F5344CB8AC3E}">
        <p14:creationId xmlns:p14="http://schemas.microsoft.com/office/powerpoint/2010/main" val="26554132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Shape 5">
            <a:extLst>
              <a:ext uri="{FF2B5EF4-FFF2-40B4-BE49-F238E27FC236}">
                <a16:creationId xmlns:a16="http://schemas.microsoft.com/office/drawing/2014/main" id="{10A4B37C-7FF6-3637-8346-C5E2662C842A}"/>
              </a:ext>
            </a:extLst>
          </p:cNvPr>
          <p:cNvSpPr/>
          <p:nvPr/>
        </p:nvSpPr>
        <p:spPr>
          <a:xfrm>
            <a:off x="794478" y="316386"/>
            <a:ext cx="11397522" cy="6858000"/>
          </a:xfrm>
          <a:custGeom>
            <a:avLst/>
            <a:gdLst>
              <a:gd name="connsiteX0" fmla="*/ 4310830 w 10558073"/>
              <a:gd name="connsiteY0" fmla="*/ 0 h 6858000"/>
              <a:gd name="connsiteX1" fmla="*/ 10558073 w 10558073"/>
              <a:gd name="connsiteY1" fmla="*/ 0 h 6858000"/>
              <a:gd name="connsiteX2" fmla="*/ 10558073 w 10558073"/>
              <a:gd name="connsiteY2" fmla="*/ 6858000 h 6858000"/>
              <a:gd name="connsiteX3" fmla="*/ 0 w 10558073"/>
              <a:gd name="connsiteY3" fmla="*/ 6858000 h 6858000"/>
              <a:gd name="connsiteX4" fmla="*/ 4309340 w 10558073"/>
              <a:gd name="connsiteY4" fmla="*/ 674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58073" h="6858000">
                <a:moveTo>
                  <a:pt x="4310830" y="0"/>
                </a:moveTo>
                <a:lnTo>
                  <a:pt x="10558073" y="0"/>
                </a:lnTo>
                <a:lnTo>
                  <a:pt x="10558073" y="6858000"/>
                </a:lnTo>
                <a:lnTo>
                  <a:pt x="0" y="6858000"/>
                </a:lnTo>
                <a:cubicBezTo>
                  <a:pt x="0" y="3838164"/>
                  <a:pt x="1759544" y="1229291"/>
                  <a:pt x="4309340" y="674"/>
                </a:cubicBezTo>
                <a:close/>
              </a:path>
            </a:pathLst>
          </a:custGeom>
          <a:gradFill>
            <a:gsLst>
              <a:gs pos="0">
                <a:schemeClr val="accent1"/>
              </a:gs>
              <a:gs pos="100000">
                <a:schemeClr val="accent3"/>
              </a:gs>
            </a:gsLst>
            <a:lin ang="9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dirty="0"/>
          </a:p>
        </p:txBody>
      </p:sp>
      <p:sp>
        <p:nvSpPr>
          <p:cNvPr id="2" name="Title 3">
            <a:extLst>
              <a:ext uri="{FF2B5EF4-FFF2-40B4-BE49-F238E27FC236}">
                <a16:creationId xmlns:a16="http://schemas.microsoft.com/office/drawing/2014/main" id="{2713A1D4-ED9D-9539-892B-A245E9617F8C}"/>
              </a:ext>
            </a:extLst>
          </p:cNvPr>
          <p:cNvSpPr txBox="1">
            <a:spLocks/>
          </p:cNvSpPr>
          <p:nvPr/>
        </p:nvSpPr>
        <p:spPr>
          <a:xfrm>
            <a:off x="3058889" y="2739892"/>
            <a:ext cx="6068559" cy="624923"/>
          </a:xfrm>
          <a:prstGeom prst="rect">
            <a:avLst/>
          </a:prstGeom>
        </p:spPr>
        <p:txBody>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algn="ctr"/>
            <a:r>
              <a:rPr lang="en-US" sz="4400" dirty="0">
                <a:solidFill>
                  <a:schemeClr val="tx1">
                    <a:lumMod val="85000"/>
                    <a:lumOff val="15000"/>
                  </a:schemeClr>
                </a:solidFill>
                <a:latin typeface="Effra" panose="020B0603020203020204" pitchFamily="34" charset="0"/>
                <a:cs typeface="Effra" panose="020B0603020203020204" pitchFamily="34" charset="0"/>
              </a:rPr>
              <a:t>1. Introductions</a:t>
            </a:r>
          </a:p>
        </p:txBody>
      </p:sp>
      <p:sp>
        <p:nvSpPr>
          <p:cNvPr id="3" name="Title 3">
            <a:extLst>
              <a:ext uri="{FF2B5EF4-FFF2-40B4-BE49-F238E27FC236}">
                <a16:creationId xmlns:a16="http://schemas.microsoft.com/office/drawing/2014/main" id="{22EAE305-CBA5-EB14-3F28-D6B392CEE32B}"/>
              </a:ext>
            </a:extLst>
          </p:cNvPr>
          <p:cNvSpPr txBox="1">
            <a:spLocks/>
          </p:cNvSpPr>
          <p:nvPr/>
        </p:nvSpPr>
        <p:spPr>
          <a:xfrm>
            <a:off x="3554412" y="3364815"/>
            <a:ext cx="5083176" cy="624923"/>
          </a:xfrm>
          <a:prstGeom prst="rect">
            <a:avLst/>
          </a:prstGeom>
        </p:spPr>
        <p:txBody>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algn="ctr"/>
            <a:endParaRPr lang="en-US" sz="2000" b="0" dirty="0">
              <a:solidFill>
                <a:schemeClr val="bg1"/>
              </a:solidFill>
              <a:latin typeface="Effra" panose="020B0603020203020204" pitchFamily="34" charset="0"/>
              <a:cs typeface="Effra" panose="020B0603020203020204" pitchFamily="34" charset="0"/>
            </a:endParaRPr>
          </a:p>
        </p:txBody>
      </p:sp>
      <p:pic>
        <p:nvPicPr>
          <p:cNvPr id="13" name="Picture 12" descr="Qr code&#10;&#10;Description automatically generated">
            <a:extLst>
              <a:ext uri="{FF2B5EF4-FFF2-40B4-BE49-F238E27FC236}">
                <a16:creationId xmlns:a16="http://schemas.microsoft.com/office/drawing/2014/main" id="{1D9BA00D-570C-4C11-8AFC-5B2B0AD680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41607" y="6064241"/>
            <a:ext cx="1703124" cy="477373"/>
          </a:xfrm>
          <a:prstGeom prst="rect">
            <a:avLst/>
          </a:prstGeom>
        </p:spPr>
      </p:pic>
    </p:spTree>
    <p:extLst>
      <p:ext uri="{BB962C8B-B14F-4D97-AF65-F5344CB8AC3E}">
        <p14:creationId xmlns:p14="http://schemas.microsoft.com/office/powerpoint/2010/main" val="1514110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A1B3EAE-938B-C1DE-1505-DA8E1676A0B5}"/>
              </a:ext>
            </a:extLst>
          </p:cNvPr>
          <p:cNvSpPr txBox="1">
            <a:spLocks/>
          </p:cNvSpPr>
          <p:nvPr/>
        </p:nvSpPr>
        <p:spPr>
          <a:xfrm>
            <a:off x="838200" y="609600"/>
            <a:ext cx="3739341" cy="1330839"/>
          </a:xfrm>
          <a:prstGeom prst="rect">
            <a:avLst/>
          </a:prstGeom>
        </p:spPr>
        <p:txBody>
          <a:bodyPr vert="horz" lIns="91440" tIns="45720" rIns="91440" bIns="45720" rtlCol="0" anchor="ctr" anchorCtr="0">
            <a:normAutofit/>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defTabSz="914400">
              <a:lnSpc>
                <a:spcPct val="90000"/>
              </a:lnSpc>
              <a:spcAft>
                <a:spcPts val="600"/>
              </a:spcAft>
            </a:pPr>
            <a:r>
              <a:rPr lang="en-US" sz="4400" kern="1200" dirty="0">
                <a:solidFill>
                  <a:schemeClr val="tx1"/>
                </a:solidFill>
                <a:latin typeface="+mj-lt"/>
                <a:ea typeface="+mj-ea"/>
                <a:cs typeface="+mj-cs"/>
              </a:rPr>
              <a:t>Producers</a:t>
            </a:r>
          </a:p>
          <a:p>
            <a:pPr defTabSz="914400">
              <a:lnSpc>
                <a:spcPct val="90000"/>
              </a:lnSpc>
              <a:spcAft>
                <a:spcPts val="600"/>
              </a:spcAft>
            </a:pPr>
            <a:endParaRPr lang="en-US" sz="4400" kern="1200" dirty="0">
              <a:solidFill>
                <a:schemeClr val="tx1"/>
              </a:solidFill>
              <a:latin typeface="+mj-lt"/>
              <a:ea typeface="+mj-ea"/>
              <a:cs typeface="+mj-cs"/>
            </a:endParaRPr>
          </a:p>
        </p:txBody>
      </p:sp>
      <p:sp>
        <p:nvSpPr>
          <p:cNvPr id="4" name="TextBox 3">
            <a:extLst>
              <a:ext uri="{FF2B5EF4-FFF2-40B4-BE49-F238E27FC236}">
                <a16:creationId xmlns:a16="http://schemas.microsoft.com/office/drawing/2014/main" id="{C2616588-3ACD-0B4C-7B84-7EB1F9C5A43E}"/>
              </a:ext>
            </a:extLst>
          </p:cNvPr>
          <p:cNvSpPr txBox="1"/>
          <p:nvPr/>
        </p:nvSpPr>
        <p:spPr>
          <a:xfrm>
            <a:off x="419141" y="1584503"/>
            <a:ext cx="1957552" cy="3908586"/>
          </a:xfrm>
          <a:prstGeom prst="rect">
            <a:avLst/>
          </a:prstGeom>
        </p:spPr>
        <p:txBody>
          <a:bodyPr vert="horz" lIns="91440" tIns="45720" rIns="91440" bIns="45720" rtlCol="0">
            <a:normAutofit/>
          </a:bodyPr>
          <a:lstStyle/>
          <a:p>
            <a:pPr>
              <a:lnSpc>
                <a:spcPct val="90000"/>
              </a:lnSpc>
              <a:spcBef>
                <a:spcPts val="1000"/>
              </a:spcBef>
            </a:pPr>
            <a:endParaRPr lang="en-US" dirty="0"/>
          </a:p>
        </p:txBody>
      </p:sp>
      <p:pic>
        <p:nvPicPr>
          <p:cNvPr id="3" name="Picture 2" descr="A picture containing text, screenshot, diagram, display&#10;&#10;Description automatically generated">
            <a:extLst>
              <a:ext uri="{FF2B5EF4-FFF2-40B4-BE49-F238E27FC236}">
                <a16:creationId xmlns:a16="http://schemas.microsoft.com/office/drawing/2014/main" id="{2AE06C51-9C6D-A81B-68EE-9844540259A6}"/>
              </a:ext>
            </a:extLst>
          </p:cNvPr>
          <p:cNvPicPr>
            <a:picLocks noChangeAspect="1"/>
          </p:cNvPicPr>
          <p:nvPr/>
        </p:nvPicPr>
        <p:blipFill>
          <a:blip r:embed="rId3"/>
          <a:stretch>
            <a:fillRect/>
          </a:stretch>
        </p:blipFill>
        <p:spPr>
          <a:xfrm>
            <a:off x="5445457" y="817242"/>
            <a:ext cx="6155141" cy="5247256"/>
          </a:xfrm>
          <a:prstGeom prst="rect">
            <a:avLst/>
          </a:prstGeom>
        </p:spPr>
      </p:pic>
      <p:pic>
        <p:nvPicPr>
          <p:cNvPr id="11" name="Picture 10" descr="A picture containing icon&#10;&#10;Description automatically generated">
            <a:extLst>
              <a:ext uri="{FF2B5EF4-FFF2-40B4-BE49-F238E27FC236}">
                <a16:creationId xmlns:a16="http://schemas.microsoft.com/office/drawing/2014/main" id="{2BE12F59-C388-426A-16C4-4BB8602DD998}"/>
              </a:ext>
            </a:extLst>
          </p:cNvPr>
          <p:cNvPicPr>
            <a:picLocks noChangeAspect="1"/>
          </p:cNvPicPr>
          <p:nvPr/>
        </p:nvPicPr>
        <p:blipFill rotWithShape="1">
          <a:blip r:embed="rId4">
            <a:extLst>
              <a:ext uri="{28A0092B-C50C-407E-A947-70E740481C1C}">
                <a14:useLocalDpi xmlns:a14="http://schemas.microsoft.com/office/drawing/2010/main" val="0"/>
              </a:ext>
            </a:extLst>
          </a:blip>
          <a:srcRect t="1" b="31523"/>
          <a:stretch/>
        </p:blipFill>
        <p:spPr>
          <a:xfrm>
            <a:off x="10551386" y="296288"/>
            <a:ext cx="1246302" cy="232332"/>
          </a:xfrm>
          <a:prstGeom prst="rect">
            <a:avLst/>
          </a:prstGeom>
        </p:spPr>
      </p:pic>
      <p:sp>
        <p:nvSpPr>
          <p:cNvPr id="6" name="TextBox 5">
            <a:extLst>
              <a:ext uri="{FF2B5EF4-FFF2-40B4-BE49-F238E27FC236}">
                <a16:creationId xmlns:a16="http://schemas.microsoft.com/office/drawing/2014/main" id="{46EC0E4D-D8FE-6472-EBB0-04A94D3B1B96}"/>
              </a:ext>
            </a:extLst>
          </p:cNvPr>
          <p:cNvSpPr txBox="1"/>
          <p:nvPr/>
        </p:nvSpPr>
        <p:spPr>
          <a:xfrm>
            <a:off x="838200" y="1281085"/>
            <a:ext cx="4024563" cy="659354"/>
          </a:xfrm>
          <a:prstGeom prst="rect">
            <a:avLst/>
          </a:prstGeom>
        </p:spPr>
        <p:txBody>
          <a:bodyPr vert="horz" lIns="91440" tIns="45720" rIns="91440" bIns="45720" rtlCol="0">
            <a:normAutofit/>
          </a:bodyPr>
          <a:lstStyle/>
          <a:p>
            <a:pPr>
              <a:lnSpc>
                <a:spcPct val="90000"/>
              </a:lnSpc>
            </a:pPr>
            <a:r>
              <a:rPr lang="en-US" sz="1600" dirty="0"/>
              <a:t>Can you match each type of with the appropriate system?</a:t>
            </a:r>
          </a:p>
        </p:txBody>
      </p:sp>
      <p:pic>
        <p:nvPicPr>
          <p:cNvPr id="7" name="Picture 2">
            <a:extLst>
              <a:ext uri="{FF2B5EF4-FFF2-40B4-BE49-F238E27FC236}">
                <a16:creationId xmlns:a16="http://schemas.microsoft.com/office/drawing/2014/main" id="{2BB8EF34-A344-9D03-C76C-55CD92E50F20}"/>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1028613" y="3538796"/>
            <a:ext cx="2977055" cy="297705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E5EB3339-23AC-21C2-3ADF-ED784EB349C5}"/>
              </a:ext>
            </a:extLst>
          </p:cNvPr>
          <p:cNvSpPr txBox="1"/>
          <p:nvPr/>
        </p:nvSpPr>
        <p:spPr>
          <a:xfrm>
            <a:off x="509856" y="4050336"/>
            <a:ext cx="4571102" cy="1057352"/>
          </a:xfrm>
          <a:prstGeom prst="rect">
            <a:avLst/>
          </a:prstGeom>
        </p:spPr>
        <p:txBody>
          <a:bodyPr vert="horz" lIns="91440" tIns="45720" rIns="91440" bIns="45720" rtlCol="0">
            <a:normAutofit/>
          </a:bodyPr>
          <a:lstStyle/>
          <a:p>
            <a:pPr marL="342900" indent="-228600">
              <a:buFont typeface="Arial" panose="020B0604020202020204" pitchFamily="34" charset="0"/>
              <a:buChar char="•"/>
            </a:pPr>
            <a:r>
              <a:rPr lang="en-US" sz="1400" dirty="0"/>
              <a:t>Fire-and-forget -&gt; Sensor network</a:t>
            </a:r>
          </a:p>
          <a:p>
            <a:pPr marL="342900" indent="-228600">
              <a:buFont typeface="Arial" panose="020B0604020202020204" pitchFamily="34" charset="0"/>
              <a:buChar char="•"/>
            </a:pPr>
            <a:r>
              <a:rPr lang="en-US" sz="1400" dirty="0"/>
              <a:t>Synchronous -&gt; Low-throughput e-commerce system</a:t>
            </a:r>
          </a:p>
          <a:p>
            <a:pPr marL="342900" indent="-228600">
              <a:buFont typeface="Arial" panose="020B0604020202020204" pitchFamily="34" charset="0"/>
              <a:buChar char="•"/>
            </a:pPr>
            <a:r>
              <a:rPr lang="en-US" sz="1400" dirty="0"/>
              <a:t>Asynchronous -&gt; High-throughput e-commerce system</a:t>
            </a:r>
          </a:p>
          <a:p>
            <a:pPr marL="342900" indent="-228600">
              <a:lnSpc>
                <a:spcPct val="90000"/>
              </a:lnSpc>
              <a:buFont typeface="Arial" panose="020B0604020202020204" pitchFamily="34" charset="0"/>
              <a:buChar char="•"/>
            </a:pPr>
            <a:endParaRPr lang="en-US" sz="1400" dirty="0"/>
          </a:p>
          <a:p>
            <a:pPr>
              <a:lnSpc>
                <a:spcPct val="90000"/>
              </a:lnSpc>
            </a:pPr>
            <a:endParaRPr lang="en-US" sz="1400" dirty="0"/>
          </a:p>
        </p:txBody>
      </p:sp>
      <p:sp>
        <p:nvSpPr>
          <p:cNvPr id="9" name="TextBox 8">
            <a:extLst>
              <a:ext uri="{FF2B5EF4-FFF2-40B4-BE49-F238E27FC236}">
                <a16:creationId xmlns:a16="http://schemas.microsoft.com/office/drawing/2014/main" id="{9E0A8255-99B2-6731-82F8-605F445497B7}"/>
              </a:ext>
            </a:extLst>
          </p:cNvPr>
          <p:cNvSpPr txBox="1"/>
          <p:nvPr/>
        </p:nvSpPr>
        <p:spPr>
          <a:xfrm>
            <a:off x="419141" y="2083248"/>
            <a:ext cx="1836768" cy="1057352"/>
          </a:xfrm>
          <a:prstGeom prst="rect">
            <a:avLst/>
          </a:prstGeom>
        </p:spPr>
        <p:txBody>
          <a:bodyPr vert="horz" lIns="91440" tIns="45720" rIns="91440" bIns="45720" rtlCol="0">
            <a:normAutofit/>
          </a:bodyPr>
          <a:lstStyle/>
          <a:p>
            <a:pPr>
              <a:lnSpc>
                <a:spcPct val="90000"/>
              </a:lnSpc>
            </a:pPr>
            <a:r>
              <a:rPr lang="en-US" sz="1400" dirty="0"/>
              <a:t>Message sending strategies:</a:t>
            </a:r>
          </a:p>
          <a:p>
            <a:pPr marL="342900" indent="-228600">
              <a:lnSpc>
                <a:spcPct val="90000"/>
              </a:lnSpc>
              <a:buFont typeface="Arial" panose="020B0604020202020204" pitchFamily="34" charset="0"/>
              <a:buChar char="•"/>
            </a:pPr>
            <a:r>
              <a:rPr lang="en-US" sz="1400" dirty="0"/>
              <a:t>Fire-and-forget</a:t>
            </a:r>
          </a:p>
          <a:p>
            <a:pPr marL="342900" indent="-228600">
              <a:lnSpc>
                <a:spcPct val="90000"/>
              </a:lnSpc>
              <a:buFont typeface="Arial" panose="020B0604020202020204" pitchFamily="34" charset="0"/>
              <a:buChar char="•"/>
            </a:pPr>
            <a:r>
              <a:rPr lang="en-US" sz="1400" dirty="0"/>
              <a:t>Synchronous</a:t>
            </a:r>
          </a:p>
          <a:p>
            <a:pPr marL="342900" indent="-228600">
              <a:lnSpc>
                <a:spcPct val="90000"/>
              </a:lnSpc>
              <a:buFont typeface="Arial" panose="020B0604020202020204" pitchFamily="34" charset="0"/>
              <a:buChar char="•"/>
            </a:pPr>
            <a:r>
              <a:rPr lang="en-US" sz="1400" dirty="0"/>
              <a:t>Asynchronous</a:t>
            </a:r>
          </a:p>
        </p:txBody>
      </p:sp>
      <p:sp>
        <p:nvSpPr>
          <p:cNvPr id="13" name="TextBox 12">
            <a:extLst>
              <a:ext uri="{FF2B5EF4-FFF2-40B4-BE49-F238E27FC236}">
                <a16:creationId xmlns:a16="http://schemas.microsoft.com/office/drawing/2014/main" id="{ACB3E02C-3260-1D57-5549-BDA772947939}"/>
              </a:ext>
            </a:extLst>
          </p:cNvPr>
          <p:cNvSpPr txBox="1"/>
          <p:nvPr/>
        </p:nvSpPr>
        <p:spPr>
          <a:xfrm>
            <a:off x="2325368" y="2091280"/>
            <a:ext cx="2755590" cy="1418051"/>
          </a:xfrm>
          <a:prstGeom prst="rect">
            <a:avLst/>
          </a:prstGeom>
        </p:spPr>
        <p:txBody>
          <a:bodyPr vert="horz" lIns="91440" tIns="45720" rIns="91440" bIns="45720" rtlCol="0">
            <a:normAutofit/>
          </a:bodyPr>
          <a:lstStyle/>
          <a:p>
            <a:pPr>
              <a:lnSpc>
                <a:spcPct val="90000"/>
              </a:lnSpc>
            </a:pPr>
            <a:r>
              <a:rPr lang="en-US" sz="1400" dirty="0"/>
              <a:t>Systems:</a:t>
            </a:r>
          </a:p>
          <a:p>
            <a:pPr marL="342900" indent="-228600">
              <a:lnSpc>
                <a:spcPct val="90000"/>
              </a:lnSpc>
              <a:buFont typeface="Arial" panose="020B0604020202020204" pitchFamily="34" charset="0"/>
              <a:buChar char="•"/>
            </a:pPr>
            <a:r>
              <a:rPr lang="en-US" sz="1400" dirty="0"/>
              <a:t>High-throughput e-commerce system</a:t>
            </a:r>
          </a:p>
          <a:p>
            <a:pPr marL="342900" indent="-228600">
              <a:lnSpc>
                <a:spcPct val="90000"/>
              </a:lnSpc>
              <a:buFont typeface="Arial" panose="020B0604020202020204" pitchFamily="34" charset="0"/>
              <a:buChar char="•"/>
            </a:pPr>
            <a:r>
              <a:rPr lang="en-US" sz="1400" dirty="0"/>
              <a:t>Low-throughput e-commerce system</a:t>
            </a:r>
          </a:p>
          <a:p>
            <a:pPr marL="342900" indent="-228600">
              <a:lnSpc>
                <a:spcPct val="90000"/>
              </a:lnSpc>
              <a:buFont typeface="Arial" panose="020B0604020202020204" pitchFamily="34" charset="0"/>
              <a:buChar char="•"/>
            </a:pPr>
            <a:r>
              <a:rPr lang="en-US" sz="1400" dirty="0"/>
              <a:t>Sensor network</a:t>
            </a:r>
          </a:p>
        </p:txBody>
      </p:sp>
    </p:spTree>
    <p:extLst>
      <p:ext uri="{BB962C8B-B14F-4D97-AF65-F5344CB8AC3E}">
        <p14:creationId xmlns:p14="http://schemas.microsoft.com/office/powerpoint/2010/main" val="571171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7"/>
                                        </p:tgtEl>
                                        <p:attrNameLst>
                                          <p:attrName>style.visibility</p:attrName>
                                        </p:attrNameLst>
                                      </p:cBhvr>
                                      <p:to>
                                        <p:strVal val="hidden"/>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A1B3EAE-938B-C1DE-1505-DA8E1676A0B5}"/>
              </a:ext>
            </a:extLst>
          </p:cNvPr>
          <p:cNvSpPr txBox="1">
            <a:spLocks/>
          </p:cNvSpPr>
          <p:nvPr/>
        </p:nvSpPr>
        <p:spPr>
          <a:xfrm>
            <a:off x="838200" y="609600"/>
            <a:ext cx="3739341" cy="1330839"/>
          </a:xfrm>
          <a:prstGeom prst="rect">
            <a:avLst/>
          </a:prstGeom>
        </p:spPr>
        <p:txBody>
          <a:bodyPr vert="horz" lIns="91440" tIns="45720" rIns="91440" bIns="45720" rtlCol="0" anchor="ctr" anchorCtr="0">
            <a:normAutofit/>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defTabSz="914400">
              <a:lnSpc>
                <a:spcPct val="90000"/>
              </a:lnSpc>
              <a:spcAft>
                <a:spcPts val="600"/>
              </a:spcAft>
            </a:pPr>
            <a:r>
              <a:rPr lang="en-US" sz="4400" kern="1200" dirty="0">
                <a:solidFill>
                  <a:schemeClr val="tx1"/>
                </a:solidFill>
                <a:latin typeface="+mj-lt"/>
                <a:ea typeface="+mj-ea"/>
                <a:cs typeface="+mj-cs"/>
              </a:rPr>
              <a:t>Producers</a:t>
            </a:r>
          </a:p>
          <a:p>
            <a:pPr defTabSz="914400">
              <a:lnSpc>
                <a:spcPct val="90000"/>
              </a:lnSpc>
              <a:spcAft>
                <a:spcPts val="600"/>
              </a:spcAft>
            </a:pPr>
            <a:endParaRPr lang="en-US" sz="4400" kern="1200" dirty="0">
              <a:solidFill>
                <a:schemeClr val="tx1"/>
              </a:solidFill>
              <a:latin typeface="+mj-lt"/>
              <a:ea typeface="+mj-ea"/>
              <a:cs typeface="+mj-cs"/>
            </a:endParaRPr>
          </a:p>
        </p:txBody>
      </p:sp>
      <p:sp>
        <p:nvSpPr>
          <p:cNvPr id="4" name="TextBox 3">
            <a:extLst>
              <a:ext uri="{FF2B5EF4-FFF2-40B4-BE49-F238E27FC236}">
                <a16:creationId xmlns:a16="http://schemas.microsoft.com/office/drawing/2014/main" id="{C2616588-3ACD-0B4C-7B84-7EB1F9C5A43E}"/>
              </a:ext>
            </a:extLst>
          </p:cNvPr>
          <p:cNvSpPr txBox="1"/>
          <p:nvPr/>
        </p:nvSpPr>
        <p:spPr>
          <a:xfrm>
            <a:off x="754186" y="1380114"/>
            <a:ext cx="4059136" cy="1646865"/>
          </a:xfrm>
          <a:prstGeom prst="rect">
            <a:avLst/>
          </a:prstGeom>
        </p:spPr>
        <p:txBody>
          <a:bodyPr vert="horz" lIns="91440" tIns="45720" rIns="91440" bIns="45720" rtlCol="0">
            <a:normAutofit lnSpcReduction="10000"/>
          </a:bodyPr>
          <a:lstStyle/>
          <a:p>
            <a:pPr marL="114300">
              <a:lnSpc>
                <a:spcPct val="90000"/>
              </a:lnSpc>
              <a:spcBef>
                <a:spcPts val="1000"/>
              </a:spcBef>
            </a:pPr>
            <a:r>
              <a:rPr lang="en-US" dirty="0"/>
              <a:t>What are tradeoffs of the existent acknowledgments strategies?</a:t>
            </a:r>
          </a:p>
          <a:p>
            <a:pPr marL="342900" indent="-228600">
              <a:lnSpc>
                <a:spcPct val="90000"/>
              </a:lnSpc>
              <a:spcBef>
                <a:spcPts val="1000"/>
              </a:spcBef>
              <a:buFont typeface="Arial" panose="020B0604020202020204" pitchFamily="34" charset="0"/>
              <a:buChar char="•"/>
            </a:pPr>
            <a:r>
              <a:rPr lang="en-US" dirty="0"/>
              <a:t>acks = 0</a:t>
            </a:r>
          </a:p>
          <a:p>
            <a:pPr marL="342900" indent="-228600">
              <a:lnSpc>
                <a:spcPct val="90000"/>
              </a:lnSpc>
              <a:spcBef>
                <a:spcPts val="1000"/>
              </a:spcBef>
              <a:buFont typeface="Arial" panose="020B0604020202020204" pitchFamily="34" charset="0"/>
              <a:buChar char="•"/>
            </a:pPr>
            <a:r>
              <a:rPr lang="en-US" dirty="0"/>
              <a:t>acks = 1</a:t>
            </a:r>
          </a:p>
          <a:p>
            <a:pPr marL="342900" indent="-228600">
              <a:lnSpc>
                <a:spcPct val="90000"/>
              </a:lnSpc>
              <a:spcBef>
                <a:spcPts val="1000"/>
              </a:spcBef>
              <a:buFont typeface="Arial" panose="020B0604020202020204" pitchFamily="34" charset="0"/>
              <a:buChar char="•"/>
            </a:pPr>
            <a:r>
              <a:rPr lang="en-US" dirty="0"/>
              <a:t>acks = all (default)</a:t>
            </a:r>
          </a:p>
        </p:txBody>
      </p:sp>
      <p:pic>
        <p:nvPicPr>
          <p:cNvPr id="3" name="Picture 2" descr="A picture containing text, screenshot, diagram, display&#10;&#10;Description automatically generated">
            <a:extLst>
              <a:ext uri="{FF2B5EF4-FFF2-40B4-BE49-F238E27FC236}">
                <a16:creationId xmlns:a16="http://schemas.microsoft.com/office/drawing/2014/main" id="{2AE06C51-9C6D-A81B-68EE-9844540259A6}"/>
              </a:ext>
            </a:extLst>
          </p:cNvPr>
          <p:cNvPicPr>
            <a:picLocks noChangeAspect="1"/>
          </p:cNvPicPr>
          <p:nvPr/>
        </p:nvPicPr>
        <p:blipFill>
          <a:blip r:embed="rId3"/>
          <a:stretch>
            <a:fillRect/>
          </a:stretch>
        </p:blipFill>
        <p:spPr>
          <a:xfrm>
            <a:off x="5445457" y="817242"/>
            <a:ext cx="6155141" cy="5247256"/>
          </a:xfrm>
          <a:prstGeom prst="rect">
            <a:avLst/>
          </a:prstGeom>
        </p:spPr>
      </p:pic>
      <p:pic>
        <p:nvPicPr>
          <p:cNvPr id="11" name="Picture 10" descr="A picture containing icon&#10;&#10;Description automatically generated">
            <a:extLst>
              <a:ext uri="{FF2B5EF4-FFF2-40B4-BE49-F238E27FC236}">
                <a16:creationId xmlns:a16="http://schemas.microsoft.com/office/drawing/2014/main" id="{2BE12F59-C388-426A-16C4-4BB8602DD998}"/>
              </a:ext>
            </a:extLst>
          </p:cNvPr>
          <p:cNvPicPr>
            <a:picLocks noChangeAspect="1"/>
          </p:cNvPicPr>
          <p:nvPr/>
        </p:nvPicPr>
        <p:blipFill rotWithShape="1">
          <a:blip r:embed="rId4">
            <a:extLst>
              <a:ext uri="{28A0092B-C50C-407E-A947-70E740481C1C}">
                <a14:useLocalDpi xmlns:a14="http://schemas.microsoft.com/office/drawing/2010/main" val="0"/>
              </a:ext>
            </a:extLst>
          </a:blip>
          <a:srcRect t="1" b="31523"/>
          <a:stretch/>
        </p:blipFill>
        <p:spPr>
          <a:xfrm>
            <a:off x="10551386" y="296288"/>
            <a:ext cx="1246302" cy="232332"/>
          </a:xfrm>
          <a:prstGeom prst="rect">
            <a:avLst/>
          </a:prstGeom>
        </p:spPr>
      </p:pic>
      <p:pic>
        <p:nvPicPr>
          <p:cNvPr id="6" name="Picture 2">
            <a:extLst>
              <a:ext uri="{FF2B5EF4-FFF2-40B4-BE49-F238E27FC236}">
                <a16:creationId xmlns:a16="http://schemas.microsoft.com/office/drawing/2014/main" id="{A6C2E92B-C35C-B4AF-E756-45599DA7D57F}"/>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922208" y="3046719"/>
            <a:ext cx="3258979" cy="325897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EDB74BFE-A784-150A-FBC8-D8026EC3AED9}"/>
              </a:ext>
            </a:extLst>
          </p:cNvPr>
          <p:cNvSpPr txBox="1"/>
          <p:nvPr/>
        </p:nvSpPr>
        <p:spPr>
          <a:xfrm>
            <a:off x="490941" y="3831022"/>
            <a:ext cx="4322381" cy="1089817"/>
          </a:xfrm>
          <a:prstGeom prst="rect">
            <a:avLst/>
          </a:prstGeom>
        </p:spPr>
        <p:txBody>
          <a:bodyPr vert="horz" lIns="91440" tIns="45720" rIns="91440" bIns="45720" rtlCol="0">
            <a:normAutofit/>
          </a:bodyPr>
          <a:lstStyle/>
          <a:p>
            <a:pPr algn="ctr"/>
            <a:r>
              <a:rPr lang="en-PT" dirty="0"/>
              <a:t>Throughput vs delivery assurance</a:t>
            </a:r>
          </a:p>
          <a:p>
            <a:pPr algn="ctr"/>
            <a:endParaRPr lang="en-PT" dirty="0"/>
          </a:p>
          <a:p>
            <a:pPr algn="ctr"/>
            <a:r>
              <a:rPr lang="en-PT" dirty="0"/>
              <a:t>Producer latency vs End-to-end latency</a:t>
            </a:r>
          </a:p>
          <a:p>
            <a:pPr marL="114300" algn="ctr">
              <a:lnSpc>
                <a:spcPct val="90000"/>
              </a:lnSpc>
              <a:spcBef>
                <a:spcPts val="1000"/>
              </a:spcBef>
            </a:pPr>
            <a:endParaRPr lang="en-US" sz="2800" dirty="0"/>
          </a:p>
          <a:p>
            <a:pPr marL="114300" algn="ctr">
              <a:lnSpc>
                <a:spcPct val="90000"/>
              </a:lnSpc>
              <a:spcBef>
                <a:spcPts val="1000"/>
              </a:spcBef>
            </a:pPr>
            <a:endParaRPr lang="en-US" sz="2800" dirty="0"/>
          </a:p>
          <a:p>
            <a:pPr marL="342900" indent="-228600" algn="ctr">
              <a:lnSpc>
                <a:spcPct val="90000"/>
              </a:lnSpc>
              <a:spcBef>
                <a:spcPts val="1000"/>
              </a:spcBef>
              <a:buFont typeface="Arial" panose="020B0604020202020204" pitchFamily="34" charset="0"/>
              <a:buChar char="•"/>
            </a:pPr>
            <a:endParaRPr lang="en-US" sz="2800" dirty="0"/>
          </a:p>
        </p:txBody>
      </p:sp>
    </p:spTree>
    <p:extLst>
      <p:ext uri="{BB962C8B-B14F-4D97-AF65-F5344CB8AC3E}">
        <p14:creationId xmlns:p14="http://schemas.microsoft.com/office/powerpoint/2010/main" val="1413908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6"/>
                                        </p:tgtEl>
                                        <p:attrNameLst>
                                          <p:attrName>style.visibility</p:attrName>
                                        </p:attrNameLst>
                                      </p:cBhvr>
                                      <p:to>
                                        <p:strVal val="hidden"/>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Qr code&#10;&#10;Description automatically generated">
            <a:extLst>
              <a:ext uri="{FF2B5EF4-FFF2-40B4-BE49-F238E27FC236}">
                <a16:creationId xmlns:a16="http://schemas.microsoft.com/office/drawing/2014/main" id="{EA201215-6878-4F52-A44F-7C094EE0E7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41607" y="6064241"/>
            <a:ext cx="1703124" cy="477373"/>
          </a:xfrm>
          <a:prstGeom prst="rect">
            <a:avLst/>
          </a:prstGeom>
        </p:spPr>
      </p:pic>
      <p:sp>
        <p:nvSpPr>
          <p:cNvPr id="7" name="TextBox 6">
            <a:extLst>
              <a:ext uri="{FF2B5EF4-FFF2-40B4-BE49-F238E27FC236}">
                <a16:creationId xmlns:a16="http://schemas.microsoft.com/office/drawing/2014/main" id="{4B803B81-5D21-43E2-B9FB-EA94C4072761}"/>
              </a:ext>
            </a:extLst>
          </p:cNvPr>
          <p:cNvSpPr txBox="1"/>
          <p:nvPr/>
        </p:nvSpPr>
        <p:spPr>
          <a:xfrm>
            <a:off x="1019863" y="3474389"/>
            <a:ext cx="10146612" cy="477301"/>
          </a:xfrm>
          <a:prstGeom prst="rect">
            <a:avLst/>
          </a:prstGeom>
          <a:noFill/>
        </p:spPr>
        <p:txBody>
          <a:bodyPr wrap="square" lIns="0" tIns="36000" rIns="216000" bIns="36000" rtlCol="0">
            <a:spAutoFit/>
          </a:bodyPr>
          <a:lstStyle/>
          <a:p>
            <a:pPr algn="ctr">
              <a:lnSpc>
                <a:spcPct val="130000"/>
              </a:lnSpc>
              <a:spcBef>
                <a:spcPts val="1000"/>
              </a:spcBef>
            </a:pPr>
            <a:r>
              <a:rPr lang="en-PT" sz="2200" dirty="0">
                <a:solidFill>
                  <a:schemeClr val="tx1">
                    <a:lumMod val="85000"/>
                    <a:lumOff val="15000"/>
                  </a:schemeClr>
                </a:solidFill>
                <a:latin typeface="Effra" panose="020B0603020203020204" pitchFamily="34" charset="0"/>
                <a:cs typeface="Effra" panose="020B0603020203020204" pitchFamily="34" charset="0"/>
              </a:rPr>
              <a:t>5 minutes</a:t>
            </a:r>
          </a:p>
        </p:txBody>
      </p:sp>
      <p:sp>
        <p:nvSpPr>
          <p:cNvPr id="10" name="TextBox 9">
            <a:extLst>
              <a:ext uri="{FF2B5EF4-FFF2-40B4-BE49-F238E27FC236}">
                <a16:creationId xmlns:a16="http://schemas.microsoft.com/office/drawing/2014/main" id="{E8A3FE02-49BE-4FE6-B24B-DD82AC4DBA8F}"/>
              </a:ext>
            </a:extLst>
          </p:cNvPr>
          <p:cNvSpPr txBox="1"/>
          <p:nvPr/>
        </p:nvSpPr>
        <p:spPr>
          <a:xfrm>
            <a:off x="1027248" y="2501777"/>
            <a:ext cx="10146612" cy="881835"/>
          </a:xfrm>
          <a:prstGeom prst="rect">
            <a:avLst/>
          </a:prstGeom>
          <a:noFill/>
        </p:spPr>
        <p:txBody>
          <a:bodyPr wrap="square" lIns="0" tIns="36000" rIns="216000" bIns="36000" rtlCol="0">
            <a:spAutoFit/>
          </a:bodyPr>
          <a:lstStyle/>
          <a:p>
            <a:pPr algn="ctr">
              <a:lnSpc>
                <a:spcPct val="130000"/>
              </a:lnSpc>
              <a:spcBef>
                <a:spcPts val="1000"/>
              </a:spcBef>
            </a:pPr>
            <a:r>
              <a:rPr lang="pt-PT" sz="4400" b="1" dirty="0">
                <a:solidFill>
                  <a:schemeClr val="tx1">
                    <a:lumMod val="85000"/>
                    <a:lumOff val="15000"/>
                  </a:schemeClr>
                </a:solidFill>
                <a:latin typeface="Effra" panose="020B0603020203020204" pitchFamily="34" charset="0"/>
                <a:cs typeface="Effra" panose="020B0603020203020204" pitchFamily="34" charset="0"/>
              </a:rPr>
              <a:t>Coffee Break</a:t>
            </a:r>
            <a:endParaRPr lang="en-PT" sz="4400" b="1" dirty="0">
              <a:solidFill>
                <a:schemeClr val="tx1">
                  <a:lumMod val="85000"/>
                  <a:lumOff val="15000"/>
                </a:schemeClr>
              </a:solidFill>
              <a:latin typeface="Effra" panose="020B0603020203020204" pitchFamily="34" charset="0"/>
              <a:cs typeface="Effra" panose="020B0603020203020204" pitchFamily="34" charset="0"/>
            </a:endParaRPr>
          </a:p>
        </p:txBody>
      </p:sp>
    </p:spTree>
    <p:extLst>
      <p:ext uri="{BB962C8B-B14F-4D97-AF65-F5344CB8AC3E}">
        <p14:creationId xmlns:p14="http://schemas.microsoft.com/office/powerpoint/2010/main" val="8612604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itle 1">
            <a:extLst>
              <a:ext uri="{FF2B5EF4-FFF2-40B4-BE49-F238E27FC236}">
                <a16:creationId xmlns:a16="http://schemas.microsoft.com/office/drawing/2014/main" id="{8A1B3EAE-938B-C1DE-1505-DA8E1676A0B5}"/>
              </a:ext>
            </a:extLst>
          </p:cNvPr>
          <p:cNvSpPr txBox="1">
            <a:spLocks/>
          </p:cNvSpPr>
          <p:nvPr/>
        </p:nvSpPr>
        <p:spPr>
          <a:xfrm>
            <a:off x="838200" y="609600"/>
            <a:ext cx="3739341" cy="1330839"/>
          </a:xfrm>
          <a:prstGeom prst="rect">
            <a:avLst/>
          </a:prstGeom>
        </p:spPr>
        <p:txBody>
          <a:bodyPr vert="horz" lIns="91440" tIns="45720" rIns="91440" bIns="45720" rtlCol="0" anchor="ctr" anchorCtr="0">
            <a:normAutofit/>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defTabSz="914400">
              <a:lnSpc>
                <a:spcPct val="90000"/>
              </a:lnSpc>
              <a:spcAft>
                <a:spcPts val="600"/>
              </a:spcAft>
            </a:pPr>
            <a:r>
              <a:rPr lang="en-US" sz="4400" kern="1200" dirty="0">
                <a:solidFill>
                  <a:schemeClr val="tx1"/>
                </a:solidFill>
                <a:latin typeface="+mj-lt"/>
                <a:ea typeface="+mj-ea"/>
                <a:cs typeface="+mj-cs"/>
              </a:rPr>
              <a:t>Consumers</a:t>
            </a:r>
          </a:p>
          <a:p>
            <a:pPr defTabSz="914400">
              <a:lnSpc>
                <a:spcPct val="90000"/>
              </a:lnSpc>
              <a:spcAft>
                <a:spcPts val="600"/>
              </a:spcAft>
            </a:pPr>
            <a:endParaRPr lang="en-US" sz="4400" kern="1200" dirty="0">
              <a:solidFill>
                <a:schemeClr val="tx1"/>
              </a:solidFill>
              <a:latin typeface="+mj-lt"/>
              <a:ea typeface="+mj-ea"/>
              <a:cs typeface="+mj-cs"/>
            </a:endParaRPr>
          </a:p>
        </p:txBody>
      </p:sp>
      <p:sp>
        <p:nvSpPr>
          <p:cNvPr id="4" name="TextBox 3">
            <a:extLst>
              <a:ext uri="{FF2B5EF4-FFF2-40B4-BE49-F238E27FC236}">
                <a16:creationId xmlns:a16="http://schemas.microsoft.com/office/drawing/2014/main" id="{C2616588-3ACD-0B4C-7B84-7EB1F9C5A43E}"/>
              </a:ext>
            </a:extLst>
          </p:cNvPr>
          <p:cNvSpPr txBox="1"/>
          <p:nvPr/>
        </p:nvSpPr>
        <p:spPr>
          <a:xfrm>
            <a:off x="838200" y="1520026"/>
            <a:ext cx="3427001" cy="1003822"/>
          </a:xfrm>
          <a:prstGeom prst="rect">
            <a:avLst/>
          </a:prstGeom>
        </p:spPr>
        <p:txBody>
          <a:bodyPr vert="horz" lIns="91440" tIns="45720" rIns="91440" bIns="45720" rtlCol="0">
            <a:normAutofit/>
          </a:bodyPr>
          <a:lstStyle/>
          <a:p>
            <a:pPr>
              <a:lnSpc>
                <a:spcPct val="90000"/>
              </a:lnSpc>
              <a:spcBef>
                <a:spcPts val="1000"/>
              </a:spcBef>
            </a:pPr>
            <a:r>
              <a:rPr lang="en-US" sz="1600" b="1" dirty="0"/>
              <a:t>Setting up a consumer:</a:t>
            </a:r>
          </a:p>
          <a:p>
            <a:pPr marL="342900" indent="-228600">
              <a:lnSpc>
                <a:spcPct val="90000"/>
              </a:lnSpc>
              <a:spcBef>
                <a:spcPts val="1000"/>
              </a:spcBef>
              <a:buFont typeface="Arial" panose="020B0604020202020204" pitchFamily="34" charset="0"/>
              <a:buChar char="•"/>
            </a:pPr>
            <a:r>
              <a:rPr lang="en-US" sz="1600" dirty="0" err="1"/>
              <a:t>bootstrap.servers</a:t>
            </a:r>
            <a:r>
              <a:rPr lang="en-US" sz="1600" dirty="0"/>
              <a:t>, </a:t>
            </a:r>
            <a:r>
              <a:rPr lang="en-US" sz="1600" dirty="0" err="1"/>
              <a:t>key.deserializer</a:t>
            </a:r>
            <a:r>
              <a:rPr lang="en-US" sz="1600" dirty="0"/>
              <a:t>, </a:t>
            </a:r>
            <a:r>
              <a:rPr lang="en-US" sz="1600" dirty="0" err="1"/>
              <a:t>value.deserializer</a:t>
            </a:r>
            <a:endParaRPr lang="en-US" sz="1600" dirty="0"/>
          </a:p>
          <a:p>
            <a:pPr marL="114300" indent="-228600">
              <a:lnSpc>
                <a:spcPct val="90000"/>
              </a:lnSpc>
              <a:spcBef>
                <a:spcPts val="1000"/>
              </a:spcBef>
              <a:buFont typeface="Arial" panose="020B0604020202020204" pitchFamily="34" charset="0"/>
              <a:buChar char="•"/>
            </a:pPr>
            <a:endParaRPr lang="en-US" sz="1600" dirty="0"/>
          </a:p>
        </p:txBody>
      </p:sp>
      <p:pic>
        <p:nvPicPr>
          <p:cNvPr id="6" name="Picture 5" descr="A diagram of a diagram&#10;&#10;Description automatically generated with low confidence">
            <a:extLst>
              <a:ext uri="{FF2B5EF4-FFF2-40B4-BE49-F238E27FC236}">
                <a16:creationId xmlns:a16="http://schemas.microsoft.com/office/drawing/2014/main" id="{3596EFF6-84A0-1E48-F1DA-3674EAFD1D84}"/>
              </a:ext>
            </a:extLst>
          </p:cNvPr>
          <p:cNvPicPr>
            <a:picLocks noChangeAspect="1"/>
          </p:cNvPicPr>
          <p:nvPr/>
        </p:nvPicPr>
        <p:blipFill>
          <a:blip r:embed="rId3"/>
          <a:stretch>
            <a:fillRect/>
          </a:stretch>
        </p:blipFill>
        <p:spPr>
          <a:xfrm>
            <a:off x="5445457" y="1271184"/>
            <a:ext cx="6155141" cy="4339373"/>
          </a:xfrm>
          <a:prstGeom prst="rect">
            <a:avLst/>
          </a:prstGeom>
        </p:spPr>
      </p:pic>
      <p:pic>
        <p:nvPicPr>
          <p:cNvPr id="11" name="Picture 10" descr="A picture containing icon&#10;&#10;Description automatically generated">
            <a:extLst>
              <a:ext uri="{FF2B5EF4-FFF2-40B4-BE49-F238E27FC236}">
                <a16:creationId xmlns:a16="http://schemas.microsoft.com/office/drawing/2014/main" id="{2BE12F59-C388-426A-16C4-4BB8602DD998}"/>
              </a:ext>
            </a:extLst>
          </p:cNvPr>
          <p:cNvPicPr>
            <a:picLocks noChangeAspect="1"/>
          </p:cNvPicPr>
          <p:nvPr/>
        </p:nvPicPr>
        <p:blipFill rotWithShape="1">
          <a:blip r:embed="rId4">
            <a:extLst>
              <a:ext uri="{28A0092B-C50C-407E-A947-70E740481C1C}">
                <a14:useLocalDpi xmlns:a14="http://schemas.microsoft.com/office/drawing/2010/main" val="0"/>
              </a:ext>
            </a:extLst>
          </a:blip>
          <a:srcRect t="1" b="31523"/>
          <a:stretch/>
        </p:blipFill>
        <p:spPr>
          <a:xfrm>
            <a:off x="10551386" y="296288"/>
            <a:ext cx="1246302" cy="232332"/>
          </a:xfrm>
          <a:prstGeom prst="rect">
            <a:avLst/>
          </a:prstGeom>
        </p:spPr>
      </p:pic>
      <p:pic>
        <p:nvPicPr>
          <p:cNvPr id="2" name="Picture 2">
            <a:extLst>
              <a:ext uri="{FF2B5EF4-FFF2-40B4-BE49-F238E27FC236}">
                <a16:creationId xmlns:a16="http://schemas.microsoft.com/office/drawing/2014/main" id="{E8125A23-153F-9C32-A72A-D260FBEACE6D}"/>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1210199" y="3398665"/>
            <a:ext cx="2683002" cy="268300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50C48259-D218-E93E-62EF-DCE9776EAE94}"/>
              </a:ext>
            </a:extLst>
          </p:cNvPr>
          <p:cNvSpPr txBox="1"/>
          <p:nvPr/>
        </p:nvSpPr>
        <p:spPr>
          <a:xfrm>
            <a:off x="907042" y="3982074"/>
            <a:ext cx="3427001" cy="834291"/>
          </a:xfrm>
          <a:prstGeom prst="rect">
            <a:avLst/>
          </a:prstGeom>
        </p:spPr>
        <p:txBody>
          <a:bodyPr vert="horz" lIns="91440" tIns="45720" rIns="91440" bIns="45720" rtlCol="0">
            <a:normAutofit/>
          </a:bodyPr>
          <a:lstStyle/>
          <a:p>
            <a:pPr marL="114300">
              <a:lnSpc>
                <a:spcPct val="90000"/>
              </a:lnSpc>
              <a:spcBef>
                <a:spcPts val="1000"/>
              </a:spcBef>
            </a:pPr>
            <a:r>
              <a:rPr lang="en-US" sz="1600" dirty="0"/>
              <a:t>To convert the information sent from a producer to a format the consumer can interpret</a:t>
            </a:r>
          </a:p>
          <a:p>
            <a:pPr marL="342900" indent="-228600">
              <a:lnSpc>
                <a:spcPct val="90000"/>
              </a:lnSpc>
              <a:spcBef>
                <a:spcPts val="1000"/>
              </a:spcBef>
              <a:buFont typeface="Arial" panose="020B0604020202020204" pitchFamily="34" charset="0"/>
              <a:buChar char="•"/>
            </a:pPr>
            <a:endParaRPr lang="en-US" sz="1600" dirty="0"/>
          </a:p>
          <a:p>
            <a:pPr marL="114300" indent="-228600">
              <a:lnSpc>
                <a:spcPct val="90000"/>
              </a:lnSpc>
              <a:spcBef>
                <a:spcPts val="1000"/>
              </a:spcBef>
              <a:buFont typeface="Arial" panose="020B0604020202020204" pitchFamily="34" charset="0"/>
              <a:buChar char="•"/>
            </a:pPr>
            <a:endParaRPr lang="en-US" sz="1600" dirty="0"/>
          </a:p>
        </p:txBody>
      </p:sp>
      <p:sp>
        <p:nvSpPr>
          <p:cNvPr id="8" name="TextBox 7">
            <a:extLst>
              <a:ext uri="{FF2B5EF4-FFF2-40B4-BE49-F238E27FC236}">
                <a16:creationId xmlns:a16="http://schemas.microsoft.com/office/drawing/2014/main" id="{8F4A17A4-D722-7B07-08D1-1C5F1A2EF06B}"/>
              </a:ext>
            </a:extLst>
          </p:cNvPr>
          <p:cNvSpPr txBox="1"/>
          <p:nvPr/>
        </p:nvSpPr>
        <p:spPr>
          <a:xfrm>
            <a:off x="907042" y="2875926"/>
            <a:ext cx="3358159" cy="341632"/>
          </a:xfrm>
          <a:prstGeom prst="rect">
            <a:avLst/>
          </a:prstGeom>
          <a:noFill/>
        </p:spPr>
        <p:txBody>
          <a:bodyPr wrap="square">
            <a:spAutoFit/>
          </a:bodyPr>
          <a:lstStyle/>
          <a:p>
            <a:pPr marL="114300">
              <a:lnSpc>
                <a:spcPct val="90000"/>
              </a:lnSpc>
              <a:spcBef>
                <a:spcPts val="1000"/>
              </a:spcBef>
            </a:pPr>
            <a:r>
              <a:rPr lang="en-US" sz="1800" dirty="0"/>
              <a:t>Why do we need </a:t>
            </a:r>
            <a:r>
              <a:rPr lang="en-US" sz="1800" dirty="0" err="1"/>
              <a:t>deserializers</a:t>
            </a:r>
            <a:r>
              <a:rPr lang="en-US" sz="1800" dirty="0"/>
              <a:t>?</a:t>
            </a:r>
          </a:p>
        </p:txBody>
      </p:sp>
    </p:spTree>
    <p:extLst>
      <p:ext uri="{BB962C8B-B14F-4D97-AF65-F5344CB8AC3E}">
        <p14:creationId xmlns:p14="http://schemas.microsoft.com/office/powerpoint/2010/main" val="31195086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2"/>
                                        </p:tgtEl>
                                        <p:attrNameLst>
                                          <p:attrName>style.visibility</p:attrName>
                                        </p:attrNameLst>
                                      </p:cBhvr>
                                      <p:to>
                                        <p:strVal val="hidden"/>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A1B3EAE-938B-C1DE-1505-DA8E1676A0B5}"/>
              </a:ext>
            </a:extLst>
          </p:cNvPr>
          <p:cNvSpPr txBox="1">
            <a:spLocks/>
          </p:cNvSpPr>
          <p:nvPr/>
        </p:nvSpPr>
        <p:spPr>
          <a:xfrm>
            <a:off x="385449" y="454526"/>
            <a:ext cx="3739341" cy="1330839"/>
          </a:xfrm>
          <a:prstGeom prst="rect">
            <a:avLst/>
          </a:prstGeom>
        </p:spPr>
        <p:txBody>
          <a:bodyPr vert="horz" lIns="91440" tIns="45720" rIns="91440" bIns="45720" rtlCol="0" anchor="ctr" anchorCtr="0">
            <a:normAutofit/>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defTabSz="914400">
              <a:lnSpc>
                <a:spcPct val="90000"/>
              </a:lnSpc>
              <a:spcAft>
                <a:spcPts val="600"/>
              </a:spcAft>
            </a:pPr>
            <a:r>
              <a:rPr lang="en-US" sz="4400" kern="1200" dirty="0">
                <a:solidFill>
                  <a:schemeClr val="tx1"/>
                </a:solidFill>
                <a:latin typeface="+mj-lt"/>
                <a:ea typeface="+mj-ea"/>
                <a:cs typeface="+mj-cs"/>
              </a:rPr>
              <a:t>Consumers</a:t>
            </a:r>
          </a:p>
          <a:p>
            <a:pPr defTabSz="914400">
              <a:lnSpc>
                <a:spcPct val="90000"/>
              </a:lnSpc>
              <a:spcAft>
                <a:spcPts val="600"/>
              </a:spcAft>
            </a:pPr>
            <a:endParaRPr lang="en-US" sz="4400" kern="1200" dirty="0">
              <a:solidFill>
                <a:schemeClr val="tx1"/>
              </a:solidFill>
              <a:latin typeface="+mj-lt"/>
              <a:ea typeface="+mj-ea"/>
              <a:cs typeface="+mj-cs"/>
            </a:endParaRPr>
          </a:p>
        </p:txBody>
      </p:sp>
      <p:sp>
        <p:nvSpPr>
          <p:cNvPr id="4" name="TextBox 3">
            <a:extLst>
              <a:ext uri="{FF2B5EF4-FFF2-40B4-BE49-F238E27FC236}">
                <a16:creationId xmlns:a16="http://schemas.microsoft.com/office/drawing/2014/main" id="{C2616588-3ACD-0B4C-7B84-7EB1F9C5A43E}"/>
              </a:ext>
            </a:extLst>
          </p:cNvPr>
          <p:cNvSpPr txBox="1"/>
          <p:nvPr/>
        </p:nvSpPr>
        <p:spPr>
          <a:xfrm>
            <a:off x="493987" y="1486576"/>
            <a:ext cx="4477406" cy="4123981"/>
          </a:xfrm>
          <a:prstGeom prst="rect">
            <a:avLst/>
          </a:prstGeom>
        </p:spPr>
        <p:txBody>
          <a:bodyPr vert="horz" lIns="91440" tIns="45720" rIns="91440" bIns="45720" rtlCol="0">
            <a:normAutofit fontScale="62500" lnSpcReduction="20000"/>
          </a:bodyPr>
          <a:lstStyle/>
          <a:p>
            <a:pPr>
              <a:lnSpc>
                <a:spcPct val="150000"/>
              </a:lnSpc>
              <a:spcBef>
                <a:spcPts val="1000"/>
              </a:spcBef>
            </a:pPr>
            <a:r>
              <a:rPr lang="en-US" dirty="0"/>
              <a:t>Important Configurations:</a:t>
            </a:r>
          </a:p>
          <a:p>
            <a:pPr>
              <a:lnSpc>
                <a:spcPct val="150000"/>
              </a:lnSpc>
              <a:spcBef>
                <a:spcPts val="1000"/>
              </a:spcBef>
            </a:pPr>
            <a:endParaRPr lang="en-US" dirty="0"/>
          </a:p>
          <a:p>
            <a:pPr indent="-228600">
              <a:lnSpc>
                <a:spcPct val="150000"/>
              </a:lnSpc>
              <a:spcBef>
                <a:spcPts val="1000"/>
              </a:spcBef>
              <a:buFont typeface="Arial" panose="020B0604020202020204" pitchFamily="34" charset="0"/>
              <a:buChar char="•"/>
            </a:pPr>
            <a:r>
              <a:rPr lang="en-US" sz="2200" b="1" dirty="0" err="1"/>
              <a:t>fetch.min.bytes</a:t>
            </a:r>
            <a:r>
              <a:rPr lang="en-US" sz="2200" b="1" dirty="0"/>
              <a:t>:</a:t>
            </a:r>
          </a:p>
          <a:p>
            <a:pPr marL="228600" lvl="1">
              <a:lnSpc>
                <a:spcPct val="150000"/>
              </a:lnSpc>
              <a:spcBef>
                <a:spcPts val="1000"/>
              </a:spcBef>
            </a:pPr>
            <a:r>
              <a:rPr lang="en-GB" sz="1800" dirty="0">
                <a:effectLst/>
                <a:latin typeface="MinionPro"/>
              </a:rPr>
              <a:t>This property allows a consumer to specify the minimum amount of data that it wants to receive from the broker when fetching records, by default one byte. </a:t>
            </a:r>
            <a:endParaRPr lang="en-US" dirty="0"/>
          </a:p>
          <a:p>
            <a:pPr indent="-228600">
              <a:lnSpc>
                <a:spcPct val="150000"/>
              </a:lnSpc>
              <a:spcBef>
                <a:spcPts val="1000"/>
              </a:spcBef>
              <a:buFont typeface="Arial" panose="020B0604020202020204" pitchFamily="34" charset="0"/>
              <a:buChar char="•"/>
            </a:pPr>
            <a:r>
              <a:rPr lang="en-US" sz="2600" b="1" dirty="0" err="1"/>
              <a:t>fetch.max.wait.ms</a:t>
            </a:r>
            <a:r>
              <a:rPr lang="en-US" sz="2600" b="1" dirty="0"/>
              <a:t>:</a:t>
            </a:r>
          </a:p>
          <a:p>
            <a:pPr marL="228600" lvl="1">
              <a:lnSpc>
                <a:spcPct val="150000"/>
              </a:lnSpc>
              <a:spcBef>
                <a:spcPts val="1000"/>
              </a:spcBef>
            </a:pPr>
            <a:r>
              <a:rPr lang="en-GB" sz="1800" dirty="0">
                <a:effectLst/>
                <a:latin typeface="MinionPro"/>
              </a:rPr>
              <a:t>This property lets you specify how long to wait for </a:t>
            </a:r>
            <a:r>
              <a:rPr lang="en-US" dirty="0" err="1"/>
              <a:t>fetch.min.bytes</a:t>
            </a:r>
            <a:r>
              <a:rPr lang="en-GB" sz="1800" dirty="0">
                <a:effectLst/>
                <a:latin typeface="MinionPro"/>
              </a:rPr>
              <a:t>. </a:t>
            </a:r>
            <a:endParaRPr lang="en-US" dirty="0"/>
          </a:p>
          <a:p>
            <a:pPr indent="-228600">
              <a:lnSpc>
                <a:spcPct val="150000"/>
              </a:lnSpc>
              <a:spcBef>
                <a:spcPts val="1000"/>
              </a:spcBef>
              <a:buFont typeface="Arial" panose="020B0604020202020204" pitchFamily="34" charset="0"/>
              <a:buChar char="•"/>
            </a:pPr>
            <a:r>
              <a:rPr lang="en-US" sz="2600" b="1" dirty="0" err="1"/>
              <a:t>fetch.max.bytes</a:t>
            </a:r>
            <a:r>
              <a:rPr lang="en-US" sz="2600" b="1" dirty="0"/>
              <a:t>:</a:t>
            </a:r>
          </a:p>
          <a:p>
            <a:pPr marL="228600" lvl="1">
              <a:lnSpc>
                <a:spcPct val="150000"/>
              </a:lnSpc>
              <a:spcBef>
                <a:spcPts val="1000"/>
              </a:spcBef>
            </a:pPr>
            <a:r>
              <a:rPr lang="en-GB" sz="1800" dirty="0">
                <a:effectLst/>
                <a:latin typeface="MinionPro"/>
              </a:rPr>
              <a:t>This property lets you specify the maximum bytes that Kafka will return whenever the consumer polls a broker (50 MB by default). </a:t>
            </a:r>
            <a:endParaRPr lang="en-US" dirty="0"/>
          </a:p>
          <a:p>
            <a:pPr indent="-228600">
              <a:lnSpc>
                <a:spcPct val="150000"/>
              </a:lnSpc>
              <a:spcBef>
                <a:spcPts val="1000"/>
              </a:spcBef>
              <a:buFont typeface="Arial" panose="020B0604020202020204" pitchFamily="34" charset="0"/>
              <a:buChar char="•"/>
            </a:pPr>
            <a:endParaRPr lang="en-US" dirty="0"/>
          </a:p>
          <a:p>
            <a:pPr indent="-228600">
              <a:lnSpc>
                <a:spcPct val="150000"/>
              </a:lnSpc>
              <a:spcBef>
                <a:spcPts val="1000"/>
              </a:spcBef>
              <a:buFont typeface="Arial" panose="020B0604020202020204" pitchFamily="34" charset="0"/>
              <a:buChar char="•"/>
            </a:pPr>
            <a:endParaRPr lang="en-US" dirty="0"/>
          </a:p>
          <a:p>
            <a:pPr marL="342900" indent="-228600">
              <a:lnSpc>
                <a:spcPct val="150000"/>
              </a:lnSpc>
              <a:spcBef>
                <a:spcPts val="1000"/>
              </a:spcBef>
              <a:buFont typeface="Arial" panose="020B0604020202020204" pitchFamily="34" charset="0"/>
              <a:buChar char="•"/>
            </a:pPr>
            <a:endParaRPr lang="en-US" dirty="0"/>
          </a:p>
        </p:txBody>
      </p:sp>
      <p:pic>
        <p:nvPicPr>
          <p:cNvPr id="2" name="Picture 1" descr="A diagram of a diagram&#10;&#10;Description automatically generated with low confidence">
            <a:extLst>
              <a:ext uri="{FF2B5EF4-FFF2-40B4-BE49-F238E27FC236}">
                <a16:creationId xmlns:a16="http://schemas.microsoft.com/office/drawing/2014/main" id="{C9E6C7A2-29E4-3A34-704A-3A53E0F788CA}"/>
              </a:ext>
            </a:extLst>
          </p:cNvPr>
          <p:cNvPicPr>
            <a:picLocks noChangeAspect="1"/>
          </p:cNvPicPr>
          <p:nvPr/>
        </p:nvPicPr>
        <p:blipFill>
          <a:blip r:embed="rId3"/>
          <a:stretch>
            <a:fillRect/>
          </a:stretch>
        </p:blipFill>
        <p:spPr>
          <a:xfrm>
            <a:off x="5445457" y="1271184"/>
            <a:ext cx="6155141" cy="4339373"/>
          </a:xfrm>
          <a:prstGeom prst="rect">
            <a:avLst/>
          </a:prstGeom>
        </p:spPr>
      </p:pic>
    </p:spTree>
    <p:extLst>
      <p:ext uri="{BB962C8B-B14F-4D97-AF65-F5344CB8AC3E}">
        <p14:creationId xmlns:p14="http://schemas.microsoft.com/office/powerpoint/2010/main" val="295283597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itle 1">
            <a:extLst>
              <a:ext uri="{FF2B5EF4-FFF2-40B4-BE49-F238E27FC236}">
                <a16:creationId xmlns:a16="http://schemas.microsoft.com/office/drawing/2014/main" id="{8A1B3EAE-938B-C1DE-1505-DA8E1676A0B5}"/>
              </a:ext>
            </a:extLst>
          </p:cNvPr>
          <p:cNvSpPr txBox="1">
            <a:spLocks/>
          </p:cNvSpPr>
          <p:nvPr/>
        </p:nvSpPr>
        <p:spPr>
          <a:xfrm>
            <a:off x="385449" y="454526"/>
            <a:ext cx="3739341" cy="1330839"/>
          </a:xfrm>
          <a:prstGeom prst="rect">
            <a:avLst/>
          </a:prstGeom>
        </p:spPr>
        <p:txBody>
          <a:bodyPr vert="horz" lIns="91440" tIns="45720" rIns="91440" bIns="45720" rtlCol="0" anchor="ctr" anchorCtr="0">
            <a:normAutofit/>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defTabSz="914400">
              <a:lnSpc>
                <a:spcPct val="90000"/>
              </a:lnSpc>
              <a:spcAft>
                <a:spcPts val="600"/>
              </a:spcAft>
            </a:pPr>
            <a:r>
              <a:rPr lang="en-US" sz="4400" kern="1200" dirty="0">
                <a:solidFill>
                  <a:schemeClr val="tx1"/>
                </a:solidFill>
                <a:latin typeface="+mj-lt"/>
                <a:ea typeface="+mj-ea"/>
                <a:cs typeface="+mj-cs"/>
              </a:rPr>
              <a:t>Consumers</a:t>
            </a:r>
          </a:p>
          <a:p>
            <a:pPr defTabSz="914400">
              <a:lnSpc>
                <a:spcPct val="90000"/>
              </a:lnSpc>
              <a:spcAft>
                <a:spcPts val="600"/>
              </a:spcAft>
            </a:pPr>
            <a:endParaRPr lang="en-US" sz="4400" kern="1200" dirty="0">
              <a:solidFill>
                <a:schemeClr val="tx1"/>
              </a:solidFill>
              <a:latin typeface="+mj-lt"/>
              <a:ea typeface="+mj-ea"/>
              <a:cs typeface="+mj-cs"/>
            </a:endParaRPr>
          </a:p>
        </p:txBody>
      </p:sp>
      <p:sp>
        <p:nvSpPr>
          <p:cNvPr id="4" name="TextBox 3">
            <a:extLst>
              <a:ext uri="{FF2B5EF4-FFF2-40B4-BE49-F238E27FC236}">
                <a16:creationId xmlns:a16="http://schemas.microsoft.com/office/drawing/2014/main" id="{C2616588-3ACD-0B4C-7B84-7EB1F9C5A43E}"/>
              </a:ext>
            </a:extLst>
          </p:cNvPr>
          <p:cNvSpPr txBox="1"/>
          <p:nvPr/>
        </p:nvSpPr>
        <p:spPr>
          <a:xfrm>
            <a:off x="493987" y="1486576"/>
            <a:ext cx="3837381" cy="5020101"/>
          </a:xfrm>
          <a:prstGeom prst="rect">
            <a:avLst/>
          </a:prstGeom>
        </p:spPr>
        <p:txBody>
          <a:bodyPr vert="horz" lIns="91440" tIns="45720" rIns="91440" bIns="45720" rtlCol="0">
            <a:normAutofit fontScale="62500" lnSpcReduction="20000"/>
          </a:bodyPr>
          <a:lstStyle/>
          <a:p>
            <a:pPr>
              <a:lnSpc>
                <a:spcPct val="150000"/>
              </a:lnSpc>
              <a:spcBef>
                <a:spcPts val="1000"/>
              </a:spcBef>
            </a:pPr>
            <a:r>
              <a:rPr lang="en-US" dirty="0"/>
              <a:t>Important Configurations:</a:t>
            </a:r>
          </a:p>
          <a:p>
            <a:pPr indent="-228600">
              <a:lnSpc>
                <a:spcPct val="150000"/>
              </a:lnSpc>
              <a:spcBef>
                <a:spcPts val="1000"/>
              </a:spcBef>
              <a:buFont typeface="Arial" panose="020B0604020202020204" pitchFamily="34" charset="0"/>
              <a:buChar char="•"/>
            </a:pPr>
            <a:endParaRPr lang="en-US" dirty="0"/>
          </a:p>
          <a:p>
            <a:pPr indent="-228600">
              <a:lnSpc>
                <a:spcPct val="150000"/>
              </a:lnSpc>
              <a:spcBef>
                <a:spcPts val="1000"/>
              </a:spcBef>
              <a:buFont typeface="Arial" panose="020B0604020202020204" pitchFamily="34" charset="0"/>
              <a:buChar char="•"/>
            </a:pPr>
            <a:r>
              <a:rPr lang="en-US" sz="2100" b="1" dirty="0" err="1"/>
              <a:t>max.poll.records</a:t>
            </a:r>
            <a:r>
              <a:rPr lang="en-US" sz="2100" b="1" dirty="0"/>
              <a:t>:</a:t>
            </a:r>
          </a:p>
          <a:p>
            <a:pPr marL="228600" lvl="1">
              <a:lnSpc>
                <a:spcPct val="150000"/>
              </a:lnSpc>
              <a:spcBef>
                <a:spcPts val="1000"/>
              </a:spcBef>
            </a:pPr>
            <a:r>
              <a:rPr lang="en-GB" dirty="0">
                <a:effectLst/>
                <a:latin typeface="MinionPro"/>
              </a:rPr>
              <a:t>This property controls the maximum number of records that a single call to </a:t>
            </a:r>
            <a:r>
              <a:rPr lang="en-GB" dirty="0">
                <a:effectLst/>
                <a:latin typeface="UbuntuMono"/>
              </a:rPr>
              <a:t>poll() </a:t>
            </a:r>
            <a:r>
              <a:rPr lang="en-GB" dirty="0">
                <a:effectLst/>
                <a:latin typeface="MinionPro"/>
              </a:rPr>
              <a:t>will return. Use this to control the amount of data (but not the size of data) </a:t>
            </a:r>
            <a:endParaRPr lang="en-US" dirty="0"/>
          </a:p>
          <a:p>
            <a:pPr indent="-228600">
              <a:lnSpc>
                <a:spcPct val="150000"/>
              </a:lnSpc>
              <a:spcBef>
                <a:spcPts val="1000"/>
              </a:spcBef>
              <a:buFont typeface="Arial" panose="020B0604020202020204" pitchFamily="34" charset="0"/>
              <a:buChar char="•"/>
            </a:pPr>
            <a:r>
              <a:rPr lang="en-US" sz="2100" b="1" dirty="0" err="1"/>
              <a:t>enable.auto.commit</a:t>
            </a:r>
            <a:endParaRPr lang="en-US" sz="2100" b="1" dirty="0"/>
          </a:p>
          <a:p>
            <a:pPr marL="228600" lvl="1">
              <a:lnSpc>
                <a:spcPct val="150000"/>
              </a:lnSpc>
              <a:spcBef>
                <a:spcPts val="1000"/>
              </a:spcBef>
            </a:pPr>
            <a:r>
              <a:rPr lang="en-GB" sz="1800" dirty="0">
                <a:effectLst/>
                <a:latin typeface="MinionPro"/>
              </a:rPr>
              <a:t>This parameter controls whether the consumer will commit offsets automatically, and defaults to </a:t>
            </a:r>
            <a:r>
              <a:rPr lang="en-GB" sz="1800" dirty="0">
                <a:effectLst/>
                <a:latin typeface="UbuntuMono"/>
              </a:rPr>
              <a:t>true</a:t>
            </a:r>
            <a:r>
              <a:rPr lang="en-GB" sz="1800" dirty="0">
                <a:effectLst/>
                <a:latin typeface="MinionPro"/>
              </a:rPr>
              <a:t>. </a:t>
            </a:r>
            <a:endParaRPr lang="en-US" dirty="0"/>
          </a:p>
          <a:p>
            <a:pPr indent="-228600">
              <a:lnSpc>
                <a:spcPct val="150000"/>
              </a:lnSpc>
              <a:spcBef>
                <a:spcPts val="1000"/>
              </a:spcBef>
              <a:buFont typeface="Arial" panose="020B0604020202020204" pitchFamily="34" charset="0"/>
              <a:buChar char="•"/>
            </a:pPr>
            <a:r>
              <a:rPr lang="en-US" sz="2100" b="1" dirty="0" err="1"/>
              <a:t>auto.offset.reset</a:t>
            </a:r>
            <a:r>
              <a:rPr lang="en-US" sz="2100" b="1" dirty="0"/>
              <a:t> (earliest, latest [default], none):</a:t>
            </a:r>
          </a:p>
          <a:p>
            <a:pPr marL="228600" lvl="1">
              <a:lnSpc>
                <a:spcPct val="150000"/>
              </a:lnSpc>
              <a:spcBef>
                <a:spcPts val="1000"/>
              </a:spcBef>
            </a:pPr>
            <a:r>
              <a:rPr lang="en-GB" dirty="0">
                <a:effectLst/>
                <a:latin typeface="MinionPro"/>
              </a:rPr>
              <a:t>This property controls the </a:t>
            </a:r>
            <a:r>
              <a:rPr lang="en-GB" dirty="0" err="1">
                <a:effectLst/>
                <a:latin typeface="MinionPro"/>
              </a:rPr>
              <a:t>behavior</a:t>
            </a:r>
            <a:r>
              <a:rPr lang="en-GB" dirty="0">
                <a:effectLst/>
                <a:latin typeface="MinionPro"/>
              </a:rPr>
              <a:t> of the consumer when it starts reading a partition for which it doesn’t have a committed offset, or if the committed offset it has is invalid </a:t>
            </a:r>
            <a:endParaRPr lang="en-GB" dirty="0"/>
          </a:p>
          <a:p>
            <a:pPr indent="-228600">
              <a:lnSpc>
                <a:spcPct val="150000"/>
              </a:lnSpc>
              <a:spcBef>
                <a:spcPts val="1000"/>
              </a:spcBef>
              <a:buFont typeface="Arial" panose="020B0604020202020204" pitchFamily="34" charset="0"/>
              <a:buChar char="•"/>
            </a:pPr>
            <a:endParaRPr lang="en-US" dirty="0"/>
          </a:p>
          <a:p>
            <a:pPr indent="-228600">
              <a:lnSpc>
                <a:spcPct val="150000"/>
              </a:lnSpc>
              <a:spcBef>
                <a:spcPts val="1000"/>
              </a:spcBef>
              <a:buFont typeface="Arial" panose="020B0604020202020204" pitchFamily="34" charset="0"/>
              <a:buChar char="•"/>
            </a:pPr>
            <a:endParaRPr lang="en-US" dirty="0"/>
          </a:p>
          <a:p>
            <a:pPr marL="342900" indent="-228600">
              <a:lnSpc>
                <a:spcPct val="150000"/>
              </a:lnSpc>
              <a:spcBef>
                <a:spcPts val="1000"/>
              </a:spcBef>
              <a:buFont typeface="Arial" panose="020B0604020202020204" pitchFamily="34" charset="0"/>
              <a:buChar char="•"/>
            </a:pPr>
            <a:endParaRPr lang="en-US" dirty="0"/>
          </a:p>
        </p:txBody>
      </p:sp>
      <p:pic>
        <p:nvPicPr>
          <p:cNvPr id="2" name="Picture 1" descr="A diagram of a diagram&#10;&#10;Description automatically generated with low confidence">
            <a:extLst>
              <a:ext uri="{FF2B5EF4-FFF2-40B4-BE49-F238E27FC236}">
                <a16:creationId xmlns:a16="http://schemas.microsoft.com/office/drawing/2014/main" id="{C9E6C7A2-29E4-3A34-704A-3A53E0F788CA}"/>
              </a:ext>
            </a:extLst>
          </p:cNvPr>
          <p:cNvPicPr>
            <a:picLocks noChangeAspect="1"/>
          </p:cNvPicPr>
          <p:nvPr/>
        </p:nvPicPr>
        <p:blipFill>
          <a:blip r:embed="rId3"/>
          <a:stretch>
            <a:fillRect/>
          </a:stretch>
        </p:blipFill>
        <p:spPr>
          <a:xfrm>
            <a:off x="5445457" y="1271184"/>
            <a:ext cx="6155141" cy="4339373"/>
          </a:xfrm>
          <a:prstGeom prst="rect">
            <a:avLst/>
          </a:prstGeom>
        </p:spPr>
      </p:pic>
    </p:spTree>
    <p:extLst>
      <p:ext uri="{BB962C8B-B14F-4D97-AF65-F5344CB8AC3E}">
        <p14:creationId xmlns:p14="http://schemas.microsoft.com/office/powerpoint/2010/main" val="191936118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9089EED9-F54D-4F20-A2C6-949DE41769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1A85619E-59AB-4E59-8DD1-77D17FCB33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26150" cy="6858000"/>
          </a:xfrm>
          <a:custGeom>
            <a:avLst/>
            <a:gdLst>
              <a:gd name="connsiteX0" fmla="*/ 0 w 7579856"/>
              <a:gd name="connsiteY0" fmla="*/ 0 h 6858000"/>
              <a:gd name="connsiteX1" fmla="*/ 7579856 w 7579856"/>
              <a:gd name="connsiteY1" fmla="*/ 0 h 6858000"/>
              <a:gd name="connsiteX2" fmla="*/ 7470504 w 7579856"/>
              <a:gd name="connsiteY2" fmla="*/ 260102 h 6858000"/>
              <a:gd name="connsiteX3" fmla="*/ 7382971 w 7579856"/>
              <a:gd name="connsiteY3" fmla="*/ 293939 h 6858000"/>
              <a:gd name="connsiteX4" fmla="*/ 7424315 w 7579856"/>
              <a:gd name="connsiteY4" fmla="*/ 333533 h 6858000"/>
              <a:gd name="connsiteX5" fmla="*/ 7371566 w 7579856"/>
              <a:gd name="connsiteY5" fmla="*/ 479678 h 6858000"/>
              <a:gd name="connsiteX6" fmla="*/ 7333409 w 7579856"/>
              <a:gd name="connsiteY6" fmla="*/ 639474 h 6858000"/>
              <a:gd name="connsiteX7" fmla="*/ 7277592 w 7579856"/>
              <a:gd name="connsiteY7" fmla="*/ 752461 h 6858000"/>
              <a:gd name="connsiteX8" fmla="*/ 7168002 w 7579856"/>
              <a:gd name="connsiteY8" fmla="*/ 908523 h 6858000"/>
              <a:gd name="connsiteX9" fmla="*/ 6878697 w 7579856"/>
              <a:gd name="connsiteY9" fmla="*/ 1346641 h 6858000"/>
              <a:gd name="connsiteX10" fmla="*/ 6794992 w 7579856"/>
              <a:gd name="connsiteY10" fmla="*/ 1562952 h 6858000"/>
              <a:gd name="connsiteX11" fmla="*/ 6734639 w 7579856"/>
              <a:gd name="connsiteY11" fmla="*/ 1920622 h 6858000"/>
              <a:gd name="connsiteX12" fmla="*/ 6730519 w 7579856"/>
              <a:gd name="connsiteY12" fmla="*/ 2097872 h 6858000"/>
              <a:gd name="connsiteX13" fmla="*/ 6705894 w 7579856"/>
              <a:gd name="connsiteY13" fmla="*/ 2420416 h 6858000"/>
              <a:gd name="connsiteX14" fmla="*/ 6683705 w 7579856"/>
              <a:gd name="connsiteY14" fmla="*/ 2654677 h 6858000"/>
              <a:gd name="connsiteX15" fmla="*/ 6638423 w 7579856"/>
              <a:gd name="connsiteY15" fmla="*/ 2846969 h 6858000"/>
              <a:gd name="connsiteX16" fmla="*/ 6553674 w 7579856"/>
              <a:gd name="connsiteY16" fmla="*/ 3101886 h 6858000"/>
              <a:gd name="connsiteX17" fmla="*/ 6511102 w 7579856"/>
              <a:gd name="connsiteY17" fmla="*/ 3227971 h 6858000"/>
              <a:gd name="connsiteX18" fmla="*/ 6492768 w 7579856"/>
              <a:gd name="connsiteY18" fmla="*/ 3410007 h 6858000"/>
              <a:gd name="connsiteX19" fmla="*/ 6483278 w 7579856"/>
              <a:gd name="connsiteY19" fmla="*/ 3413112 h 6858000"/>
              <a:gd name="connsiteX20" fmla="*/ 6457853 w 7579856"/>
              <a:gd name="connsiteY20" fmla="*/ 3475597 h 6858000"/>
              <a:gd name="connsiteX21" fmla="*/ 6410459 w 7579856"/>
              <a:gd name="connsiteY21" fmla="*/ 3726672 h 6858000"/>
              <a:gd name="connsiteX22" fmla="*/ 6359621 w 7579856"/>
              <a:gd name="connsiteY22" fmla="*/ 3847892 h 6858000"/>
              <a:gd name="connsiteX23" fmla="*/ 6334856 w 7579856"/>
              <a:gd name="connsiteY23" fmla="*/ 3885724 h 6858000"/>
              <a:gd name="connsiteX24" fmla="*/ 6293786 w 7579856"/>
              <a:gd name="connsiteY24" fmla="*/ 3949434 h 6858000"/>
              <a:gd name="connsiteX25" fmla="*/ 6245606 w 7579856"/>
              <a:gd name="connsiteY25" fmla="*/ 3999200 h 6858000"/>
              <a:gd name="connsiteX26" fmla="*/ 6141951 w 7579856"/>
              <a:gd name="connsiteY26" fmla="*/ 4086732 h 6858000"/>
              <a:gd name="connsiteX27" fmla="*/ 6078664 w 7579856"/>
              <a:gd name="connsiteY27" fmla="*/ 4186250 h 6858000"/>
              <a:gd name="connsiteX28" fmla="*/ 6022393 w 7579856"/>
              <a:gd name="connsiteY28" fmla="*/ 4256032 h 6858000"/>
              <a:gd name="connsiteX29" fmla="*/ 5948407 w 7579856"/>
              <a:gd name="connsiteY29" fmla="*/ 4384326 h 6858000"/>
              <a:gd name="connsiteX30" fmla="*/ 5876649 w 7579856"/>
              <a:gd name="connsiteY30" fmla="*/ 4557747 h 6858000"/>
              <a:gd name="connsiteX31" fmla="*/ 5843760 w 7579856"/>
              <a:gd name="connsiteY31" fmla="*/ 4628455 h 6858000"/>
              <a:gd name="connsiteX32" fmla="*/ 5770009 w 7579856"/>
              <a:gd name="connsiteY32" fmla="*/ 4708689 h 6858000"/>
              <a:gd name="connsiteX33" fmla="*/ 5725056 w 7579856"/>
              <a:gd name="connsiteY33" fmla="*/ 4751553 h 6858000"/>
              <a:gd name="connsiteX34" fmla="*/ 5673106 w 7579856"/>
              <a:gd name="connsiteY34" fmla="*/ 4803022 h 6858000"/>
              <a:gd name="connsiteX35" fmla="*/ 5646635 w 7579856"/>
              <a:gd name="connsiteY35" fmla="*/ 4918486 h 6858000"/>
              <a:gd name="connsiteX36" fmla="*/ 5632308 w 7579856"/>
              <a:gd name="connsiteY36" fmla="*/ 5003261 h 6858000"/>
              <a:gd name="connsiteX37" fmla="*/ 5600041 w 7579856"/>
              <a:gd name="connsiteY37" fmla="*/ 5126502 h 6858000"/>
              <a:gd name="connsiteX38" fmla="*/ 5593786 w 7579856"/>
              <a:gd name="connsiteY38" fmla="*/ 5183759 h 6858000"/>
              <a:gd name="connsiteX39" fmla="*/ 5566847 w 7579856"/>
              <a:gd name="connsiteY39" fmla="*/ 5283130 h 6858000"/>
              <a:gd name="connsiteX40" fmla="*/ 5545211 w 7579856"/>
              <a:gd name="connsiteY40" fmla="*/ 5391620 h 6858000"/>
              <a:gd name="connsiteX41" fmla="*/ 5504490 w 7579856"/>
              <a:gd name="connsiteY41" fmla="*/ 5443028 h 6858000"/>
              <a:gd name="connsiteX42" fmla="*/ 5495036 w 7579856"/>
              <a:gd name="connsiteY42" fmla="*/ 5535042 h 6858000"/>
              <a:gd name="connsiteX43" fmla="*/ 5481653 w 7579856"/>
              <a:gd name="connsiteY43" fmla="*/ 5579759 h 6858000"/>
              <a:gd name="connsiteX44" fmla="*/ 5453795 w 7579856"/>
              <a:gd name="connsiteY44" fmla="*/ 5665992 h 6858000"/>
              <a:gd name="connsiteX45" fmla="*/ 5417837 w 7579856"/>
              <a:gd name="connsiteY45" fmla="*/ 5741729 h 6858000"/>
              <a:gd name="connsiteX46" fmla="*/ 5398588 w 7579856"/>
              <a:gd name="connsiteY46" fmla="*/ 5893367 h 6858000"/>
              <a:gd name="connsiteX47" fmla="*/ 5412427 w 7579856"/>
              <a:gd name="connsiteY47" fmla="*/ 5943796 h 6858000"/>
              <a:gd name="connsiteX48" fmla="*/ 5400101 w 7579856"/>
              <a:gd name="connsiteY48" fmla="*/ 6000335 h 6858000"/>
              <a:gd name="connsiteX49" fmla="*/ 5408124 w 7579856"/>
              <a:gd name="connsiteY49" fmla="*/ 6055832 h 6858000"/>
              <a:gd name="connsiteX50" fmla="*/ 5382772 w 7579856"/>
              <a:gd name="connsiteY50" fmla="*/ 6106527 h 6858000"/>
              <a:gd name="connsiteX51" fmla="*/ 5354118 w 7579856"/>
              <a:gd name="connsiteY51" fmla="*/ 6177715 h 6858000"/>
              <a:gd name="connsiteX52" fmla="*/ 5352724 w 7579856"/>
              <a:gd name="connsiteY52" fmla="*/ 6231835 h 6858000"/>
              <a:gd name="connsiteX53" fmla="*/ 5314801 w 7579856"/>
              <a:gd name="connsiteY53" fmla="*/ 6378377 h 6858000"/>
              <a:gd name="connsiteX54" fmla="*/ 5346289 w 7579856"/>
              <a:gd name="connsiteY54" fmla="*/ 6531204 h 6858000"/>
              <a:gd name="connsiteX55" fmla="*/ 5296493 w 7579856"/>
              <a:gd name="connsiteY55" fmla="*/ 6828948 h 6858000"/>
              <a:gd name="connsiteX56" fmla="*/ 5299149 w 7579856"/>
              <a:gd name="connsiteY56" fmla="*/ 6850700 h 6858000"/>
              <a:gd name="connsiteX57" fmla="*/ 5293995 w 7579856"/>
              <a:gd name="connsiteY57" fmla="*/ 6858000 h 6858000"/>
              <a:gd name="connsiteX58" fmla="*/ 0 w 7579856"/>
              <a:gd name="connsiteY58" fmla="*/ 6858000 h 6858000"/>
              <a:gd name="connsiteX0" fmla="*/ 0 w 7579856"/>
              <a:gd name="connsiteY0" fmla="*/ 0 h 6858000"/>
              <a:gd name="connsiteX1" fmla="*/ 7579856 w 7579856"/>
              <a:gd name="connsiteY1" fmla="*/ 0 h 6858000"/>
              <a:gd name="connsiteX2" fmla="*/ 7470504 w 7579856"/>
              <a:gd name="connsiteY2" fmla="*/ 260102 h 6858000"/>
              <a:gd name="connsiteX3" fmla="*/ 7382971 w 7579856"/>
              <a:gd name="connsiteY3" fmla="*/ 293939 h 6858000"/>
              <a:gd name="connsiteX4" fmla="*/ 7371566 w 7579856"/>
              <a:gd name="connsiteY4" fmla="*/ 479678 h 6858000"/>
              <a:gd name="connsiteX5" fmla="*/ 7333409 w 7579856"/>
              <a:gd name="connsiteY5" fmla="*/ 639474 h 6858000"/>
              <a:gd name="connsiteX6" fmla="*/ 7277592 w 7579856"/>
              <a:gd name="connsiteY6" fmla="*/ 752461 h 6858000"/>
              <a:gd name="connsiteX7" fmla="*/ 7168002 w 7579856"/>
              <a:gd name="connsiteY7" fmla="*/ 908523 h 6858000"/>
              <a:gd name="connsiteX8" fmla="*/ 6878697 w 7579856"/>
              <a:gd name="connsiteY8" fmla="*/ 1346641 h 6858000"/>
              <a:gd name="connsiteX9" fmla="*/ 6794992 w 7579856"/>
              <a:gd name="connsiteY9" fmla="*/ 1562952 h 6858000"/>
              <a:gd name="connsiteX10" fmla="*/ 6734639 w 7579856"/>
              <a:gd name="connsiteY10" fmla="*/ 1920622 h 6858000"/>
              <a:gd name="connsiteX11" fmla="*/ 6730519 w 7579856"/>
              <a:gd name="connsiteY11" fmla="*/ 2097872 h 6858000"/>
              <a:gd name="connsiteX12" fmla="*/ 6705894 w 7579856"/>
              <a:gd name="connsiteY12" fmla="*/ 2420416 h 6858000"/>
              <a:gd name="connsiteX13" fmla="*/ 6683705 w 7579856"/>
              <a:gd name="connsiteY13" fmla="*/ 2654677 h 6858000"/>
              <a:gd name="connsiteX14" fmla="*/ 6638423 w 7579856"/>
              <a:gd name="connsiteY14" fmla="*/ 2846969 h 6858000"/>
              <a:gd name="connsiteX15" fmla="*/ 6553674 w 7579856"/>
              <a:gd name="connsiteY15" fmla="*/ 3101886 h 6858000"/>
              <a:gd name="connsiteX16" fmla="*/ 6511102 w 7579856"/>
              <a:gd name="connsiteY16" fmla="*/ 3227971 h 6858000"/>
              <a:gd name="connsiteX17" fmla="*/ 6492768 w 7579856"/>
              <a:gd name="connsiteY17" fmla="*/ 3410007 h 6858000"/>
              <a:gd name="connsiteX18" fmla="*/ 6483278 w 7579856"/>
              <a:gd name="connsiteY18" fmla="*/ 3413112 h 6858000"/>
              <a:gd name="connsiteX19" fmla="*/ 6457853 w 7579856"/>
              <a:gd name="connsiteY19" fmla="*/ 3475597 h 6858000"/>
              <a:gd name="connsiteX20" fmla="*/ 6410459 w 7579856"/>
              <a:gd name="connsiteY20" fmla="*/ 3726672 h 6858000"/>
              <a:gd name="connsiteX21" fmla="*/ 6359621 w 7579856"/>
              <a:gd name="connsiteY21" fmla="*/ 3847892 h 6858000"/>
              <a:gd name="connsiteX22" fmla="*/ 6334856 w 7579856"/>
              <a:gd name="connsiteY22" fmla="*/ 3885724 h 6858000"/>
              <a:gd name="connsiteX23" fmla="*/ 6293786 w 7579856"/>
              <a:gd name="connsiteY23" fmla="*/ 3949434 h 6858000"/>
              <a:gd name="connsiteX24" fmla="*/ 6245606 w 7579856"/>
              <a:gd name="connsiteY24" fmla="*/ 3999200 h 6858000"/>
              <a:gd name="connsiteX25" fmla="*/ 6141951 w 7579856"/>
              <a:gd name="connsiteY25" fmla="*/ 4086732 h 6858000"/>
              <a:gd name="connsiteX26" fmla="*/ 6078664 w 7579856"/>
              <a:gd name="connsiteY26" fmla="*/ 4186250 h 6858000"/>
              <a:gd name="connsiteX27" fmla="*/ 6022393 w 7579856"/>
              <a:gd name="connsiteY27" fmla="*/ 4256032 h 6858000"/>
              <a:gd name="connsiteX28" fmla="*/ 5948407 w 7579856"/>
              <a:gd name="connsiteY28" fmla="*/ 4384326 h 6858000"/>
              <a:gd name="connsiteX29" fmla="*/ 5876649 w 7579856"/>
              <a:gd name="connsiteY29" fmla="*/ 4557747 h 6858000"/>
              <a:gd name="connsiteX30" fmla="*/ 5843760 w 7579856"/>
              <a:gd name="connsiteY30" fmla="*/ 4628455 h 6858000"/>
              <a:gd name="connsiteX31" fmla="*/ 5770009 w 7579856"/>
              <a:gd name="connsiteY31" fmla="*/ 4708689 h 6858000"/>
              <a:gd name="connsiteX32" fmla="*/ 5725056 w 7579856"/>
              <a:gd name="connsiteY32" fmla="*/ 4751553 h 6858000"/>
              <a:gd name="connsiteX33" fmla="*/ 5673106 w 7579856"/>
              <a:gd name="connsiteY33" fmla="*/ 4803022 h 6858000"/>
              <a:gd name="connsiteX34" fmla="*/ 5646635 w 7579856"/>
              <a:gd name="connsiteY34" fmla="*/ 4918486 h 6858000"/>
              <a:gd name="connsiteX35" fmla="*/ 5632308 w 7579856"/>
              <a:gd name="connsiteY35" fmla="*/ 5003261 h 6858000"/>
              <a:gd name="connsiteX36" fmla="*/ 5600041 w 7579856"/>
              <a:gd name="connsiteY36" fmla="*/ 5126502 h 6858000"/>
              <a:gd name="connsiteX37" fmla="*/ 5593786 w 7579856"/>
              <a:gd name="connsiteY37" fmla="*/ 5183759 h 6858000"/>
              <a:gd name="connsiteX38" fmla="*/ 5566847 w 7579856"/>
              <a:gd name="connsiteY38" fmla="*/ 5283130 h 6858000"/>
              <a:gd name="connsiteX39" fmla="*/ 5545211 w 7579856"/>
              <a:gd name="connsiteY39" fmla="*/ 5391620 h 6858000"/>
              <a:gd name="connsiteX40" fmla="*/ 5504490 w 7579856"/>
              <a:gd name="connsiteY40" fmla="*/ 5443028 h 6858000"/>
              <a:gd name="connsiteX41" fmla="*/ 5495036 w 7579856"/>
              <a:gd name="connsiteY41" fmla="*/ 5535042 h 6858000"/>
              <a:gd name="connsiteX42" fmla="*/ 5481653 w 7579856"/>
              <a:gd name="connsiteY42" fmla="*/ 5579759 h 6858000"/>
              <a:gd name="connsiteX43" fmla="*/ 5453795 w 7579856"/>
              <a:gd name="connsiteY43" fmla="*/ 5665992 h 6858000"/>
              <a:gd name="connsiteX44" fmla="*/ 5417837 w 7579856"/>
              <a:gd name="connsiteY44" fmla="*/ 5741729 h 6858000"/>
              <a:gd name="connsiteX45" fmla="*/ 5398588 w 7579856"/>
              <a:gd name="connsiteY45" fmla="*/ 5893367 h 6858000"/>
              <a:gd name="connsiteX46" fmla="*/ 5412427 w 7579856"/>
              <a:gd name="connsiteY46" fmla="*/ 5943796 h 6858000"/>
              <a:gd name="connsiteX47" fmla="*/ 5400101 w 7579856"/>
              <a:gd name="connsiteY47" fmla="*/ 6000335 h 6858000"/>
              <a:gd name="connsiteX48" fmla="*/ 5408124 w 7579856"/>
              <a:gd name="connsiteY48" fmla="*/ 6055832 h 6858000"/>
              <a:gd name="connsiteX49" fmla="*/ 5382772 w 7579856"/>
              <a:gd name="connsiteY49" fmla="*/ 6106527 h 6858000"/>
              <a:gd name="connsiteX50" fmla="*/ 5354118 w 7579856"/>
              <a:gd name="connsiteY50" fmla="*/ 6177715 h 6858000"/>
              <a:gd name="connsiteX51" fmla="*/ 5352724 w 7579856"/>
              <a:gd name="connsiteY51" fmla="*/ 6231835 h 6858000"/>
              <a:gd name="connsiteX52" fmla="*/ 5314801 w 7579856"/>
              <a:gd name="connsiteY52" fmla="*/ 6378377 h 6858000"/>
              <a:gd name="connsiteX53" fmla="*/ 5346289 w 7579856"/>
              <a:gd name="connsiteY53" fmla="*/ 6531204 h 6858000"/>
              <a:gd name="connsiteX54" fmla="*/ 5296493 w 7579856"/>
              <a:gd name="connsiteY54" fmla="*/ 6828948 h 6858000"/>
              <a:gd name="connsiteX55" fmla="*/ 5299149 w 7579856"/>
              <a:gd name="connsiteY55" fmla="*/ 6850700 h 6858000"/>
              <a:gd name="connsiteX56" fmla="*/ 5293995 w 7579856"/>
              <a:gd name="connsiteY56" fmla="*/ 6858000 h 6858000"/>
              <a:gd name="connsiteX57" fmla="*/ 0 w 7579856"/>
              <a:gd name="connsiteY57" fmla="*/ 6858000 h 6858000"/>
              <a:gd name="connsiteX58" fmla="*/ 0 w 7579856"/>
              <a:gd name="connsiteY58" fmla="*/ 0 h 6858000"/>
              <a:gd name="connsiteX0" fmla="*/ 0 w 7579856"/>
              <a:gd name="connsiteY0" fmla="*/ 0 h 6858000"/>
              <a:gd name="connsiteX1" fmla="*/ 7579856 w 7579856"/>
              <a:gd name="connsiteY1" fmla="*/ 0 h 6858000"/>
              <a:gd name="connsiteX2" fmla="*/ 7470504 w 7579856"/>
              <a:gd name="connsiteY2" fmla="*/ 260102 h 6858000"/>
              <a:gd name="connsiteX3" fmla="*/ 7393573 w 7579856"/>
              <a:gd name="connsiteY3" fmla="*/ 399956 h 6858000"/>
              <a:gd name="connsiteX4" fmla="*/ 7371566 w 7579856"/>
              <a:gd name="connsiteY4" fmla="*/ 479678 h 6858000"/>
              <a:gd name="connsiteX5" fmla="*/ 7333409 w 7579856"/>
              <a:gd name="connsiteY5" fmla="*/ 639474 h 6858000"/>
              <a:gd name="connsiteX6" fmla="*/ 7277592 w 7579856"/>
              <a:gd name="connsiteY6" fmla="*/ 752461 h 6858000"/>
              <a:gd name="connsiteX7" fmla="*/ 7168002 w 7579856"/>
              <a:gd name="connsiteY7" fmla="*/ 908523 h 6858000"/>
              <a:gd name="connsiteX8" fmla="*/ 6878697 w 7579856"/>
              <a:gd name="connsiteY8" fmla="*/ 1346641 h 6858000"/>
              <a:gd name="connsiteX9" fmla="*/ 6794992 w 7579856"/>
              <a:gd name="connsiteY9" fmla="*/ 1562952 h 6858000"/>
              <a:gd name="connsiteX10" fmla="*/ 6734639 w 7579856"/>
              <a:gd name="connsiteY10" fmla="*/ 1920622 h 6858000"/>
              <a:gd name="connsiteX11" fmla="*/ 6730519 w 7579856"/>
              <a:gd name="connsiteY11" fmla="*/ 2097872 h 6858000"/>
              <a:gd name="connsiteX12" fmla="*/ 6705894 w 7579856"/>
              <a:gd name="connsiteY12" fmla="*/ 2420416 h 6858000"/>
              <a:gd name="connsiteX13" fmla="*/ 6683705 w 7579856"/>
              <a:gd name="connsiteY13" fmla="*/ 2654677 h 6858000"/>
              <a:gd name="connsiteX14" fmla="*/ 6638423 w 7579856"/>
              <a:gd name="connsiteY14" fmla="*/ 2846969 h 6858000"/>
              <a:gd name="connsiteX15" fmla="*/ 6553674 w 7579856"/>
              <a:gd name="connsiteY15" fmla="*/ 3101886 h 6858000"/>
              <a:gd name="connsiteX16" fmla="*/ 6511102 w 7579856"/>
              <a:gd name="connsiteY16" fmla="*/ 3227971 h 6858000"/>
              <a:gd name="connsiteX17" fmla="*/ 6492768 w 7579856"/>
              <a:gd name="connsiteY17" fmla="*/ 3410007 h 6858000"/>
              <a:gd name="connsiteX18" fmla="*/ 6483278 w 7579856"/>
              <a:gd name="connsiteY18" fmla="*/ 3413112 h 6858000"/>
              <a:gd name="connsiteX19" fmla="*/ 6457853 w 7579856"/>
              <a:gd name="connsiteY19" fmla="*/ 3475597 h 6858000"/>
              <a:gd name="connsiteX20" fmla="*/ 6410459 w 7579856"/>
              <a:gd name="connsiteY20" fmla="*/ 3726672 h 6858000"/>
              <a:gd name="connsiteX21" fmla="*/ 6359621 w 7579856"/>
              <a:gd name="connsiteY21" fmla="*/ 3847892 h 6858000"/>
              <a:gd name="connsiteX22" fmla="*/ 6334856 w 7579856"/>
              <a:gd name="connsiteY22" fmla="*/ 3885724 h 6858000"/>
              <a:gd name="connsiteX23" fmla="*/ 6293786 w 7579856"/>
              <a:gd name="connsiteY23" fmla="*/ 3949434 h 6858000"/>
              <a:gd name="connsiteX24" fmla="*/ 6245606 w 7579856"/>
              <a:gd name="connsiteY24" fmla="*/ 3999200 h 6858000"/>
              <a:gd name="connsiteX25" fmla="*/ 6141951 w 7579856"/>
              <a:gd name="connsiteY25" fmla="*/ 4086732 h 6858000"/>
              <a:gd name="connsiteX26" fmla="*/ 6078664 w 7579856"/>
              <a:gd name="connsiteY26" fmla="*/ 4186250 h 6858000"/>
              <a:gd name="connsiteX27" fmla="*/ 6022393 w 7579856"/>
              <a:gd name="connsiteY27" fmla="*/ 4256032 h 6858000"/>
              <a:gd name="connsiteX28" fmla="*/ 5948407 w 7579856"/>
              <a:gd name="connsiteY28" fmla="*/ 4384326 h 6858000"/>
              <a:gd name="connsiteX29" fmla="*/ 5876649 w 7579856"/>
              <a:gd name="connsiteY29" fmla="*/ 4557747 h 6858000"/>
              <a:gd name="connsiteX30" fmla="*/ 5843760 w 7579856"/>
              <a:gd name="connsiteY30" fmla="*/ 4628455 h 6858000"/>
              <a:gd name="connsiteX31" fmla="*/ 5770009 w 7579856"/>
              <a:gd name="connsiteY31" fmla="*/ 4708689 h 6858000"/>
              <a:gd name="connsiteX32" fmla="*/ 5725056 w 7579856"/>
              <a:gd name="connsiteY32" fmla="*/ 4751553 h 6858000"/>
              <a:gd name="connsiteX33" fmla="*/ 5673106 w 7579856"/>
              <a:gd name="connsiteY33" fmla="*/ 4803022 h 6858000"/>
              <a:gd name="connsiteX34" fmla="*/ 5646635 w 7579856"/>
              <a:gd name="connsiteY34" fmla="*/ 4918486 h 6858000"/>
              <a:gd name="connsiteX35" fmla="*/ 5632308 w 7579856"/>
              <a:gd name="connsiteY35" fmla="*/ 5003261 h 6858000"/>
              <a:gd name="connsiteX36" fmla="*/ 5600041 w 7579856"/>
              <a:gd name="connsiteY36" fmla="*/ 5126502 h 6858000"/>
              <a:gd name="connsiteX37" fmla="*/ 5593786 w 7579856"/>
              <a:gd name="connsiteY37" fmla="*/ 5183759 h 6858000"/>
              <a:gd name="connsiteX38" fmla="*/ 5566847 w 7579856"/>
              <a:gd name="connsiteY38" fmla="*/ 5283130 h 6858000"/>
              <a:gd name="connsiteX39" fmla="*/ 5545211 w 7579856"/>
              <a:gd name="connsiteY39" fmla="*/ 5391620 h 6858000"/>
              <a:gd name="connsiteX40" fmla="*/ 5504490 w 7579856"/>
              <a:gd name="connsiteY40" fmla="*/ 5443028 h 6858000"/>
              <a:gd name="connsiteX41" fmla="*/ 5495036 w 7579856"/>
              <a:gd name="connsiteY41" fmla="*/ 5535042 h 6858000"/>
              <a:gd name="connsiteX42" fmla="*/ 5481653 w 7579856"/>
              <a:gd name="connsiteY42" fmla="*/ 5579759 h 6858000"/>
              <a:gd name="connsiteX43" fmla="*/ 5453795 w 7579856"/>
              <a:gd name="connsiteY43" fmla="*/ 5665992 h 6858000"/>
              <a:gd name="connsiteX44" fmla="*/ 5417837 w 7579856"/>
              <a:gd name="connsiteY44" fmla="*/ 5741729 h 6858000"/>
              <a:gd name="connsiteX45" fmla="*/ 5398588 w 7579856"/>
              <a:gd name="connsiteY45" fmla="*/ 5893367 h 6858000"/>
              <a:gd name="connsiteX46" fmla="*/ 5412427 w 7579856"/>
              <a:gd name="connsiteY46" fmla="*/ 5943796 h 6858000"/>
              <a:gd name="connsiteX47" fmla="*/ 5400101 w 7579856"/>
              <a:gd name="connsiteY47" fmla="*/ 6000335 h 6858000"/>
              <a:gd name="connsiteX48" fmla="*/ 5408124 w 7579856"/>
              <a:gd name="connsiteY48" fmla="*/ 6055832 h 6858000"/>
              <a:gd name="connsiteX49" fmla="*/ 5382772 w 7579856"/>
              <a:gd name="connsiteY49" fmla="*/ 6106527 h 6858000"/>
              <a:gd name="connsiteX50" fmla="*/ 5354118 w 7579856"/>
              <a:gd name="connsiteY50" fmla="*/ 6177715 h 6858000"/>
              <a:gd name="connsiteX51" fmla="*/ 5352724 w 7579856"/>
              <a:gd name="connsiteY51" fmla="*/ 6231835 h 6858000"/>
              <a:gd name="connsiteX52" fmla="*/ 5314801 w 7579856"/>
              <a:gd name="connsiteY52" fmla="*/ 6378377 h 6858000"/>
              <a:gd name="connsiteX53" fmla="*/ 5346289 w 7579856"/>
              <a:gd name="connsiteY53" fmla="*/ 6531204 h 6858000"/>
              <a:gd name="connsiteX54" fmla="*/ 5296493 w 7579856"/>
              <a:gd name="connsiteY54" fmla="*/ 6828948 h 6858000"/>
              <a:gd name="connsiteX55" fmla="*/ 5299149 w 7579856"/>
              <a:gd name="connsiteY55" fmla="*/ 6850700 h 6858000"/>
              <a:gd name="connsiteX56" fmla="*/ 5293995 w 7579856"/>
              <a:gd name="connsiteY56" fmla="*/ 6858000 h 6858000"/>
              <a:gd name="connsiteX57" fmla="*/ 0 w 7579856"/>
              <a:gd name="connsiteY57" fmla="*/ 6858000 h 6858000"/>
              <a:gd name="connsiteX58" fmla="*/ 0 w 7579856"/>
              <a:gd name="connsiteY58"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7579856" h="6858000">
                <a:moveTo>
                  <a:pt x="0" y="0"/>
                </a:moveTo>
                <a:lnTo>
                  <a:pt x="7579856" y="0"/>
                </a:lnTo>
                <a:lnTo>
                  <a:pt x="7470504" y="260102"/>
                </a:lnTo>
                <a:cubicBezTo>
                  <a:pt x="7461630" y="268839"/>
                  <a:pt x="7394342" y="394464"/>
                  <a:pt x="7393573" y="399956"/>
                </a:cubicBezTo>
                <a:cubicBezTo>
                  <a:pt x="7377083" y="436552"/>
                  <a:pt x="7379826" y="422089"/>
                  <a:pt x="7371566" y="479678"/>
                </a:cubicBezTo>
                <a:cubicBezTo>
                  <a:pt x="7375726" y="514866"/>
                  <a:pt x="7314090" y="538026"/>
                  <a:pt x="7333409" y="639474"/>
                </a:cubicBezTo>
                <a:cubicBezTo>
                  <a:pt x="7304030" y="645989"/>
                  <a:pt x="7277305" y="734514"/>
                  <a:pt x="7277592" y="752461"/>
                </a:cubicBezTo>
                <a:cubicBezTo>
                  <a:pt x="7263957" y="826326"/>
                  <a:pt x="7190549" y="831933"/>
                  <a:pt x="7168002" y="908523"/>
                </a:cubicBezTo>
                <a:cubicBezTo>
                  <a:pt x="7159192" y="1017987"/>
                  <a:pt x="6881131" y="1275734"/>
                  <a:pt x="6878697" y="1346641"/>
                </a:cubicBezTo>
                <a:cubicBezTo>
                  <a:pt x="6857377" y="1450976"/>
                  <a:pt x="6800249" y="1488570"/>
                  <a:pt x="6794992" y="1562952"/>
                </a:cubicBezTo>
                <a:cubicBezTo>
                  <a:pt x="6777186" y="1744477"/>
                  <a:pt x="6752997" y="1733417"/>
                  <a:pt x="6734639" y="1920622"/>
                </a:cubicBezTo>
                <a:cubicBezTo>
                  <a:pt x="6723638" y="2037344"/>
                  <a:pt x="6741520" y="1981150"/>
                  <a:pt x="6730519" y="2097872"/>
                </a:cubicBezTo>
                <a:lnTo>
                  <a:pt x="6705894" y="2420416"/>
                </a:lnTo>
                <a:cubicBezTo>
                  <a:pt x="6699729" y="2429580"/>
                  <a:pt x="6687282" y="2640728"/>
                  <a:pt x="6683705" y="2654677"/>
                </a:cubicBezTo>
                <a:cubicBezTo>
                  <a:pt x="6659846" y="2709901"/>
                  <a:pt x="6664499" y="2789595"/>
                  <a:pt x="6638423" y="2846969"/>
                </a:cubicBezTo>
                <a:cubicBezTo>
                  <a:pt x="6619172" y="2849418"/>
                  <a:pt x="6569554" y="3118422"/>
                  <a:pt x="6553674" y="3101886"/>
                </a:cubicBezTo>
                <a:cubicBezTo>
                  <a:pt x="6557982" y="3144969"/>
                  <a:pt x="6529319" y="3203242"/>
                  <a:pt x="6511102" y="3227971"/>
                </a:cubicBezTo>
                <a:cubicBezTo>
                  <a:pt x="6488937" y="3278163"/>
                  <a:pt x="6507177" y="3372316"/>
                  <a:pt x="6492768" y="3410007"/>
                </a:cubicBezTo>
                <a:cubicBezTo>
                  <a:pt x="6489589" y="3410402"/>
                  <a:pt x="6486392" y="3411447"/>
                  <a:pt x="6483278" y="3413112"/>
                </a:cubicBezTo>
                <a:cubicBezTo>
                  <a:pt x="6465197" y="3422775"/>
                  <a:pt x="6453811" y="3450753"/>
                  <a:pt x="6457853" y="3475597"/>
                </a:cubicBezTo>
                <a:cubicBezTo>
                  <a:pt x="6460183" y="3580433"/>
                  <a:pt x="6430321" y="3652787"/>
                  <a:pt x="6410459" y="3726672"/>
                </a:cubicBezTo>
                <a:cubicBezTo>
                  <a:pt x="6384227" y="3807490"/>
                  <a:pt x="6365561" y="3727296"/>
                  <a:pt x="6359621" y="3847892"/>
                </a:cubicBezTo>
                <a:cubicBezTo>
                  <a:pt x="6342065" y="3848387"/>
                  <a:pt x="6336582" y="3860219"/>
                  <a:pt x="6334856" y="3885724"/>
                </a:cubicBezTo>
                <a:cubicBezTo>
                  <a:pt x="6321106" y="3924250"/>
                  <a:pt x="6288462" y="3896248"/>
                  <a:pt x="6293786" y="3949434"/>
                </a:cubicBezTo>
                <a:lnTo>
                  <a:pt x="6245606" y="3999200"/>
                </a:lnTo>
                <a:cubicBezTo>
                  <a:pt x="6252452" y="3999667"/>
                  <a:pt x="6147291" y="4071013"/>
                  <a:pt x="6141951" y="4086732"/>
                </a:cubicBezTo>
                <a:lnTo>
                  <a:pt x="6078664" y="4186250"/>
                </a:lnTo>
                <a:cubicBezTo>
                  <a:pt x="6043445" y="4216806"/>
                  <a:pt x="6044102" y="4223020"/>
                  <a:pt x="6022393" y="4256032"/>
                </a:cubicBezTo>
                <a:cubicBezTo>
                  <a:pt x="6000683" y="4289045"/>
                  <a:pt x="6004124" y="4308922"/>
                  <a:pt x="5948407" y="4384326"/>
                </a:cubicBezTo>
                <a:cubicBezTo>
                  <a:pt x="5917508" y="4413425"/>
                  <a:pt x="5922990" y="4499081"/>
                  <a:pt x="5876649" y="4557747"/>
                </a:cubicBezTo>
                <a:cubicBezTo>
                  <a:pt x="5858396" y="4553894"/>
                  <a:pt x="5841562" y="4597689"/>
                  <a:pt x="5843760" y="4628455"/>
                </a:cubicBezTo>
                <a:lnTo>
                  <a:pt x="5770009" y="4708689"/>
                </a:lnTo>
                <a:cubicBezTo>
                  <a:pt x="5744628" y="4703789"/>
                  <a:pt x="5756788" y="4718752"/>
                  <a:pt x="5725056" y="4751553"/>
                </a:cubicBezTo>
                <a:cubicBezTo>
                  <a:pt x="5704052" y="4760054"/>
                  <a:pt x="5698443" y="4778037"/>
                  <a:pt x="5673106" y="4803022"/>
                </a:cubicBezTo>
                <a:cubicBezTo>
                  <a:pt x="5653325" y="4810967"/>
                  <a:pt x="5666864" y="4896812"/>
                  <a:pt x="5646635" y="4918486"/>
                </a:cubicBezTo>
                <a:cubicBezTo>
                  <a:pt x="5631909" y="4941605"/>
                  <a:pt x="5659196" y="4943736"/>
                  <a:pt x="5632308" y="5003261"/>
                </a:cubicBezTo>
                <a:cubicBezTo>
                  <a:pt x="5612112" y="5060835"/>
                  <a:pt x="5619821" y="5064904"/>
                  <a:pt x="5600041" y="5126502"/>
                </a:cubicBezTo>
                <a:cubicBezTo>
                  <a:pt x="5586116" y="5167992"/>
                  <a:pt x="5601826" y="5161046"/>
                  <a:pt x="5593786" y="5183759"/>
                </a:cubicBezTo>
                <a:cubicBezTo>
                  <a:pt x="5561334" y="5210589"/>
                  <a:pt x="5598993" y="5264555"/>
                  <a:pt x="5566847" y="5283130"/>
                </a:cubicBezTo>
                <a:lnTo>
                  <a:pt x="5545211" y="5391620"/>
                </a:lnTo>
                <a:lnTo>
                  <a:pt x="5504490" y="5443028"/>
                </a:lnTo>
                <a:cubicBezTo>
                  <a:pt x="5494192" y="5459332"/>
                  <a:pt x="5499256" y="5522813"/>
                  <a:pt x="5495036" y="5535042"/>
                </a:cubicBezTo>
                <a:cubicBezTo>
                  <a:pt x="5479787" y="5537507"/>
                  <a:pt x="5482184" y="5553460"/>
                  <a:pt x="5481653" y="5579759"/>
                </a:cubicBezTo>
                <a:cubicBezTo>
                  <a:pt x="5471160" y="5620723"/>
                  <a:pt x="5461279" y="5625872"/>
                  <a:pt x="5453795" y="5665992"/>
                </a:cubicBezTo>
                <a:cubicBezTo>
                  <a:pt x="5424217" y="5715929"/>
                  <a:pt x="5429438" y="5686607"/>
                  <a:pt x="5417837" y="5741729"/>
                </a:cubicBezTo>
                <a:cubicBezTo>
                  <a:pt x="5401590" y="5774002"/>
                  <a:pt x="5420077" y="5829059"/>
                  <a:pt x="5398588" y="5893367"/>
                </a:cubicBezTo>
                <a:cubicBezTo>
                  <a:pt x="5382045" y="5933309"/>
                  <a:pt x="5422284" y="5921390"/>
                  <a:pt x="5412427" y="5943796"/>
                </a:cubicBezTo>
                <a:lnTo>
                  <a:pt x="5400101" y="6000335"/>
                </a:lnTo>
                <a:lnTo>
                  <a:pt x="5408124" y="6055832"/>
                </a:lnTo>
                <a:cubicBezTo>
                  <a:pt x="5410319" y="6059068"/>
                  <a:pt x="5377455" y="6104819"/>
                  <a:pt x="5382772" y="6106527"/>
                </a:cubicBezTo>
                <a:lnTo>
                  <a:pt x="5354118" y="6177715"/>
                </a:lnTo>
                <a:cubicBezTo>
                  <a:pt x="5353654" y="6195756"/>
                  <a:pt x="5353188" y="6213795"/>
                  <a:pt x="5352724" y="6231835"/>
                </a:cubicBezTo>
                <a:lnTo>
                  <a:pt x="5314801" y="6378377"/>
                </a:lnTo>
                <a:cubicBezTo>
                  <a:pt x="5286767" y="6424906"/>
                  <a:pt x="5363614" y="6441657"/>
                  <a:pt x="5346289" y="6531204"/>
                </a:cubicBezTo>
                <a:cubicBezTo>
                  <a:pt x="5336370" y="6605939"/>
                  <a:pt x="5310363" y="6768382"/>
                  <a:pt x="5296493" y="6828948"/>
                </a:cubicBezTo>
                <a:cubicBezTo>
                  <a:pt x="5300217" y="6838357"/>
                  <a:pt x="5300699" y="6845216"/>
                  <a:pt x="5299149" y="6850700"/>
                </a:cubicBezTo>
                <a:lnTo>
                  <a:pt x="5293995" y="6858000"/>
                </a:lnTo>
                <a:lnTo>
                  <a:pt x="0" y="6858000"/>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 name="Title 1">
            <a:extLst>
              <a:ext uri="{FF2B5EF4-FFF2-40B4-BE49-F238E27FC236}">
                <a16:creationId xmlns:a16="http://schemas.microsoft.com/office/drawing/2014/main" id="{997FCAE5-275A-DF9C-3A27-C2D54D94F9A8}"/>
              </a:ext>
            </a:extLst>
          </p:cNvPr>
          <p:cNvSpPr txBox="1">
            <a:spLocks/>
          </p:cNvSpPr>
          <p:nvPr/>
        </p:nvSpPr>
        <p:spPr>
          <a:xfrm>
            <a:off x="347520" y="327832"/>
            <a:ext cx="4522930" cy="1382094"/>
          </a:xfrm>
          <a:prstGeom prst="rect">
            <a:avLst/>
          </a:prstGeom>
        </p:spPr>
        <p:txBody>
          <a:bodyPr vert="horz" lIns="91440" tIns="45720" rIns="91440" bIns="45720" rtlCol="0" anchor="b" anchorCtr="0">
            <a:normAutofit/>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algn="ctr" defTabSz="914400">
              <a:lnSpc>
                <a:spcPct val="90000"/>
              </a:lnSpc>
              <a:spcAft>
                <a:spcPts val="600"/>
              </a:spcAft>
            </a:pPr>
            <a:r>
              <a:rPr lang="en-US" kern="1200" dirty="0">
                <a:solidFill>
                  <a:schemeClr val="tx1">
                    <a:lumMod val="85000"/>
                    <a:lumOff val="15000"/>
                  </a:schemeClr>
                </a:solidFill>
                <a:latin typeface="+mj-lt"/>
                <a:ea typeface="+mj-ea"/>
                <a:cs typeface="+mj-cs"/>
              </a:rPr>
              <a:t>How do we scale message consumption?</a:t>
            </a:r>
          </a:p>
        </p:txBody>
      </p:sp>
      <p:sp>
        <p:nvSpPr>
          <p:cNvPr id="20" name="Freeform: Shape 19">
            <a:extLst>
              <a:ext uri="{FF2B5EF4-FFF2-40B4-BE49-F238E27FC236}">
                <a16:creationId xmlns:a16="http://schemas.microsoft.com/office/drawing/2014/main" id="{B5AAC39E-8294-44DC-AB9F-2B9F22C397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59350" y="618119"/>
            <a:ext cx="6596369" cy="5615588"/>
          </a:xfrm>
          <a:custGeom>
            <a:avLst/>
            <a:gdLst>
              <a:gd name="connsiteX0" fmla="*/ 0 w 2400300"/>
              <a:gd name="connsiteY0" fmla="*/ 0 h 2400300"/>
              <a:gd name="connsiteX1" fmla="*/ 2400300 w 2400300"/>
              <a:gd name="connsiteY1" fmla="*/ 0 h 2400300"/>
              <a:gd name="connsiteX2" fmla="*/ 2400300 w 2400300"/>
              <a:gd name="connsiteY2" fmla="*/ 2400300 h 2400300"/>
              <a:gd name="connsiteX3" fmla="*/ 0 w 2400300"/>
              <a:gd name="connsiteY3" fmla="*/ 2400300 h 2400300"/>
            </a:gdLst>
            <a:ahLst/>
            <a:cxnLst>
              <a:cxn ang="0">
                <a:pos x="connsiteX0" y="connsiteY0"/>
              </a:cxn>
              <a:cxn ang="0">
                <a:pos x="connsiteX1" y="connsiteY1"/>
              </a:cxn>
              <a:cxn ang="0">
                <a:pos x="connsiteX2" y="connsiteY2"/>
              </a:cxn>
              <a:cxn ang="0">
                <a:pos x="connsiteX3" y="connsiteY3"/>
              </a:cxn>
            </a:cxnLst>
            <a:rect l="l" t="t" r="r" b="b"/>
            <a:pathLst>
              <a:path w="2400300" h="2400300">
                <a:moveTo>
                  <a:pt x="0" y="0"/>
                </a:moveTo>
                <a:lnTo>
                  <a:pt x="2400300" y="0"/>
                </a:lnTo>
                <a:lnTo>
                  <a:pt x="2400300" y="2400300"/>
                </a:lnTo>
                <a:lnTo>
                  <a:pt x="0" y="2400300"/>
                </a:lnTo>
                <a:close/>
              </a:path>
            </a:pathLst>
          </a:custGeom>
          <a:solidFill>
            <a:srgbClr val="FFFFFF"/>
          </a:solidFill>
          <a:ln>
            <a:noFill/>
          </a:ln>
          <a:effectLst>
            <a:outerShdw blurRad="50800" dist="12700" dir="30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2" name="Rectangle 6">
            <a:extLst>
              <a:ext uri="{FF2B5EF4-FFF2-40B4-BE49-F238E27FC236}">
                <a16:creationId xmlns:a16="http://schemas.microsoft.com/office/drawing/2014/main" id="{11685A1B-C158-49A6-BF8F-0D48688527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48987" y="294856"/>
            <a:ext cx="1367625" cy="428984"/>
          </a:xfrm>
          <a:custGeom>
            <a:avLst/>
            <a:gdLst>
              <a:gd name="connsiteX0" fmla="*/ 0 w 2142503"/>
              <a:gd name="connsiteY0" fmla="*/ 0 h 571500"/>
              <a:gd name="connsiteX1" fmla="*/ 2142503 w 2142503"/>
              <a:gd name="connsiteY1" fmla="*/ 0 h 571500"/>
              <a:gd name="connsiteX2" fmla="*/ 2142503 w 2142503"/>
              <a:gd name="connsiteY2" fmla="*/ 571500 h 571500"/>
              <a:gd name="connsiteX3" fmla="*/ 0 w 2142503"/>
              <a:gd name="connsiteY3" fmla="*/ 571500 h 571500"/>
              <a:gd name="connsiteX4" fmla="*/ 0 w 2142503"/>
              <a:gd name="connsiteY4" fmla="*/ 0 h 571500"/>
              <a:gd name="connsiteX0" fmla="*/ 0 w 2142503"/>
              <a:gd name="connsiteY0" fmla="*/ 0 h 582145"/>
              <a:gd name="connsiteX1" fmla="*/ 2142503 w 2142503"/>
              <a:gd name="connsiteY1" fmla="*/ 0 h 582145"/>
              <a:gd name="connsiteX2" fmla="*/ 2142503 w 2142503"/>
              <a:gd name="connsiteY2" fmla="*/ 571500 h 582145"/>
              <a:gd name="connsiteX3" fmla="*/ 2050917 w 2142503"/>
              <a:gd name="connsiteY3" fmla="*/ 582088 h 582145"/>
              <a:gd name="connsiteX4" fmla="*/ 0 w 2142503"/>
              <a:gd name="connsiteY4" fmla="*/ 571500 h 582145"/>
              <a:gd name="connsiteX5" fmla="*/ 0 w 2142503"/>
              <a:gd name="connsiteY5" fmla="*/ 0 h 582145"/>
              <a:gd name="connsiteX0" fmla="*/ 0 w 2159832"/>
              <a:gd name="connsiteY0" fmla="*/ 0 h 582145"/>
              <a:gd name="connsiteX1" fmla="*/ 2142503 w 2159832"/>
              <a:gd name="connsiteY1" fmla="*/ 0 h 582145"/>
              <a:gd name="connsiteX2" fmla="*/ 2159829 w 2159832"/>
              <a:gd name="connsiteY2" fmla="*/ 96526 h 582145"/>
              <a:gd name="connsiteX3" fmla="*/ 2142503 w 2159832"/>
              <a:gd name="connsiteY3" fmla="*/ 571500 h 582145"/>
              <a:gd name="connsiteX4" fmla="*/ 2050917 w 2159832"/>
              <a:gd name="connsiteY4" fmla="*/ 582088 h 582145"/>
              <a:gd name="connsiteX5" fmla="*/ 0 w 2159832"/>
              <a:gd name="connsiteY5" fmla="*/ 571500 h 582145"/>
              <a:gd name="connsiteX6" fmla="*/ 0 w 2159832"/>
              <a:gd name="connsiteY6" fmla="*/ 0 h 582145"/>
              <a:gd name="connsiteX0" fmla="*/ 0 w 2159832"/>
              <a:gd name="connsiteY0" fmla="*/ 12386 h 594531"/>
              <a:gd name="connsiteX1" fmla="*/ 67826 w 2159832"/>
              <a:gd name="connsiteY1" fmla="*/ 0 h 594531"/>
              <a:gd name="connsiteX2" fmla="*/ 2142503 w 2159832"/>
              <a:gd name="connsiteY2" fmla="*/ 12386 h 594531"/>
              <a:gd name="connsiteX3" fmla="*/ 2159829 w 2159832"/>
              <a:gd name="connsiteY3" fmla="*/ 108912 h 594531"/>
              <a:gd name="connsiteX4" fmla="*/ 2142503 w 2159832"/>
              <a:gd name="connsiteY4" fmla="*/ 583886 h 594531"/>
              <a:gd name="connsiteX5" fmla="*/ 2050917 w 2159832"/>
              <a:gd name="connsiteY5" fmla="*/ 594474 h 594531"/>
              <a:gd name="connsiteX6" fmla="*/ 0 w 2159832"/>
              <a:gd name="connsiteY6" fmla="*/ 583886 h 594531"/>
              <a:gd name="connsiteX7" fmla="*/ 0 w 2159832"/>
              <a:gd name="connsiteY7" fmla="*/ 12386 h 594531"/>
              <a:gd name="connsiteX0" fmla="*/ 0 w 2168908"/>
              <a:gd name="connsiteY0" fmla="*/ 26000 h 594531"/>
              <a:gd name="connsiteX1" fmla="*/ 76902 w 2168908"/>
              <a:gd name="connsiteY1" fmla="*/ 0 h 594531"/>
              <a:gd name="connsiteX2" fmla="*/ 2151579 w 2168908"/>
              <a:gd name="connsiteY2" fmla="*/ 12386 h 594531"/>
              <a:gd name="connsiteX3" fmla="*/ 2168905 w 2168908"/>
              <a:gd name="connsiteY3" fmla="*/ 108912 h 594531"/>
              <a:gd name="connsiteX4" fmla="*/ 2151579 w 2168908"/>
              <a:gd name="connsiteY4" fmla="*/ 583886 h 594531"/>
              <a:gd name="connsiteX5" fmla="*/ 2059993 w 2168908"/>
              <a:gd name="connsiteY5" fmla="*/ 594474 h 594531"/>
              <a:gd name="connsiteX6" fmla="*/ 9076 w 2168908"/>
              <a:gd name="connsiteY6" fmla="*/ 583886 h 594531"/>
              <a:gd name="connsiteX7" fmla="*/ 0 w 2168908"/>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147197 w 2316105"/>
              <a:gd name="connsiteY0" fmla="*/ 26000 h 594531"/>
              <a:gd name="connsiteX1" fmla="*/ 224099 w 2316105"/>
              <a:gd name="connsiteY1" fmla="*/ 0 h 594531"/>
              <a:gd name="connsiteX2" fmla="*/ 2298776 w 2316105"/>
              <a:gd name="connsiteY2" fmla="*/ 12386 h 594531"/>
              <a:gd name="connsiteX3" fmla="*/ 2316102 w 2316105"/>
              <a:gd name="connsiteY3" fmla="*/ 108912 h 594531"/>
              <a:gd name="connsiteX4" fmla="*/ 2298776 w 2316105"/>
              <a:gd name="connsiteY4" fmla="*/ 583886 h 594531"/>
              <a:gd name="connsiteX5" fmla="*/ 2207190 w 2316105"/>
              <a:gd name="connsiteY5" fmla="*/ 594474 h 594531"/>
              <a:gd name="connsiteX6" fmla="*/ 156273 w 2316105"/>
              <a:gd name="connsiteY6" fmla="*/ 583886 h 594531"/>
              <a:gd name="connsiteX7" fmla="*/ 142416 w 2316105"/>
              <a:gd name="connsiteY7" fmla="*/ 235975 h 594531"/>
              <a:gd name="connsiteX8" fmla="*/ 147197 w 2316105"/>
              <a:gd name="connsiteY8" fmla="*/ 26000 h 594531"/>
              <a:gd name="connsiteX0" fmla="*/ 154684 w 2323592"/>
              <a:gd name="connsiteY0" fmla="*/ 26000 h 594531"/>
              <a:gd name="connsiteX1" fmla="*/ 231586 w 2323592"/>
              <a:gd name="connsiteY1" fmla="*/ 0 h 594531"/>
              <a:gd name="connsiteX2" fmla="*/ 2306263 w 2323592"/>
              <a:gd name="connsiteY2" fmla="*/ 12386 h 594531"/>
              <a:gd name="connsiteX3" fmla="*/ 2323589 w 2323592"/>
              <a:gd name="connsiteY3" fmla="*/ 108912 h 594531"/>
              <a:gd name="connsiteX4" fmla="*/ 2306263 w 2323592"/>
              <a:gd name="connsiteY4" fmla="*/ 583886 h 594531"/>
              <a:gd name="connsiteX5" fmla="*/ 2214677 w 2323592"/>
              <a:gd name="connsiteY5" fmla="*/ 594474 h 594531"/>
              <a:gd name="connsiteX6" fmla="*/ 163760 w 2323592"/>
              <a:gd name="connsiteY6" fmla="*/ 583886 h 594531"/>
              <a:gd name="connsiteX7" fmla="*/ 158979 w 2323592"/>
              <a:gd name="connsiteY7" fmla="*/ 403879 h 594531"/>
              <a:gd name="connsiteX8" fmla="*/ 149903 w 2323592"/>
              <a:gd name="connsiteY8" fmla="*/ 235975 h 594531"/>
              <a:gd name="connsiteX9" fmla="*/ 154684 w 2323592"/>
              <a:gd name="connsiteY9" fmla="*/ 26000 h 594531"/>
              <a:gd name="connsiteX0" fmla="*/ 13665 w 2182573"/>
              <a:gd name="connsiteY0" fmla="*/ 26000 h 594531"/>
              <a:gd name="connsiteX1" fmla="*/ 90567 w 2182573"/>
              <a:gd name="connsiteY1" fmla="*/ 0 h 594531"/>
              <a:gd name="connsiteX2" fmla="*/ 2165244 w 2182573"/>
              <a:gd name="connsiteY2" fmla="*/ 12386 h 594531"/>
              <a:gd name="connsiteX3" fmla="*/ 2182570 w 2182573"/>
              <a:gd name="connsiteY3" fmla="*/ 108912 h 594531"/>
              <a:gd name="connsiteX4" fmla="*/ 2165244 w 2182573"/>
              <a:gd name="connsiteY4" fmla="*/ 583886 h 594531"/>
              <a:gd name="connsiteX5" fmla="*/ 2073658 w 2182573"/>
              <a:gd name="connsiteY5" fmla="*/ 594474 h 594531"/>
              <a:gd name="connsiteX6" fmla="*/ 22741 w 2182573"/>
              <a:gd name="connsiteY6" fmla="*/ 583886 h 594531"/>
              <a:gd name="connsiteX7" fmla="*/ 17960 w 2182573"/>
              <a:gd name="connsiteY7" fmla="*/ 403879 h 594531"/>
              <a:gd name="connsiteX8" fmla="*/ 8884 w 2182573"/>
              <a:gd name="connsiteY8" fmla="*/ 235975 h 594531"/>
              <a:gd name="connsiteX9" fmla="*/ 13665 w 2182573"/>
              <a:gd name="connsiteY9" fmla="*/ 26000 h 594531"/>
              <a:gd name="connsiteX0" fmla="*/ 13665 w 2202120"/>
              <a:gd name="connsiteY0" fmla="*/ 26000 h 594531"/>
              <a:gd name="connsiteX1" fmla="*/ 90567 w 2202120"/>
              <a:gd name="connsiteY1" fmla="*/ 0 h 594531"/>
              <a:gd name="connsiteX2" fmla="*/ 2165244 w 2202120"/>
              <a:gd name="connsiteY2" fmla="*/ 12386 h 594531"/>
              <a:gd name="connsiteX3" fmla="*/ 2182570 w 2202120"/>
              <a:gd name="connsiteY3" fmla="*/ 108912 h 594531"/>
              <a:gd name="connsiteX4" fmla="*/ 2192471 w 2202120"/>
              <a:gd name="connsiteY4" fmla="*/ 583886 h 594531"/>
              <a:gd name="connsiteX5" fmla="*/ 2073658 w 2202120"/>
              <a:gd name="connsiteY5" fmla="*/ 594474 h 594531"/>
              <a:gd name="connsiteX6" fmla="*/ 22741 w 2202120"/>
              <a:gd name="connsiteY6" fmla="*/ 583886 h 594531"/>
              <a:gd name="connsiteX7" fmla="*/ 17960 w 2202120"/>
              <a:gd name="connsiteY7" fmla="*/ 403879 h 594531"/>
              <a:gd name="connsiteX8" fmla="*/ 8884 w 2202120"/>
              <a:gd name="connsiteY8" fmla="*/ 235975 h 594531"/>
              <a:gd name="connsiteX9" fmla="*/ 13665 w 2202120"/>
              <a:gd name="connsiteY9" fmla="*/ 26000 h 594531"/>
              <a:gd name="connsiteX0" fmla="*/ 13665 w 2202036"/>
              <a:gd name="connsiteY0" fmla="*/ 26000 h 594531"/>
              <a:gd name="connsiteX1" fmla="*/ 90567 w 2202036"/>
              <a:gd name="connsiteY1" fmla="*/ 0 h 594531"/>
              <a:gd name="connsiteX2" fmla="*/ 2165244 w 2202036"/>
              <a:gd name="connsiteY2" fmla="*/ 12386 h 594531"/>
              <a:gd name="connsiteX3" fmla="*/ 2182570 w 2202036"/>
              <a:gd name="connsiteY3" fmla="*/ 108912 h 594531"/>
              <a:gd name="connsiteX4" fmla="*/ 2191645 w 2202036"/>
              <a:gd name="connsiteY4" fmla="*/ 422031 h 594531"/>
              <a:gd name="connsiteX5" fmla="*/ 2192471 w 2202036"/>
              <a:gd name="connsiteY5" fmla="*/ 583886 h 594531"/>
              <a:gd name="connsiteX6" fmla="*/ 2073658 w 2202036"/>
              <a:gd name="connsiteY6" fmla="*/ 594474 h 594531"/>
              <a:gd name="connsiteX7" fmla="*/ 22741 w 2202036"/>
              <a:gd name="connsiteY7" fmla="*/ 583886 h 594531"/>
              <a:gd name="connsiteX8" fmla="*/ 17960 w 2202036"/>
              <a:gd name="connsiteY8" fmla="*/ 403879 h 594531"/>
              <a:gd name="connsiteX9" fmla="*/ 8884 w 2202036"/>
              <a:gd name="connsiteY9" fmla="*/ 235975 h 594531"/>
              <a:gd name="connsiteX10" fmla="*/ 13665 w 2202036"/>
              <a:gd name="connsiteY10" fmla="*/ 26000 h 594531"/>
              <a:gd name="connsiteX0" fmla="*/ 142254 w 2330625"/>
              <a:gd name="connsiteY0" fmla="*/ 26000 h 594531"/>
              <a:gd name="connsiteX1" fmla="*/ 219156 w 2330625"/>
              <a:gd name="connsiteY1" fmla="*/ 0 h 594531"/>
              <a:gd name="connsiteX2" fmla="*/ 2293833 w 2330625"/>
              <a:gd name="connsiteY2" fmla="*/ 12386 h 594531"/>
              <a:gd name="connsiteX3" fmla="*/ 2311159 w 2330625"/>
              <a:gd name="connsiteY3" fmla="*/ 108912 h 594531"/>
              <a:gd name="connsiteX4" fmla="*/ 2320234 w 2330625"/>
              <a:gd name="connsiteY4" fmla="*/ 422031 h 594531"/>
              <a:gd name="connsiteX5" fmla="*/ 2321060 w 2330625"/>
              <a:gd name="connsiteY5" fmla="*/ 583886 h 594531"/>
              <a:gd name="connsiteX6" fmla="*/ 2202247 w 2330625"/>
              <a:gd name="connsiteY6" fmla="*/ 594474 h 594531"/>
              <a:gd name="connsiteX7" fmla="*/ 151330 w 2330625"/>
              <a:gd name="connsiteY7" fmla="*/ 583886 h 594531"/>
              <a:gd name="connsiteX8" fmla="*/ 155624 w 2330625"/>
              <a:gd name="connsiteY8" fmla="*/ 512790 h 594531"/>
              <a:gd name="connsiteX9" fmla="*/ 146549 w 2330625"/>
              <a:gd name="connsiteY9" fmla="*/ 403879 h 594531"/>
              <a:gd name="connsiteX10" fmla="*/ 137473 w 2330625"/>
              <a:gd name="connsiteY10" fmla="*/ 235975 h 594531"/>
              <a:gd name="connsiteX11" fmla="*/ 142254 w 2330625"/>
              <a:gd name="connsiteY11" fmla="*/ 26000 h 594531"/>
              <a:gd name="connsiteX0" fmla="*/ 13413 w 2201784"/>
              <a:gd name="connsiteY0" fmla="*/ 26000 h 594531"/>
              <a:gd name="connsiteX1" fmla="*/ 90315 w 2201784"/>
              <a:gd name="connsiteY1" fmla="*/ 0 h 594531"/>
              <a:gd name="connsiteX2" fmla="*/ 2164992 w 2201784"/>
              <a:gd name="connsiteY2" fmla="*/ 12386 h 594531"/>
              <a:gd name="connsiteX3" fmla="*/ 2182318 w 2201784"/>
              <a:gd name="connsiteY3" fmla="*/ 108912 h 594531"/>
              <a:gd name="connsiteX4" fmla="*/ 2191393 w 2201784"/>
              <a:gd name="connsiteY4" fmla="*/ 422031 h 594531"/>
              <a:gd name="connsiteX5" fmla="*/ 2192219 w 2201784"/>
              <a:gd name="connsiteY5" fmla="*/ 583886 h 594531"/>
              <a:gd name="connsiteX6" fmla="*/ 2073406 w 2201784"/>
              <a:gd name="connsiteY6" fmla="*/ 594474 h 594531"/>
              <a:gd name="connsiteX7" fmla="*/ 22489 w 2201784"/>
              <a:gd name="connsiteY7" fmla="*/ 583886 h 594531"/>
              <a:gd name="connsiteX8" fmla="*/ 26783 w 2201784"/>
              <a:gd name="connsiteY8" fmla="*/ 512790 h 594531"/>
              <a:gd name="connsiteX9" fmla="*/ 17708 w 2201784"/>
              <a:gd name="connsiteY9" fmla="*/ 403879 h 594531"/>
              <a:gd name="connsiteX10" fmla="*/ 8632 w 2201784"/>
              <a:gd name="connsiteY10" fmla="*/ 235975 h 594531"/>
              <a:gd name="connsiteX11" fmla="*/ 13413 w 2201784"/>
              <a:gd name="connsiteY11" fmla="*/ 26000 h 594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784" h="594531">
                <a:moveTo>
                  <a:pt x="13413" y="26000"/>
                </a:moveTo>
                <a:cubicBezTo>
                  <a:pt x="37534" y="24897"/>
                  <a:pt x="66194" y="1103"/>
                  <a:pt x="90315" y="0"/>
                </a:cubicBezTo>
                <a:lnTo>
                  <a:pt x="2164992" y="12386"/>
                </a:lnTo>
                <a:cubicBezTo>
                  <a:pt x="2164717" y="43049"/>
                  <a:pt x="2182593" y="78249"/>
                  <a:pt x="2182318" y="108912"/>
                </a:cubicBezTo>
                <a:cubicBezTo>
                  <a:pt x="2188231" y="177186"/>
                  <a:pt x="2189743" y="342869"/>
                  <a:pt x="2191393" y="422031"/>
                </a:cubicBezTo>
                <a:cubicBezTo>
                  <a:pt x="2193043" y="501193"/>
                  <a:pt x="2213396" y="555146"/>
                  <a:pt x="2192219" y="583886"/>
                </a:cubicBezTo>
                <a:cubicBezTo>
                  <a:pt x="2172279" y="582877"/>
                  <a:pt x="2093346" y="595483"/>
                  <a:pt x="2073406" y="594474"/>
                </a:cubicBezTo>
                <a:lnTo>
                  <a:pt x="22489" y="583886"/>
                </a:lnTo>
                <a:cubicBezTo>
                  <a:pt x="5849" y="592962"/>
                  <a:pt x="27580" y="542791"/>
                  <a:pt x="26783" y="512790"/>
                </a:cubicBezTo>
                <a:cubicBezTo>
                  <a:pt x="25986" y="482789"/>
                  <a:pt x="18464" y="450015"/>
                  <a:pt x="17708" y="403879"/>
                </a:cubicBezTo>
                <a:cubicBezTo>
                  <a:pt x="16952" y="357743"/>
                  <a:pt x="-14855" y="308787"/>
                  <a:pt x="8632" y="235975"/>
                </a:cubicBezTo>
                <a:cubicBezTo>
                  <a:pt x="7119" y="142994"/>
                  <a:pt x="-201" y="65329"/>
                  <a:pt x="13413" y="26000"/>
                </a:cubicBezTo>
                <a:close/>
              </a:path>
            </a:pathLst>
          </a:custGeom>
          <a:solidFill>
            <a:srgbClr val="D9D4D0">
              <a:alpha val="50000"/>
            </a:srgbClr>
          </a:solidFill>
          <a:ln>
            <a:noFill/>
          </a:ln>
          <a:effectLst>
            <a:softEdge rad="63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descr="A diagram of a diagram&#10;&#10;Description automatically generated with low confidence">
            <a:extLst>
              <a:ext uri="{FF2B5EF4-FFF2-40B4-BE49-F238E27FC236}">
                <a16:creationId xmlns:a16="http://schemas.microsoft.com/office/drawing/2014/main" id="{0DE287BE-94C4-60D4-2A3A-715F3B0E2D73}"/>
              </a:ext>
            </a:extLst>
          </p:cNvPr>
          <p:cNvPicPr>
            <a:picLocks noChangeAspect="1"/>
          </p:cNvPicPr>
          <p:nvPr/>
        </p:nvPicPr>
        <p:blipFill>
          <a:blip r:embed="rId3"/>
          <a:stretch>
            <a:fillRect/>
          </a:stretch>
        </p:blipFill>
        <p:spPr>
          <a:xfrm>
            <a:off x="5137150" y="1223131"/>
            <a:ext cx="6239775" cy="4399040"/>
          </a:xfrm>
          <a:prstGeom prst="rect">
            <a:avLst/>
          </a:prstGeom>
        </p:spPr>
      </p:pic>
      <p:pic>
        <p:nvPicPr>
          <p:cNvPr id="11" name="Picture 10" descr="A picture containing icon&#10;&#10;Description automatically generated">
            <a:extLst>
              <a:ext uri="{FF2B5EF4-FFF2-40B4-BE49-F238E27FC236}">
                <a16:creationId xmlns:a16="http://schemas.microsoft.com/office/drawing/2014/main" id="{2BE12F59-C388-426A-16C4-4BB8602DD998}"/>
              </a:ext>
            </a:extLst>
          </p:cNvPr>
          <p:cNvPicPr>
            <a:picLocks noChangeAspect="1"/>
          </p:cNvPicPr>
          <p:nvPr/>
        </p:nvPicPr>
        <p:blipFill rotWithShape="1">
          <a:blip r:embed="rId4">
            <a:extLst>
              <a:ext uri="{28A0092B-C50C-407E-A947-70E740481C1C}">
                <a14:useLocalDpi xmlns:a14="http://schemas.microsoft.com/office/drawing/2010/main" val="0"/>
              </a:ext>
            </a:extLst>
          </a:blip>
          <a:srcRect t="1" b="31523"/>
          <a:stretch/>
        </p:blipFill>
        <p:spPr>
          <a:xfrm>
            <a:off x="10551386" y="296288"/>
            <a:ext cx="1246302" cy="232332"/>
          </a:xfrm>
          <a:prstGeom prst="rect">
            <a:avLst/>
          </a:prstGeom>
        </p:spPr>
      </p:pic>
      <p:pic>
        <p:nvPicPr>
          <p:cNvPr id="2" name="Picture 2">
            <a:extLst>
              <a:ext uri="{FF2B5EF4-FFF2-40B4-BE49-F238E27FC236}">
                <a16:creationId xmlns:a16="http://schemas.microsoft.com/office/drawing/2014/main" id="{2DFB1823-CBA5-2394-7C68-25EF27E65997}"/>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675283" y="2196661"/>
            <a:ext cx="3706863" cy="370686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780B6A45-D2DD-5591-258A-B40C131544EF}"/>
              </a:ext>
            </a:extLst>
          </p:cNvPr>
          <p:cNvSpPr txBox="1"/>
          <p:nvPr/>
        </p:nvSpPr>
        <p:spPr>
          <a:xfrm>
            <a:off x="654664" y="2885343"/>
            <a:ext cx="4438036" cy="1074615"/>
          </a:xfrm>
          <a:prstGeom prst="rect">
            <a:avLst/>
          </a:prstGeom>
        </p:spPr>
        <p:txBody>
          <a:bodyPr vert="horz" lIns="91440" tIns="45720" rIns="91440" bIns="45720" rtlCol="0">
            <a:normAutofit/>
          </a:bodyPr>
          <a:lstStyle/>
          <a:p>
            <a:pPr>
              <a:lnSpc>
                <a:spcPct val="90000"/>
              </a:lnSpc>
              <a:spcBef>
                <a:spcPts val="1000"/>
              </a:spcBef>
            </a:pPr>
            <a:r>
              <a:rPr lang="en-US" sz="2000" dirty="0"/>
              <a:t>Increasing partitions and consumers within each consumer group</a:t>
            </a:r>
          </a:p>
        </p:txBody>
      </p:sp>
    </p:spTree>
    <p:extLst>
      <p:ext uri="{BB962C8B-B14F-4D97-AF65-F5344CB8AC3E}">
        <p14:creationId xmlns:p14="http://schemas.microsoft.com/office/powerpoint/2010/main" val="2341801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2"/>
                                        </p:tgtEl>
                                        <p:attrNameLst>
                                          <p:attrName>style.visibility</p:attrName>
                                        </p:attrNameLst>
                                      </p:cBhvr>
                                      <p:to>
                                        <p:strVal val="hidden"/>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27" name="Rectangle 5126">
            <a:extLst>
              <a:ext uri="{FF2B5EF4-FFF2-40B4-BE49-F238E27FC236}">
                <a16:creationId xmlns:a16="http://schemas.microsoft.com/office/drawing/2014/main" id="{F821940F-7A1D-4ACC-85B4-A932898AB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29" name="Freeform: Shape 5128">
            <a:extLst>
              <a:ext uri="{FF2B5EF4-FFF2-40B4-BE49-F238E27FC236}">
                <a16:creationId xmlns:a16="http://schemas.microsoft.com/office/drawing/2014/main" id="{16674508-81D3-48CF-96BF-7FC60EAA57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741994" cy="6858000"/>
          </a:xfrm>
          <a:custGeom>
            <a:avLst/>
            <a:gdLst>
              <a:gd name="connsiteX0" fmla="*/ 0 w 6568309"/>
              <a:gd name="connsiteY0" fmla="*/ 0 h 6858000"/>
              <a:gd name="connsiteX1" fmla="*/ 362841 w 6568309"/>
              <a:gd name="connsiteY1" fmla="*/ 0 h 6858000"/>
              <a:gd name="connsiteX2" fmla="*/ 523269 w 6568309"/>
              <a:gd name="connsiteY2" fmla="*/ 0 h 6858000"/>
              <a:gd name="connsiteX3" fmla="*/ 1343025 w 6568309"/>
              <a:gd name="connsiteY3" fmla="*/ 0 h 6858000"/>
              <a:gd name="connsiteX4" fmla="*/ 1705866 w 6568309"/>
              <a:gd name="connsiteY4" fmla="*/ 0 h 6858000"/>
              <a:gd name="connsiteX5" fmla="*/ 1866294 w 6568309"/>
              <a:gd name="connsiteY5" fmla="*/ 0 h 6858000"/>
              <a:gd name="connsiteX6" fmla="*/ 5225154 w 6568309"/>
              <a:gd name="connsiteY6" fmla="*/ 0 h 6858000"/>
              <a:gd name="connsiteX7" fmla="*/ 6568179 w 6568309"/>
              <a:gd name="connsiteY7" fmla="*/ 0 h 6858000"/>
              <a:gd name="connsiteX8" fmla="*/ 6568309 w 6568309"/>
              <a:gd name="connsiteY8" fmla="*/ 1 h 6858000"/>
              <a:gd name="connsiteX9" fmla="*/ 6562951 w 6568309"/>
              <a:gd name="connsiteY9" fmla="*/ 30700 h 6858000"/>
              <a:gd name="connsiteX10" fmla="*/ 6547446 w 6568309"/>
              <a:gd name="connsiteY10" fmla="*/ 310025 h 6858000"/>
              <a:gd name="connsiteX11" fmla="*/ 6558316 w 6568309"/>
              <a:gd name="connsiteY11" fmla="*/ 443960 h 6858000"/>
              <a:gd name="connsiteX12" fmla="*/ 6528896 w 6568309"/>
              <a:gd name="connsiteY12" fmla="*/ 642659 h 6858000"/>
              <a:gd name="connsiteX13" fmla="*/ 6523095 w 6568309"/>
              <a:gd name="connsiteY13" fmla="*/ 673307 h 6858000"/>
              <a:gd name="connsiteX14" fmla="*/ 6496169 w 6568309"/>
              <a:gd name="connsiteY14" fmla="*/ 839641 h 6858000"/>
              <a:gd name="connsiteX15" fmla="*/ 6450789 w 6568309"/>
              <a:gd name="connsiteY15" fmla="*/ 958357 h 6858000"/>
              <a:gd name="connsiteX16" fmla="*/ 6453996 w 6568309"/>
              <a:gd name="connsiteY16" fmla="*/ 963398 h 6858000"/>
              <a:gd name="connsiteX17" fmla="*/ 6419467 w 6568309"/>
              <a:gd name="connsiteY17" fmla="*/ 1117169 h 6858000"/>
              <a:gd name="connsiteX18" fmla="*/ 6417348 w 6568309"/>
              <a:gd name="connsiteY18" fmla="*/ 1144352 h 6858000"/>
              <a:gd name="connsiteX19" fmla="*/ 6418473 w 6568309"/>
              <a:gd name="connsiteY19" fmla="*/ 1164484 h 6858000"/>
              <a:gd name="connsiteX20" fmla="*/ 6406979 w 6568309"/>
              <a:gd name="connsiteY20" fmla="*/ 1213829 h 6858000"/>
              <a:gd name="connsiteX21" fmla="*/ 6381928 w 6568309"/>
              <a:gd name="connsiteY21" fmla="*/ 1294823 h 6858000"/>
              <a:gd name="connsiteX22" fmla="*/ 6377948 w 6568309"/>
              <a:gd name="connsiteY22" fmla="*/ 1312193 h 6858000"/>
              <a:gd name="connsiteX23" fmla="*/ 6379894 w 6568309"/>
              <a:gd name="connsiteY23" fmla="*/ 1327626 h 6858000"/>
              <a:gd name="connsiteX24" fmla="*/ 6385024 w 6568309"/>
              <a:gd name="connsiteY24" fmla="*/ 1331644 h 6858000"/>
              <a:gd name="connsiteX25" fmla="*/ 6383696 w 6568309"/>
              <a:gd name="connsiteY25" fmla="*/ 1341276 h 6858000"/>
              <a:gd name="connsiteX26" fmla="*/ 6384464 w 6568309"/>
              <a:gd name="connsiteY26" fmla="*/ 1343945 h 6858000"/>
              <a:gd name="connsiteX27" fmla="*/ 6387748 w 6568309"/>
              <a:gd name="connsiteY27" fmla="*/ 1359134 h 6858000"/>
              <a:gd name="connsiteX28" fmla="*/ 6364157 w 6568309"/>
              <a:gd name="connsiteY28" fmla="*/ 1427803 h 6858000"/>
              <a:gd name="connsiteX29" fmla="*/ 6335874 w 6568309"/>
              <a:gd name="connsiteY29" fmla="*/ 1540278 h 6858000"/>
              <a:gd name="connsiteX30" fmla="*/ 6331892 w 6568309"/>
              <a:gd name="connsiteY30" fmla="*/ 1547262 h 6858000"/>
              <a:gd name="connsiteX31" fmla="*/ 6332744 w 6568309"/>
              <a:gd name="connsiteY31" fmla="*/ 1577056 h 6858000"/>
              <a:gd name="connsiteX32" fmla="*/ 6333604 w 6568309"/>
              <a:gd name="connsiteY32" fmla="*/ 1595898 h 6858000"/>
              <a:gd name="connsiteX33" fmla="*/ 6324749 w 6568309"/>
              <a:gd name="connsiteY33" fmla="*/ 1703726 h 6858000"/>
              <a:gd name="connsiteX34" fmla="*/ 6329594 w 6568309"/>
              <a:gd name="connsiteY34" fmla="*/ 1809535 h 6858000"/>
              <a:gd name="connsiteX35" fmla="*/ 6329062 w 6568309"/>
              <a:gd name="connsiteY35" fmla="*/ 2018310 h 6858000"/>
              <a:gd name="connsiteX36" fmla="*/ 6321735 w 6568309"/>
              <a:gd name="connsiteY36" fmla="*/ 2071355 h 6858000"/>
              <a:gd name="connsiteX37" fmla="*/ 6322678 w 6568309"/>
              <a:gd name="connsiteY37" fmla="*/ 2141166 h 6858000"/>
              <a:gd name="connsiteX38" fmla="*/ 6321340 w 6568309"/>
              <a:gd name="connsiteY38" fmla="*/ 2154548 h 6858000"/>
              <a:gd name="connsiteX39" fmla="*/ 6316582 w 6568309"/>
              <a:gd name="connsiteY39" fmla="*/ 2158153 h 6858000"/>
              <a:gd name="connsiteX40" fmla="*/ 6311428 w 6568309"/>
              <a:gd name="connsiteY40" fmla="*/ 2178174 h 6858000"/>
              <a:gd name="connsiteX41" fmla="*/ 6310192 w 6568309"/>
              <a:gd name="connsiteY41" fmla="*/ 2202858 h 6858000"/>
              <a:gd name="connsiteX42" fmla="*/ 6309211 w 6568309"/>
              <a:gd name="connsiteY42" fmla="*/ 2320214 h 6858000"/>
              <a:gd name="connsiteX43" fmla="*/ 6300151 w 6568309"/>
              <a:gd name="connsiteY43" fmla="*/ 2417011 h 6858000"/>
              <a:gd name="connsiteX44" fmla="*/ 6295176 w 6568309"/>
              <a:gd name="connsiteY44" fmla="*/ 2454207 h 6858000"/>
              <a:gd name="connsiteX45" fmla="*/ 6293727 w 6568309"/>
              <a:gd name="connsiteY45" fmla="*/ 2487203 h 6858000"/>
              <a:gd name="connsiteX46" fmla="*/ 6285477 w 6568309"/>
              <a:gd name="connsiteY46" fmla="*/ 2512282 h 6858000"/>
              <a:gd name="connsiteX47" fmla="*/ 6286205 w 6568309"/>
              <a:gd name="connsiteY47" fmla="*/ 2514318 h 6858000"/>
              <a:gd name="connsiteX48" fmla="*/ 6304629 w 6568309"/>
              <a:gd name="connsiteY48" fmla="*/ 2574334 h 6858000"/>
              <a:gd name="connsiteX49" fmla="*/ 6303842 w 6568309"/>
              <a:gd name="connsiteY49" fmla="*/ 2579877 h 6858000"/>
              <a:gd name="connsiteX50" fmla="*/ 6303953 w 6568309"/>
              <a:gd name="connsiteY50" fmla="*/ 2608928 h 6858000"/>
              <a:gd name="connsiteX51" fmla="*/ 6303530 w 6568309"/>
              <a:gd name="connsiteY51" fmla="*/ 2613111 h 6858000"/>
              <a:gd name="connsiteX52" fmla="*/ 6297474 w 6568309"/>
              <a:gd name="connsiteY52" fmla="*/ 2621996 h 6858000"/>
              <a:gd name="connsiteX53" fmla="*/ 6299263 w 6568309"/>
              <a:gd name="connsiteY53" fmla="*/ 2634265 h 6858000"/>
              <a:gd name="connsiteX54" fmla="*/ 6293065 w 6568309"/>
              <a:gd name="connsiteY54" fmla="*/ 2647237 h 6858000"/>
              <a:gd name="connsiteX55" fmla="*/ 6297496 w 6568309"/>
              <a:gd name="connsiteY55" fmla="*/ 2650786 h 6858000"/>
              <a:gd name="connsiteX56" fmla="*/ 6301708 w 6568309"/>
              <a:gd name="connsiteY56" fmla="*/ 2661993 h 6858000"/>
              <a:gd name="connsiteX57" fmla="*/ 6295884 w 6568309"/>
              <a:gd name="connsiteY57" fmla="*/ 2670949 h 6858000"/>
              <a:gd name="connsiteX58" fmla="*/ 6291714 w 6568309"/>
              <a:gd name="connsiteY58" fmla="*/ 2690255 h 6858000"/>
              <a:gd name="connsiteX59" fmla="*/ 6292327 w 6568309"/>
              <a:gd name="connsiteY59" fmla="*/ 2695683 h 6858000"/>
              <a:gd name="connsiteX60" fmla="*/ 6284410 w 6568309"/>
              <a:gd name="connsiteY60" fmla="*/ 2713964 h 6858000"/>
              <a:gd name="connsiteX61" fmla="*/ 6280410 w 6568309"/>
              <a:gd name="connsiteY61" fmla="*/ 2730175 h 6858000"/>
              <a:gd name="connsiteX62" fmla="*/ 6288082 w 6568309"/>
              <a:gd name="connsiteY62" fmla="*/ 2763497 h 6858000"/>
              <a:gd name="connsiteX63" fmla="*/ 6260924 w 6568309"/>
              <a:gd name="connsiteY63" fmla="*/ 3051539 h 6858000"/>
              <a:gd name="connsiteX64" fmla="*/ 6210151 w 6568309"/>
              <a:gd name="connsiteY64" fmla="*/ 3335396 h 6858000"/>
              <a:gd name="connsiteX65" fmla="*/ 6212034 w 6568309"/>
              <a:gd name="connsiteY65" fmla="*/ 3456509 h 6858000"/>
              <a:gd name="connsiteX66" fmla="*/ 6197490 w 6568309"/>
              <a:gd name="connsiteY66" fmla="*/ 3531827 h 6858000"/>
              <a:gd name="connsiteX67" fmla="*/ 6208018 w 6568309"/>
              <a:gd name="connsiteY67" fmla="*/ 3570877 h 6858000"/>
              <a:gd name="connsiteX68" fmla="*/ 6205920 w 6568309"/>
              <a:gd name="connsiteY68" fmla="*/ 3583849 h 6858000"/>
              <a:gd name="connsiteX69" fmla="*/ 6199616 w 6568309"/>
              <a:gd name="connsiteY69" fmla="*/ 3592763 h 6858000"/>
              <a:gd name="connsiteX70" fmla="*/ 6181288 w 6568309"/>
              <a:gd name="connsiteY70" fmla="*/ 3653485 h 6858000"/>
              <a:gd name="connsiteX71" fmla="*/ 6175963 w 6568309"/>
              <a:gd name="connsiteY71" fmla="*/ 3670528 h 6858000"/>
              <a:gd name="connsiteX72" fmla="*/ 6176722 w 6568309"/>
              <a:gd name="connsiteY72" fmla="*/ 3685990 h 6858000"/>
              <a:gd name="connsiteX73" fmla="*/ 6181549 w 6568309"/>
              <a:gd name="connsiteY73" fmla="*/ 3690283 h 6858000"/>
              <a:gd name="connsiteX74" fmla="*/ 6179476 w 6568309"/>
              <a:gd name="connsiteY74" fmla="*/ 3699787 h 6858000"/>
              <a:gd name="connsiteX75" fmla="*/ 6180040 w 6568309"/>
              <a:gd name="connsiteY75" fmla="*/ 3702486 h 6858000"/>
              <a:gd name="connsiteX76" fmla="*/ 6182155 w 6568309"/>
              <a:gd name="connsiteY76" fmla="*/ 3717784 h 6858000"/>
              <a:gd name="connsiteX77" fmla="*/ 6158980 w 6568309"/>
              <a:gd name="connsiteY77" fmla="*/ 3746229 h 6858000"/>
              <a:gd name="connsiteX78" fmla="*/ 6096049 w 6568309"/>
              <a:gd name="connsiteY78" fmla="*/ 3924910 h 6858000"/>
              <a:gd name="connsiteX79" fmla="*/ 6069712 w 6568309"/>
              <a:gd name="connsiteY79" fmla="*/ 3989353 h 6858000"/>
              <a:gd name="connsiteX80" fmla="*/ 6067330 w 6568309"/>
              <a:gd name="connsiteY80" fmla="*/ 4033899 h 6858000"/>
              <a:gd name="connsiteX81" fmla="*/ 6061081 w 6568309"/>
              <a:gd name="connsiteY81" fmla="*/ 4142250 h 6858000"/>
              <a:gd name="connsiteX82" fmla="*/ 6042858 w 6568309"/>
              <a:gd name="connsiteY82" fmla="*/ 4329442 h 6858000"/>
              <a:gd name="connsiteX83" fmla="*/ 6034182 w 6568309"/>
              <a:gd name="connsiteY83" fmla="*/ 4456184 h 6858000"/>
              <a:gd name="connsiteX84" fmla="*/ 6029178 w 6568309"/>
              <a:gd name="connsiteY84" fmla="*/ 4468478 h 6858000"/>
              <a:gd name="connsiteX85" fmla="*/ 6029974 w 6568309"/>
              <a:gd name="connsiteY85" fmla="*/ 4469862 h 6858000"/>
              <a:gd name="connsiteX86" fmla="*/ 6028340 w 6568309"/>
              <a:gd name="connsiteY86" fmla="*/ 4483797 h 6858000"/>
              <a:gd name="connsiteX87" fmla="*/ 6025168 w 6568309"/>
              <a:gd name="connsiteY87" fmla="*/ 4487091 h 6858000"/>
              <a:gd name="connsiteX88" fmla="*/ 6023164 w 6568309"/>
              <a:gd name="connsiteY88" fmla="*/ 4496728 h 6858000"/>
              <a:gd name="connsiteX89" fmla="*/ 6016839 w 6568309"/>
              <a:gd name="connsiteY89" fmla="*/ 4515918 h 6858000"/>
              <a:gd name="connsiteX90" fmla="*/ 6017886 w 6568309"/>
              <a:gd name="connsiteY90" fmla="*/ 4519316 h 6858000"/>
              <a:gd name="connsiteX91" fmla="*/ 6011819 w 6568309"/>
              <a:gd name="connsiteY91" fmla="*/ 4547957 h 6858000"/>
              <a:gd name="connsiteX92" fmla="*/ 6012791 w 6568309"/>
              <a:gd name="connsiteY92" fmla="*/ 4548262 h 6858000"/>
              <a:gd name="connsiteX93" fmla="*/ 6015703 w 6568309"/>
              <a:gd name="connsiteY93" fmla="*/ 4555939 h 6858000"/>
              <a:gd name="connsiteX94" fmla="*/ 6018854 w 6568309"/>
              <a:gd name="connsiteY94" fmla="*/ 4570815 h 6858000"/>
              <a:gd name="connsiteX95" fmla="*/ 6033000 w 6568309"/>
              <a:gd name="connsiteY95" fmla="*/ 4633846 h 6858000"/>
              <a:gd name="connsiteX96" fmla="*/ 6032325 w 6568309"/>
              <a:gd name="connsiteY96" fmla="*/ 4639816 h 6858000"/>
              <a:gd name="connsiteX97" fmla="*/ 6032549 w 6568309"/>
              <a:gd name="connsiteY97" fmla="*/ 4639923 h 6858000"/>
              <a:gd name="connsiteX98" fmla="*/ 6032309 w 6568309"/>
              <a:gd name="connsiteY98" fmla="*/ 4646192 h 6858000"/>
              <a:gd name="connsiteX99" fmla="*/ 6031095 w 6568309"/>
              <a:gd name="connsiteY99" fmla="*/ 4650706 h 6858000"/>
              <a:gd name="connsiteX100" fmla="*/ 6029786 w 6568309"/>
              <a:gd name="connsiteY100" fmla="*/ 4662290 h 6858000"/>
              <a:gd name="connsiteX101" fmla="*/ 6030911 w 6568309"/>
              <a:gd name="connsiteY101" fmla="*/ 4666180 h 6858000"/>
              <a:gd name="connsiteX102" fmla="*/ 6033630 w 6568309"/>
              <a:gd name="connsiteY102" fmla="*/ 4667585 h 6858000"/>
              <a:gd name="connsiteX103" fmla="*/ 6033189 w 6568309"/>
              <a:gd name="connsiteY103" fmla="*/ 4668660 h 6858000"/>
              <a:gd name="connsiteX104" fmla="*/ 6038764 w 6568309"/>
              <a:gd name="connsiteY104" fmla="*/ 4689807 h 6858000"/>
              <a:gd name="connsiteX105" fmla="*/ 6042217 w 6568309"/>
              <a:gd name="connsiteY105" fmla="*/ 4737890 h 6858000"/>
              <a:gd name="connsiteX106" fmla="*/ 6040543 w 6568309"/>
              <a:gd name="connsiteY106" fmla="*/ 4765657 h 6858000"/>
              <a:gd name="connsiteX107" fmla="*/ 6039956 w 6568309"/>
              <a:gd name="connsiteY107" fmla="*/ 4841463 h 6858000"/>
              <a:gd name="connsiteX108" fmla="*/ 6057123 w 6568309"/>
              <a:gd name="connsiteY108" fmla="*/ 4969863 h 6858000"/>
              <a:gd name="connsiteX109" fmla="*/ 6055039 w 6568309"/>
              <a:gd name="connsiteY109" fmla="*/ 4974028 h 6858000"/>
              <a:gd name="connsiteX110" fmla="*/ 6053462 w 6568309"/>
              <a:gd name="connsiteY110" fmla="*/ 4980318 h 6858000"/>
              <a:gd name="connsiteX111" fmla="*/ 6053643 w 6568309"/>
              <a:gd name="connsiteY111" fmla="*/ 4980501 h 6858000"/>
              <a:gd name="connsiteX112" fmla="*/ 6051733 w 6568309"/>
              <a:gd name="connsiteY112" fmla="*/ 4986338 h 6858000"/>
              <a:gd name="connsiteX113" fmla="*/ 6049602 w 6568309"/>
              <a:gd name="connsiteY113" fmla="*/ 4991296 h 6858000"/>
              <a:gd name="connsiteX114" fmla="*/ 6075165 w 6568309"/>
              <a:gd name="connsiteY114" fmla="*/ 5076895 h 6858000"/>
              <a:gd name="connsiteX115" fmla="*/ 6073751 w 6568309"/>
              <a:gd name="connsiteY115" fmla="*/ 5081568 h 6858000"/>
              <a:gd name="connsiteX116" fmla="*/ 6073150 w 6568309"/>
              <a:gd name="connsiteY116" fmla="*/ 5088173 h 6858000"/>
              <a:gd name="connsiteX117" fmla="*/ 6073355 w 6568309"/>
              <a:gd name="connsiteY117" fmla="*/ 5088300 h 6858000"/>
              <a:gd name="connsiteX118" fmla="*/ 6072362 w 6568309"/>
              <a:gd name="connsiteY118" fmla="*/ 5094558 h 6858000"/>
              <a:gd name="connsiteX119" fmla="*/ 6064726 w 6568309"/>
              <a:gd name="connsiteY119" fmla="*/ 5125620 h 6858000"/>
              <a:gd name="connsiteX120" fmla="*/ 6065415 w 6568309"/>
              <a:gd name="connsiteY120" fmla="*/ 5268004 h 6858000"/>
              <a:gd name="connsiteX121" fmla="*/ 6066081 w 6568309"/>
              <a:gd name="connsiteY121" fmla="*/ 5269530 h 6858000"/>
              <a:gd name="connsiteX122" fmla="*/ 6043407 w 6568309"/>
              <a:gd name="connsiteY122" fmla="*/ 5390941 h 6858000"/>
              <a:gd name="connsiteX123" fmla="*/ 6025377 w 6568309"/>
              <a:gd name="connsiteY123" fmla="*/ 5539927 h 6858000"/>
              <a:gd name="connsiteX124" fmla="*/ 6010052 w 6568309"/>
              <a:gd name="connsiteY124" fmla="*/ 5791594 h 6858000"/>
              <a:gd name="connsiteX125" fmla="*/ 5994220 w 6568309"/>
              <a:gd name="connsiteY125" fmla="*/ 5855206 h 6858000"/>
              <a:gd name="connsiteX126" fmla="*/ 5982580 w 6568309"/>
              <a:gd name="connsiteY126" fmla="*/ 5873582 h 6858000"/>
              <a:gd name="connsiteX127" fmla="*/ 5983608 w 6568309"/>
              <a:gd name="connsiteY127" fmla="*/ 5876037 h 6858000"/>
              <a:gd name="connsiteX128" fmla="*/ 5983535 w 6568309"/>
              <a:gd name="connsiteY128" fmla="*/ 5886534 h 6858000"/>
              <a:gd name="connsiteX129" fmla="*/ 5988737 w 6568309"/>
              <a:gd name="connsiteY129" fmla="*/ 5888644 h 6858000"/>
              <a:gd name="connsiteX130" fmla="*/ 5992371 w 6568309"/>
              <a:gd name="connsiteY130" fmla="*/ 5903832 h 6858000"/>
              <a:gd name="connsiteX131" fmla="*/ 5990780 w 6568309"/>
              <a:gd name="connsiteY131" fmla="*/ 5923391 h 6858000"/>
              <a:gd name="connsiteX132" fmla="*/ 5993870 w 6568309"/>
              <a:gd name="connsiteY132" fmla="*/ 6013205 h 6858000"/>
              <a:gd name="connsiteX133" fmla="*/ 5997673 w 6568309"/>
              <a:gd name="connsiteY133" fmla="*/ 6074018 h 6858000"/>
              <a:gd name="connsiteX134" fmla="*/ 6014840 w 6568309"/>
              <a:gd name="connsiteY134" fmla="*/ 6130837 h 6858000"/>
              <a:gd name="connsiteX135" fmla="*/ 6010704 w 6568309"/>
              <a:gd name="connsiteY135" fmla="*/ 6152982 h 6858000"/>
              <a:gd name="connsiteX136" fmla="*/ 6038294 w 6568309"/>
              <a:gd name="connsiteY136" fmla="*/ 6221100 h 6858000"/>
              <a:gd name="connsiteX137" fmla="*/ 6052331 w 6568309"/>
              <a:gd name="connsiteY137" fmla="*/ 6287550 h 6858000"/>
              <a:gd name="connsiteX138" fmla="*/ 6074143 w 6568309"/>
              <a:gd name="connsiteY138" fmla="*/ 6401595 h 6858000"/>
              <a:gd name="connsiteX139" fmla="*/ 6060199 w 6568309"/>
              <a:gd name="connsiteY139" fmla="*/ 6487110 h 6858000"/>
              <a:gd name="connsiteX140" fmla="*/ 6081156 w 6568309"/>
              <a:gd name="connsiteY140" fmla="*/ 6588589 h 6858000"/>
              <a:gd name="connsiteX141" fmla="*/ 6114944 w 6568309"/>
              <a:gd name="connsiteY141" fmla="*/ 6769963 h 6858000"/>
              <a:gd name="connsiteX142" fmla="*/ 6128950 w 6568309"/>
              <a:gd name="connsiteY142" fmla="*/ 6835814 h 6858000"/>
              <a:gd name="connsiteX143" fmla="*/ 6132536 w 6568309"/>
              <a:gd name="connsiteY143" fmla="*/ 6858000 h 6858000"/>
              <a:gd name="connsiteX144" fmla="*/ 4789511 w 6568309"/>
              <a:gd name="connsiteY144" fmla="*/ 6858000 h 6858000"/>
              <a:gd name="connsiteX145" fmla="*/ 1866294 w 6568309"/>
              <a:gd name="connsiteY145" fmla="*/ 6858000 h 6858000"/>
              <a:gd name="connsiteX146" fmla="*/ 1705866 w 6568309"/>
              <a:gd name="connsiteY146" fmla="*/ 6858000 h 6858000"/>
              <a:gd name="connsiteX147" fmla="*/ 1343025 w 6568309"/>
              <a:gd name="connsiteY147" fmla="*/ 6858000 h 6858000"/>
              <a:gd name="connsiteX148" fmla="*/ 523269 w 6568309"/>
              <a:gd name="connsiteY148" fmla="*/ 6858000 h 6858000"/>
              <a:gd name="connsiteX149" fmla="*/ 362841 w 6568309"/>
              <a:gd name="connsiteY149" fmla="*/ 6858000 h 6858000"/>
              <a:gd name="connsiteX150" fmla="*/ 0 w 6568309"/>
              <a:gd name="connsiteY15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Lst>
            <a:rect l="l" t="t" r="r" b="b"/>
            <a:pathLst>
              <a:path w="6568309" h="6858000">
                <a:moveTo>
                  <a:pt x="0" y="0"/>
                </a:moveTo>
                <a:lnTo>
                  <a:pt x="362841" y="0"/>
                </a:lnTo>
                <a:lnTo>
                  <a:pt x="523269" y="0"/>
                </a:lnTo>
                <a:lnTo>
                  <a:pt x="1343025" y="0"/>
                </a:lnTo>
                <a:lnTo>
                  <a:pt x="1705866" y="0"/>
                </a:lnTo>
                <a:lnTo>
                  <a:pt x="1866294" y="0"/>
                </a:lnTo>
                <a:lnTo>
                  <a:pt x="5225154" y="0"/>
                </a:lnTo>
                <a:lnTo>
                  <a:pt x="6568179" y="0"/>
                </a:lnTo>
                <a:lnTo>
                  <a:pt x="6568309" y="1"/>
                </a:lnTo>
                <a:lnTo>
                  <a:pt x="6562951" y="30700"/>
                </a:lnTo>
                <a:cubicBezTo>
                  <a:pt x="6559126" y="84364"/>
                  <a:pt x="6548218" y="241149"/>
                  <a:pt x="6547446" y="310025"/>
                </a:cubicBezTo>
                <a:cubicBezTo>
                  <a:pt x="6550151" y="367544"/>
                  <a:pt x="6557712" y="408251"/>
                  <a:pt x="6558316" y="443960"/>
                </a:cubicBezTo>
                <a:cubicBezTo>
                  <a:pt x="6555224" y="499397"/>
                  <a:pt x="6534767" y="604434"/>
                  <a:pt x="6528896" y="642659"/>
                </a:cubicBezTo>
                <a:cubicBezTo>
                  <a:pt x="6535204" y="657287"/>
                  <a:pt x="6515365" y="658191"/>
                  <a:pt x="6523095" y="673307"/>
                </a:cubicBezTo>
                <a:cubicBezTo>
                  <a:pt x="6523388" y="693769"/>
                  <a:pt x="6506868" y="797295"/>
                  <a:pt x="6496169" y="839641"/>
                </a:cubicBezTo>
                <a:cubicBezTo>
                  <a:pt x="6484119" y="887148"/>
                  <a:pt x="6457817" y="937731"/>
                  <a:pt x="6450789" y="958357"/>
                </a:cubicBezTo>
                <a:cubicBezTo>
                  <a:pt x="6443760" y="978983"/>
                  <a:pt x="6459217" y="936930"/>
                  <a:pt x="6453996" y="963398"/>
                </a:cubicBezTo>
                <a:cubicBezTo>
                  <a:pt x="6448777" y="989867"/>
                  <a:pt x="6425575" y="1087010"/>
                  <a:pt x="6419467" y="1117169"/>
                </a:cubicBezTo>
                <a:cubicBezTo>
                  <a:pt x="6431540" y="1118586"/>
                  <a:pt x="6409651" y="1135372"/>
                  <a:pt x="6417348" y="1144352"/>
                </a:cubicBezTo>
                <a:cubicBezTo>
                  <a:pt x="6424109" y="1150681"/>
                  <a:pt x="6419047" y="1157251"/>
                  <a:pt x="6418473" y="1164484"/>
                </a:cubicBezTo>
                <a:cubicBezTo>
                  <a:pt x="6423767" y="1173524"/>
                  <a:pt x="6413947" y="1205209"/>
                  <a:pt x="6406979" y="1213829"/>
                </a:cubicBezTo>
                <a:cubicBezTo>
                  <a:pt x="6382818" y="1235037"/>
                  <a:pt x="6400452" y="1277327"/>
                  <a:pt x="6381928" y="1294823"/>
                </a:cubicBezTo>
                <a:cubicBezTo>
                  <a:pt x="6379195" y="1300845"/>
                  <a:pt x="6378069" y="1306615"/>
                  <a:pt x="6377948" y="1312193"/>
                </a:cubicBezTo>
                <a:lnTo>
                  <a:pt x="6379894" y="1327626"/>
                </a:lnTo>
                <a:lnTo>
                  <a:pt x="6385024" y="1331644"/>
                </a:lnTo>
                <a:lnTo>
                  <a:pt x="6383696" y="1341276"/>
                </a:lnTo>
                <a:cubicBezTo>
                  <a:pt x="6383952" y="1342166"/>
                  <a:pt x="6384208" y="1343055"/>
                  <a:pt x="6384464" y="1343945"/>
                </a:cubicBezTo>
                <a:cubicBezTo>
                  <a:pt x="6385957" y="1349040"/>
                  <a:pt x="6387253" y="1354080"/>
                  <a:pt x="6387748" y="1359134"/>
                </a:cubicBezTo>
                <a:cubicBezTo>
                  <a:pt x="6384363" y="1373109"/>
                  <a:pt x="6372802" y="1397612"/>
                  <a:pt x="6364157" y="1427803"/>
                </a:cubicBezTo>
                <a:cubicBezTo>
                  <a:pt x="6348141" y="1460349"/>
                  <a:pt x="6348362" y="1505076"/>
                  <a:pt x="6335874" y="1540278"/>
                </a:cubicBezTo>
                <a:lnTo>
                  <a:pt x="6331892" y="1547262"/>
                </a:lnTo>
                <a:lnTo>
                  <a:pt x="6332744" y="1577056"/>
                </a:lnTo>
                <a:cubicBezTo>
                  <a:pt x="6335859" y="1582205"/>
                  <a:pt x="6336674" y="1589568"/>
                  <a:pt x="6333604" y="1595898"/>
                </a:cubicBezTo>
                <a:lnTo>
                  <a:pt x="6324749" y="1703726"/>
                </a:lnTo>
                <a:cubicBezTo>
                  <a:pt x="6324080" y="1739332"/>
                  <a:pt x="6318019" y="1754453"/>
                  <a:pt x="6329594" y="1809535"/>
                </a:cubicBezTo>
                <a:cubicBezTo>
                  <a:pt x="6344930" y="1868036"/>
                  <a:pt x="6323725" y="1952670"/>
                  <a:pt x="6329062" y="2018310"/>
                </a:cubicBezTo>
                <a:cubicBezTo>
                  <a:pt x="6308075" y="2053162"/>
                  <a:pt x="6326925" y="2034561"/>
                  <a:pt x="6321735" y="2071355"/>
                </a:cubicBezTo>
                <a:lnTo>
                  <a:pt x="6322678" y="2141166"/>
                </a:lnTo>
                <a:lnTo>
                  <a:pt x="6321340" y="2154548"/>
                </a:lnTo>
                <a:lnTo>
                  <a:pt x="6316582" y="2158153"/>
                </a:lnTo>
                <a:lnTo>
                  <a:pt x="6311428" y="2178174"/>
                </a:lnTo>
                <a:cubicBezTo>
                  <a:pt x="6310177" y="2185696"/>
                  <a:pt x="6309622" y="2193828"/>
                  <a:pt x="6310192" y="2202858"/>
                </a:cubicBezTo>
                <a:cubicBezTo>
                  <a:pt x="6319667" y="2232772"/>
                  <a:pt x="6296459" y="2283357"/>
                  <a:pt x="6309211" y="2320214"/>
                </a:cubicBezTo>
                <a:cubicBezTo>
                  <a:pt x="6307537" y="2355906"/>
                  <a:pt x="6302490" y="2394678"/>
                  <a:pt x="6300151" y="2417011"/>
                </a:cubicBezTo>
                <a:cubicBezTo>
                  <a:pt x="6292303" y="2426377"/>
                  <a:pt x="6304439" y="2456509"/>
                  <a:pt x="6295176" y="2454207"/>
                </a:cubicBezTo>
                <a:cubicBezTo>
                  <a:pt x="6299335" y="2464947"/>
                  <a:pt x="6297305" y="2476105"/>
                  <a:pt x="6293727" y="2487203"/>
                </a:cubicBezTo>
                <a:lnTo>
                  <a:pt x="6285477" y="2512282"/>
                </a:lnTo>
                <a:cubicBezTo>
                  <a:pt x="6285720" y="2512961"/>
                  <a:pt x="6285962" y="2513640"/>
                  <a:pt x="6286205" y="2514318"/>
                </a:cubicBezTo>
                <a:cubicBezTo>
                  <a:pt x="6292347" y="2534324"/>
                  <a:pt x="6298487" y="2554328"/>
                  <a:pt x="6304629" y="2574334"/>
                </a:cubicBezTo>
                <a:lnTo>
                  <a:pt x="6303842" y="2579877"/>
                </a:lnTo>
                <a:cubicBezTo>
                  <a:pt x="6303729" y="2585644"/>
                  <a:pt x="6304006" y="2603388"/>
                  <a:pt x="6303953" y="2608928"/>
                </a:cubicBezTo>
                <a:lnTo>
                  <a:pt x="6303530" y="2613111"/>
                </a:lnTo>
                <a:lnTo>
                  <a:pt x="6297474" y="2621996"/>
                </a:lnTo>
                <a:lnTo>
                  <a:pt x="6299263" y="2634265"/>
                </a:lnTo>
                <a:lnTo>
                  <a:pt x="6293065" y="2647237"/>
                </a:lnTo>
                <a:cubicBezTo>
                  <a:pt x="6294685" y="2648158"/>
                  <a:pt x="6296180" y="2649356"/>
                  <a:pt x="6297496" y="2650786"/>
                </a:cubicBezTo>
                <a:lnTo>
                  <a:pt x="6301708" y="2661993"/>
                </a:lnTo>
                <a:lnTo>
                  <a:pt x="6295884" y="2670949"/>
                </a:lnTo>
                <a:cubicBezTo>
                  <a:pt x="6304913" y="2672007"/>
                  <a:pt x="6294429" y="2681695"/>
                  <a:pt x="6291714" y="2690255"/>
                </a:cubicBezTo>
                <a:lnTo>
                  <a:pt x="6292327" y="2695683"/>
                </a:lnTo>
                <a:lnTo>
                  <a:pt x="6284410" y="2713964"/>
                </a:lnTo>
                <a:lnTo>
                  <a:pt x="6280410" y="2730175"/>
                </a:lnTo>
                <a:lnTo>
                  <a:pt x="6288082" y="2763497"/>
                </a:lnTo>
                <a:lnTo>
                  <a:pt x="6260924" y="3051539"/>
                </a:lnTo>
                <a:cubicBezTo>
                  <a:pt x="6251455" y="3165645"/>
                  <a:pt x="6222174" y="3216611"/>
                  <a:pt x="6210151" y="3335396"/>
                </a:cubicBezTo>
                <a:lnTo>
                  <a:pt x="6212034" y="3456509"/>
                </a:lnTo>
                <a:lnTo>
                  <a:pt x="6197490" y="3531827"/>
                </a:lnTo>
                <a:lnTo>
                  <a:pt x="6208018" y="3570877"/>
                </a:lnTo>
                <a:lnTo>
                  <a:pt x="6205920" y="3583849"/>
                </a:lnTo>
                <a:lnTo>
                  <a:pt x="6199616" y="3592763"/>
                </a:lnTo>
                <a:cubicBezTo>
                  <a:pt x="6191839" y="3613948"/>
                  <a:pt x="6196204" y="3641245"/>
                  <a:pt x="6181288" y="3653485"/>
                </a:cubicBezTo>
                <a:cubicBezTo>
                  <a:pt x="6178087" y="3659316"/>
                  <a:pt x="6176516" y="3664985"/>
                  <a:pt x="6175963" y="3670528"/>
                </a:cubicBezTo>
                <a:lnTo>
                  <a:pt x="6176722" y="3685990"/>
                </a:lnTo>
                <a:lnTo>
                  <a:pt x="6181549" y="3690283"/>
                </a:lnTo>
                <a:lnTo>
                  <a:pt x="6179476" y="3699787"/>
                </a:lnTo>
                <a:cubicBezTo>
                  <a:pt x="6179664" y="3700686"/>
                  <a:pt x="6179852" y="3701586"/>
                  <a:pt x="6180040" y="3702486"/>
                </a:cubicBezTo>
                <a:cubicBezTo>
                  <a:pt x="6181140" y="3707637"/>
                  <a:pt x="6182047" y="3712728"/>
                  <a:pt x="6182155" y="3717784"/>
                </a:cubicBezTo>
                <a:cubicBezTo>
                  <a:pt x="6156678" y="3711701"/>
                  <a:pt x="6178864" y="3759789"/>
                  <a:pt x="6158980" y="3746229"/>
                </a:cubicBezTo>
                <a:cubicBezTo>
                  <a:pt x="6144630" y="3780750"/>
                  <a:pt x="6117520" y="3867558"/>
                  <a:pt x="6096049" y="3924910"/>
                </a:cubicBezTo>
                <a:lnTo>
                  <a:pt x="6069712" y="3989353"/>
                </a:lnTo>
                <a:lnTo>
                  <a:pt x="6067330" y="4033899"/>
                </a:lnTo>
                <a:cubicBezTo>
                  <a:pt x="6065506" y="4070470"/>
                  <a:pt x="6063599" y="4110146"/>
                  <a:pt x="6061081" y="4142250"/>
                </a:cubicBezTo>
                <a:cubicBezTo>
                  <a:pt x="6055260" y="4200007"/>
                  <a:pt x="6045907" y="4278998"/>
                  <a:pt x="6042858" y="4329442"/>
                </a:cubicBezTo>
                <a:cubicBezTo>
                  <a:pt x="6038376" y="4381764"/>
                  <a:pt x="6036461" y="4433012"/>
                  <a:pt x="6034182" y="4456184"/>
                </a:cubicBezTo>
                <a:lnTo>
                  <a:pt x="6029178" y="4468478"/>
                </a:lnTo>
                <a:lnTo>
                  <a:pt x="6029974" y="4469862"/>
                </a:lnTo>
                <a:cubicBezTo>
                  <a:pt x="6031287" y="4476321"/>
                  <a:pt x="6030316" y="4480555"/>
                  <a:pt x="6028340" y="4483797"/>
                </a:cubicBezTo>
                <a:lnTo>
                  <a:pt x="6025168" y="4487091"/>
                </a:lnTo>
                <a:lnTo>
                  <a:pt x="6023164" y="4496728"/>
                </a:lnTo>
                <a:lnTo>
                  <a:pt x="6016839" y="4515918"/>
                </a:lnTo>
                <a:cubicBezTo>
                  <a:pt x="6017189" y="4517049"/>
                  <a:pt x="6017537" y="4518182"/>
                  <a:pt x="6017886" y="4519316"/>
                </a:cubicBezTo>
                <a:lnTo>
                  <a:pt x="6011819" y="4547957"/>
                </a:lnTo>
                <a:lnTo>
                  <a:pt x="6012791" y="4548262"/>
                </a:lnTo>
                <a:cubicBezTo>
                  <a:pt x="6014837" y="4549595"/>
                  <a:pt x="6016087" y="4551811"/>
                  <a:pt x="6015703" y="4555939"/>
                </a:cubicBezTo>
                <a:cubicBezTo>
                  <a:pt x="6031790" y="4548276"/>
                  <a:pt x="6021405" y="4557977"/>
                  <a:pt x="6018854" y="4570815"/>
                </a:cubicBezTo>
                <a:cubicBezTo>
                  <a:pt x="6021736" y="4583801"/>
                  <a:pt x="6030754" y="4622347"/>
                  <a:pt x="6033000" y="4633846"/>
                </a:cubicBezTo>
                <a:lnTo>
                  <a:pt x="6032325" y="4639816"/>
                </a:lnTo>
                <a:lnTo>
                  <a:pt x="6032549" y="4639923"/>
                </a:lnTo>
                <a:cubicBezTo>
                  <a:pt x="6032911" y="4641190"/>
                  <a:pt x="6032878" y="4643141"/>
                  <a:pt x="6032309" y="4646192"/>
                </a:cubicBezTo>
                <a:lnTo>
                  <a:pt x="6031095" y="4650706"/>
                </a:lnTo>
                <a:lnTo>
                  <a:pt x="6029786" y="4662290"/>
                </a:lnTo>
                <a:cubicBezTo>
                  <a:pt x="6030161" y="4663587"/>
                  <a:pt x="6030536" y="4664883"/>
                  <a:pt x="6030911" y="4666180"/>
                </a:cubicBezTo>
                <a:lnTo>
                  <a:pt x="6033630" y="4667585"/>
                </a:lnTo>
                <a:lnTo>
                  <a:pt x="6033189" y="4668660"/>
                </a:lnTo>
                <a:cubicBezTo>
                  <a:pt x="6027286" y="4676831"/>
                  <a:pt x="6019767" y="4679345"/>
                  <a:pt x="6038764" y="4689807"/>
                </a:cubicBezTo>
                <a:cubicBezTo>
                  <a:pt x="6028616" y="4708535"/>
                  <a:pt x="6040474" y="4712235"/>
                  <a:pt x="6042217" y="4737890"/>
                </a:cubicBezTo>
                <a:cubicBezTo>
                  <a:pt x="6033362" y="4748600"/>
                  <a:pt x="6035273" y="4757223"/>
                  <a:pt x="6040543" y="4765657"/>
                </a:cubicBezTo>
                <a:cubicBezTo>
                  <a:pt x="6034416" y="4790618"/>
                  <a:pt x="6040696" y="4813399"/>
                  <a:pt x="6039956" y="4841463"/>
                </a:cubicBezTo>
                <a:lnTo>
                  <a:pt x="6057123" y="4969863"/>
                </a:lnTo>
                <a:lnTo>
                  <a:pt x="6055039" y="4974028"/>
                </a:lnTo>
                <a:cubicBezTo>
                  <a:pt x="6053860" y="4976933"/>
                  <a:pt x="6053409" y="4978909"/>
                  <a:pt x="6053462" y="4980318"/>
                </a:cubicBezTo>
                <a:lnTo>
                  <a:pt x="6053643" y="4980501"/>
                </a:lnTo>
                <a:lnTo>
                  <a:pt x="6051733" y="4986338"/>
                </a:lnTo>
                <a:lnTo>
                  <a:pt x="6049602" y="4991296"/>
                </a:lnTo>
                <a:cubicBezTo>
                  <a:pt x="6058123" y="5019829"/>
                  <a:pt x="6066643" y="5048361"/>
                  <a:pt x="6075165" y="5076895"/>
                </a:cubicBezTo>
                <a:lnTo>
                  <a:pt x="6073751" y="5081568"/>
                </a:lnTo>
                <a:cubicBezTo>
                  <a:pt x="6073034" y="5084748"/>
                  <a:pt x="6072888" y="5086810"/>
                  <a:pt x="6073150" y="5088173"/>
                </a:cubicBezTo>
                <a:lnTo>
                  <a:pt x="6073355" y="5088300"/>
                </a:lnTo>
                <a:lnTo>
                  <a:pt x="6072362" y="5094558"/>
                </a:lnTo>
                <a:cubicBezTo>
                  <a:pt x="6070184" y="5105196"/>
                  <a:pt x="6067588" y="5115626"/>
                  <a:pt x="6064726" y="5125620"/>
                </a:cubicBezTo>
                <a:cubicBezTo>
                  <a:pt x="6063568" y="5154527"/>
                  <a:pt x="6065189" y="5244020"/>
                  <a:pt x="6065415" y="5268004"/>
                </a:cubicBezTo>
                <a:cubicBezTo>
                  <a:pt x="6065637" y="5268513"/>
                  <a:pt x="6065860" y="5269021"/>
                  <a:pt x="6066081" y="5269530"/>
                </a:cubicBezTo>
                <a:lnTo>
                  <a:pt x="6043407" y="5390941"/>
                </a:lnTo>
                <a:cubicBezTo>
                  <a:pt x="6032545" y="5438194"/>
                  <a:pt x="6020942" y="5465286"/>
                  <a:pt x="6025377" y="5539927"/>
                </a:cubicBezTo>
                <a:cubicBezTo>
                  <a:pt x="6019787" y="5610775"/>
                  <a:pt x="6013913" y="5740573"/>
                  <a:pt x="6010052" y="5791594"/>
                </a:cubicBezTo>
                <a:cubicBezTo>
                  <a:pt x="5989401" y="5787060"/>
                  <a:pt x="6018524" y="5849672"/>
                  <a:pt x="5994220" y="5855206"/>
                </a:cubicBezTo>
                <a:cubicBezTo>
                  <a:pt x="5995282" y="5860240"/>
                  <a:pt x="5980598" y="5868910"/>
                  <a:pt x="5982580" y="5873582"/>
                </a:cubicBezTo>
                <a:cubicBezTo>
                  <a:pt x="5982922" y="5874401"/>
                  <a:pt x="5983265" y="5875218"/>
                  <a:pt x="5983608" y="5876037"/>
                </a:cubicBezTo>
                <a:lnTo>
                  <a:pt x="5983535" y="5886534"/>
                </a:lnTo>
                <a:lnTo>
                  <a:pt x="5988737" y="5888644"/>
                </a:lnTo>
                <a:cubicBezTo>
                  <a:pt x="5989948" y="5893707"/>
                  <a:pt x="5991159" y="5898769"/>
                  <a:pt x="5992371" y="5903832"/>
                </a:cubicBezTo>
                <a:cubicBezTo>
                  <a:pt x="5992924" y="5909651"/>
                  <a:pt x="5992578" y="5916068"/>
                  <a:pt x="5990780" y="5923391"/>
                </a:cubicBezTo>
                <a:cubicBezTo>
                  <a:pt x="5975822" y="5948880"/>
                  <a:pt x="6013580" y="5981626"/>
                  <a:pt x="5993870" y="6013205"/>
                </a:cubicBezTo>
                <a:cubicBezTo>
                  <a:pt x="5988486" y="6024901"/>
                  <a:pt x="5991718" y="6066777"/>
                  <a:pt x="5997673" y="6074018"/>
                </a:cubicBezTo>
                <a:cubicBezTo>
                  <a:pt x="5998007" y="6081731"/>
                  <a:pt x="6007861" y="6126985"/>
                  <a:pt x="6014840" y="6130837"/>
                </a:cubicBezTo>
                <a:cubicBezTo>
                  <a:pt x="6022998" y="6137057"/>
                  <a:pt x="5999420" y="6156330"/>
                  <a:pt x="6010704" y="6152982"/>
                </a:cubicBezTo>
                <a:cubicBezTo>
                  <a:pt x="6008682" y="6186619"/>
                  <a:pt x="6039938" y="6191636"/>
                  <a:pt x="6038294" y="6221100"/>
                </a:cubicBezTo>
                <a:cubicBezTo>
                  <a:pt x="6039643" y="6222126"/>
                  <a:pt x="6046356" y="6257468"/>
                  <a:pt x="6052331" y="6287550"/>
                </a:cubicBezTo>
                <a:cubicBezTo>
                  <a:pt x="6058307" y="6317632"/>
                  <a:pt x="6082079" y="6391312"/>
                  <a:pt x="6074143" y="6401595"/>
                </a:cubicBezTo>
                <a:cubicBezTo>
                  <a:pt x="6074931" y="6423902"/>
                  <a:pt x="6059614" y="6432919"/>
                  <a:pt x="6060199" y="6487110"/>
                </a:cubicBezTo>
                <a:cubicBezTo>
                  <a:pt x="6075583" y="6574474"/>
                  <a:pt x="6076150" y="6553611"/>
                  <a:pt x="6081156" y="6588589"/>
                </a:cubicBezTo>
                <a:cubicBezTo>
                  <a:pt x="6102088" y="6637976"/>
                  <a:pt x="6067660" y="6687723"/>
                  <a:pt x="6114944" y="6769963"/>
                </a:cubicBezTo>
                <a:cubicBezTo>
                  <a:pt x="6130462" y="6819284"/>
                  <a:pt x="6119243" y="6817955"/>
                  <a:pt x="6128950" y="6835814"/>
                </a:cubicBezTo>
                <a:lnTo>
                  <a:pt x="6132536" y="6858000"/>
                </a:lnTo>
                <a:lnTo>
                  <a:pt x="4789511" y="6858000"/>
                </a:lnTo>
                <a:lnTo>
                  <a:pt x="1866294" y="6858000"/>
                </a:lnTo>
                <a:lnTo>
                  <a:pt x="1705866" y="6858000"/>
                </a:lnTo>
                <a:lnTo>
                  <a:pt x="1343025" y="6858000"/>
                </a:lnTo>
                <a:lnTo>
                  <a:pt x="523269" y="6858000"/>
                </a:lnTo>
                <a:lnTo>
                  <a:pt x="362841"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itle 1">
            <a:extLst>
              <a:ext uri="{FF2B5EF4-FFF2-40B4-BE49-F238E27FC236}">
                <a16:creationId xmlns:a16="http://schemas.microsoft.com/office/drawing/2014/main" id="{8A1B3EAE-938B-C1DE-1505-DA8E1676A0B5}"/>
              </a:ext>
            </a:extLst>
          </p:cNvPr>
          <p:cNvSpPr txBox="1">
            <a:spLocks/>
          </p:cNvSpPr>
          <p:nvPr/>
        </p:nvSpPr>
        <p:spPr>
          <a:xfrm>
            <a:off x="573740" y="528620"/>
            <a:ext cx="4784796" cy="1330840"/>
          </a:xfrm>
          <a:prstGeom prst="rect">
            <a:avLst/>
          </a:prstGeom>
        </p:spPr>
        <p:txBody>
          <a:bodyPr vert="horz" lIns="91440" tIns="45720" rIns="91440" bIns="45720" rtlCol="0" anchor="ctr" anchorCtr="0">
            <a:normAutofit/>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defTabSz="914400">
              <a:lnSpc>
                <a:spcPct val="90000"/>
              </a:lnSpc>
              <a:spcAft>
                <a:spcPts val="600"/>
              </a:spcAft>
            </a:pPr>
            <a:r>
              <a:rPr lang="en-US" sz="4400" kern="1200" dirty="0">
                <a:solidFill>
                  <a:schemeClr val="tx1"/>
                </a:solidFill>
                <a:latin typeface="+mj-lt"/>
                <a:ea typeface="+mj-ea"/>
                <a:cs typeface="+mj-cs"/>
              </a:rPr>
              <a:t>Consumers</a:t>
            </a:r>
          </a:p>
          <a:p>
            <a:pPr defTabSz="914400">
              <a:lnSpc>
                <a:spcPct val="90000"/>
              </a:lnSpc>
              <a:spcAft>
                <a:spcPts val="600"/>
              </a:spcAft>
            </a:pPr>
            <a:endParaRPr lang="en-US" sz="4400" kern="1200" dirty="0">
              <a:solidFill>
                <a:schemeClr val="tx1"/>
              </a:solidFill>
              <a:latin typeface="+mj-lt"/>
              <a:ea typeface="+mj-ea"/>
              <a:cs typeface="+mj-cs"/>
            </a:endParaRPr>
          </a:p>
        </p:txBody>
      </p:sp>
      <p:sp>
        <p:nvSpPr>
          <p:cNvPr id="2" name="TextBox 1">
            <a:extLst>
              <a:ext uri="{FF2B5EF4-FFF2-40B4-BE49-F238E27FC236}">
                <a16:creationId xmlns:a16="http://schemas.microsoft.com/office/drawing/2014/main" id="{FE0D5AE2-E62E-9BBF-BE8C-8DB171A60CEC}"/>
              </a:ext>
            </a:extLst>
          </p:cNvPr>
          <p:cNvSpPr txBox="1"/>
          <p:nvPr/>
        </p:nvSpPr>
        <p:spPr>
          <a:xfrm>
            <a:off x="747120" y="1719705"/>
            <a:ext cx="4438036" cy="1149619"/>
          </a:xfrm>
          <a:prstGeom prst="rect">
            <a:avLst/>
          </a:prstGeom>
        </p:spPr>
        <p:txBody>
          <a:bodyPr vert="horz" lIns="91440" tIns="45720" rIns="91440" bIns="45720" rtlCol="0">
            <a:normAutofit/>
          </a:bodyPr>
          <a:lstStyle/>
          <a:p>
            <a:pPr>
              <a:lnSpc>
                <a:spcPct val="90000"/>
              </a:lnSpc>
              <a:spcBef>
                <a:spcPts val="1000"/>
              </a:spcBef>
            </a:pPr>
            <a:r>
              <a:rPr lang="en-US" sz="2000" dirty="0"/>
              <a:t>Can we have multiple consumers in the same consumer group reading from the same partition?</a:t>
            </a:r>
          </a:p>
          <a:p>
            <a:pPr marL="114300" indent="-228600">
              <a:lnSpc>
                <a:spcPct val="90000"/>
              </a:lnSpc>
              <a:spcBef>
                <a:spcPts val="1000"/>
              </a:spcBef>
              <a:buFont typeface="Arial" panose="020B0604020202020204" pitchFamily="34" charset="0"/>
              <a:buChar char="•"/>
            </a:pPr>
            <a:endParaRPr lang="en-US" sz="2000" dirty="0"/>
          </a:p>
        </p:txBody>
      </p:sp>
      <p:pic>
        <p:nvPicPr>
          <p:cNvPr id="5122" name="Picture 2">
            <a:extLst>
              <a:ext uri="{FF2B5EF4-FFF2-40B4-BE49-F238E27FC236}">
                <a16:creationId xmlns:a16="http://schemas.microsoft.com/office/drawing/2014/main" id="{A73A365C-5A5D-F634-5E60-CF19733470E8}"/>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880610" y="1071282"/>
            <a:ext cx="4737650" cy="473765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A picture containing icon&#10;&#10;Description automatically generated">
            <a:extLst>
              <a:ext uri="{FF2B5EF4-FFF2-40B4-BE49-F238E27FC236}">
                <a16:creationId xmlns:a16="http://schemas.microsoft.com/office/drawing/2014/main" id="{2BE12F59-C388-426A-16C4-4BB8602DD998}"/>
              </a:ext>
            </a:extLst>
          </p:cNvPr>
          <p:cNvPicPr>
            <a:picLocks noChangeAspect="1"/>
          </p:cNvPicPr>
          <p:nvPr/>
        </p:nvPicPr>
        <p:blipFill rotWithShape="1">
          <a:blip r:embed="rId4">
            <a:extLst>
              <a:ext uri="{28A0092B-C50C-407E-A947-70E740481C1C}">
                <a14:useLocalDpi xmlns:a14="http://schemas.microsoft.com/office/drawing/2010/main" val="0"/>
              </a:ext>
            </a:extLst>
          </a:blip>
          <a:srcRect t="1" b="31523"/>
          <a:stretch/>
        </p:blipFill>
        <p:spPr>
          <a:xfrm>
            <a:off x="10551386" y="296288"/>
            <a:ext cx="1246302" cy="232332"/>
          </a:xfrm>
          <a:prstGeom prst="rect">
            <a:avLst/>
          </a:prstGeom>
        </p:spPr>
      </p:pic>
      <p:sp>
        <p:nvSpPr>
          <p:cNvPr id="3" name="TextBox 2">
            <a:extLst>
              <a:ext uri="{FF2B5EF4-FFF2-40B4-BE49-F238E27FC236}">
                <a16:creationId xmlns:a16="http://schemas.microsoft.com/office/drawing/2014/main" id="{DA1985EB-7A35-541E-4319-39EDAD1CAC6C}"/>
              </a:ext>
            </a:extLst>
          </p:cNvPr>
          <p:cNvSpPr txBox="1"/>
          <p:nvPr/>
        </p:nvSpPr>
        <p:spPr>
          <a:xfrm>
            <a:off x="2070538" y="3584028"/>
            <a:ext cx="184731" cy="369332"/>
          </a:xfrm>
          <a:prstGeom prst="rect">
            <a:avLst/>
          </a:prstGeom>
          <a:noFill/>
        </p:spPr>
        <p:txBody>
          <a:bodyPr wrap="none" rtlCol="0">
            <a:spAutoFit/>
          </a:bodyPr>
          <a:lstStyle/>
          <a:p>
            <a:endParaRPr lang="en-PT" dirty="0"/>
          </a:p>
        </p:txBody>
      </p:sp>
      <p:pic>
        <p:nvPicPr>
          <p:cNvPr id="4" name="Picture 3" descr="A picture containing text, screenshot, line, font&#10;&#10;Description automatically generated">
            <a:extLst>
              <a:ext uri="{FF2B5EF4-FFF2-40B4-BE49-F238E27FC236}">
                <a16:creationId xmlns:a16="http://schemas.microsoft.com/office/drawing/2014/main" id="{B47A726F-8A21-F7B0-4131-DF6A391824C0}"/>
              </a:ext>
            </a:extLst>
          </p:cNvPr>
          <p:cNvPicPr>
            <a:picLocks noChangeAspect="1"/>
          </p:cNvPicPr>
          <p:nvPr/>
        </p:nvPicPr>
        <p:blipFill>
          <a:blip r:embed="rId5"/>
          <a:stretch>
            <a:fillRect/>
          </a:stretch>
        </p:blipFill>
        <p:spPr>
          <a:xfrm>
            <a:off x="6880610" y="1497671"/>
            <a:ext cx="4737650" cy="3884872"/>
          </a:xfrm>
          <a:prstGeom prst="rect">
            <a:avLst/>
          </a:prstGeom>
        </p:spPr>
      </p:pic>
      <p:sp>
        <p:nvSpPr>
          <p:cNvPr id="6" name="TextBox 5">
            <a:extLst>
              <a:ext uri="{FF2B5EF4-FFF2-40B4-BE49-F238E27FC236}">
                <a16:creationId xmlns:a16="http://schemas.microsoft.com/office/drawing/2014/main" id="{4B21653F-CADF-BE72-B242-B0162E5F77ED}"/>
              </a:ext>
            </a:extLst>
          </p:cNvPr>
          <p:cNvSpPr txBox="1"/>
          <p:nvPr/>
        </p:nvSpPr>
        <p:spPr>
          <a:xfrm>
            <a:off x="573740" y="3429000"/>
            <a:ext cx="4438036" cy="1330840"/>
          </a:xfrm>
          <a:prstGeom prst="rect">
            <a:avLst/>
          </a:prstGeom>
        </p:spPr>
        <p:txBody>
          <a:bodyPr vert="horz" lIns="91440" tIns="45720" rIns="91440" bIns="45720" rtlCol="0">
            <a:normAutofit/>
          </a:bodyPr>
          <a:lstStyle/>
          <a:p>
            <a:pPr algn="ctr">
              <a:lnSpc>
                <a:spcPct val="90000"/>
              </a:lnSpc>
              <a:spcBef>
                <a:spcPts val="1000"/>
              </a:spcBef>
            </a:pPr>
            <a:r>
              <a:rPr lang="en-US" sz="2000" dirty="0"/>
              <a:t>Nope! Why?</a:t>
            </a:r>
          </a:p>
          <a:p>
            <a:pPr algn="ctr">
              <a:lnSpc>
                <a:spcPct val="90000"/>
              </a:lnSpc>
              <a:spcBef>
                <a:spcPts val="1000"/>
              </a:spcBef>
            </a:pPr>
            <a:r>
              <a:rPr lang="en-US" sz="2000" dirty="0"/>
              <a:t>Ordering guarantees!</a:t>
            </a:r>
          </a:p>
        </p:txBody>
      </p:sp>
    </p:spTree>
    <p:extLst>
      <p:ext uri="{BB962C8B-B14F-4D97-AF65-F5344CB8AC3E}">
        <p14:creationId xmlns:p14="http://schemas.microsoft.com/office/powerpoint/2010/main" val="1912957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5122"/>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itle 1">
            <a:extLst>
              <a:ext uri="{FF2B5EF4-FFF2-40B4-BE49-F238E27FC236}">
                <a16:creationId xmlns:a16="http://schemas.microsoft.com/office/drawing/2014/main" id="{8A1B3EAE-938B-C1DE-1505-DA8E1676A0B5}"/>
              </a:ext>
            </a:extLst>
          </p:cNvPr>
          <p:cNvSpPr txBox="1">
            <a:spLocks/>
          </p:cNvSpPr>
          <p:nvPr/>
        </p:nvSpPr>
        <p:spPr>
          <a:xfrm>
            <a:off x="483171" y="803567"/>
            <a:ext cx="4687096" cy="1330839"/>
          </a:xfrm>
          <a:prstGeom prst="rect">
            <a:avLst/>
          </a:prstGeom>
        </p:spPr>
        <p:txBody>
          <a:bodyPr vert="horz" lIns="91440" tIns="45720" rIns="91440" bIns="45720" rtlCol="0" anchor="ctr" anchorCtr="0">
            <a:normAutofit/>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defTabSz="914400">
              <a:lnSpc>
                <a:spcPct val="90000"/>
              </a:lnSpc>
              <a:spcAft>
                <a:spcPts val="600"/>
              </a:spcAft>
            </a:pPr>
            <a:r>
              <a:rPr lang="en-US" sz="4400" kern="1200" dirty="0">
                <a:solidFill>
                  <a:schemeClr val="tx1"/>
                </a:solidFill>
                <a:latin typeface="+mj-lt"/>
                <a:ea typeface="+mj-ea"/>
                <a:cs typeface="+mj-cs"/>
              </a:rPr>
              <a:t>Consumers Groups</a:t>
            </a:r>
          </a:p>
          <a:p>
            <a:pPr defTabSz="914400">
              <a:lnSpc>
                <a:spcPct val="90000"/>
              </a:lnSpc>
              <a:spcAft>
                <a:spcPts val="600"/>
              </a:spcAft>
            </a:pPr>
            <a:endParaRPr lang="en-US" sz="4400" kern="1200" dirty="0">
              <a:solidFill>
                <a:schemeClr val="tx1"/>
              </a:solidFill>
              <a:latin typeface="+mj-lt"/>
              <a:ea typeface="+mj-ea"/>
              <a:cs typeface="+mj-cs"/>
            </a:endParaRPr>
          </a:p>
        </p:txBody>
      </p:sp>
      <p:sp>
        <p:nvSpPr>
          <p:cNvPr id="4" name="TextBox 3">
            <a:extLst>
              <a:ext uri="{FF2B5EF4-FFF2-40B4-BE49-F238E27FC236}">
                <a16:creationId xmlns:a16="http://schemas.microsoft.com/office/drawing/2014/main" id="{C2616588-3ACD-0B4C-7B84-7EB1F9C5A43E}"/>
              </a:ext>
            </a:extLst>
          </p:cNvPr>
          <p:cNvSpPr txBox="1"/>
          <p:nvPr/>
        </p:nvSpPr>
        <p:spPr>
          <a:xfrm>
            <a:off x="862366" y="1805220"/>
            <a:ext cx="3427001" cy="3908586"/>
          </a:xfrm>
          <a:prstGeom prst="rect">
            <a:avLst/>
          </a:prstGeom>
        </p:spPr>
        <p:txBody>
          <a:bodyPr vert="horz" lIns="91440" tIns="45720" rIns="91440" bIns="45720" rtlCol="0">
            <a:normAutofit/>
          </a:bodyPr>
          <a:lstStyle/>
          <a:p>
            <a:pPr>
              <a:lnSpc>
                <a:spcPct val="90000"/>
              </a:lnSpc>
              <a:spcBef>
                <a:spcPts val="1000"/>
              </a:spcBef>
            </a:pPr>
            <a:r>
              <a:rPr lang="en-US" sz="2000" dirty="0"/>
              <a:t>What are they?</a:t>
            </a:r>
          </a:p>
          <a:p>
            <a:pPr>
              <a:lnSpc>
                <a:spcPct val="90000"/>
              </a:lnSpc>
              <a:spcBef>
                <a:spcPts val="1000"/>
              </a:spcBef>
            </a:pPr>
            <a:r>
              <a:rPr lang="en-US" sz="2000" dirty="0"/>
              <a:t>Why do we need them?</a:t>
            </a:r>
          </a:p>
        </p:txBody>
      </p:sp>
      <p:pic>
        <p:nvPicPr>
          <p:cNvPr id="2" name="Picture 1" descr="A diagram of a diagram&#10;&#10;Description automatically generated with low confidence">
            <a:extLst>
              <a:ext uri="{FF2B5EF4-FFF2-40B4-BE49-F238E27FC236}">
                <a16:creationId xmlns:a16="http://schemas.microsoft.com/office/drawing/2014/main" id="{726FA8B2-B406-40E7-86FA-56A58A6360AD}"/>
              </a:ext>
            </a:extLst>
          </p:cNvPr>
          <p:cNvPicPr>
            <a:picLocks noChangeAspect="1"/>
          </p:cNvPicPr>
          <p:nvPr/>
        </p:nvPicPr>
        <p:blipFill>
          <a:blip r:embed="rId3"/>
          <a:stretch>
            <a:fillRect/>
          </a:stretch>
        </p:blipFill>
        <p:spPr>
          <a:xfrm>
            <a:off x="6098390" y="661916"/>
            <a:ext cx="4849274" cy="5557909"/>
          </a:xfrm>
          <a:prstGeom prst="rect">
            <a:avLst/>
          </a:prstGeom>
        </p:spPr>
      </p:pic>
      <p:pic>
        <p:nvPicPr>
          <p:cNvPr id="11" name="Picture 10" descr="A picture containing icon&#10;&#10;Description automatically generated">
            <a:extLst>
              <a:ext uri="{FF2B5EF4-FFF2-40B4-BE49-F238E27FC236}">
                <a16:creationId xmlns:a16="http://schemas.microsoft.com/office/drawing/2014/main" id="{2BE12F59-C388-426A-16C4-4BB8602DD998}"/>
              </a:ext>
            </a:extLst>
          </p:cNvPr>
          <p:cNvPicPr>
            <a:picLocks noChangeAspect="1"/>
          </p:cNvPicPr>
          <p:nvPr/>
        </p:nvPicPr>
        <p:blipFill rotWithShape="1">
          <a:blip r:embed="rId4">
            <a:extLst>
              <a:ext uri="{28A0092B-C50C-407E-A947-70E740481C1C}">
                <a14:useLocalDpi xmlns:a14="http://schemas.microsoft.com/office/drawing/2010/main" val="0"/>
              </a:ext>
            </a:extLst>
          </a:blip>
          <a:srcRect t="1" b="31523"/>
          <a:stretch/>
        </p:blipFill>
        <p:spPr>
          <a:xfrm>
            <a:off x="10551386" y="296288"/>
            <a:ext cx="1246302" cy="232332"/>
          </a:xfrm>
          <a:prstGeom prst="rect">
            <a:avLst/>
          </a:prstGeom>
        </p:spPr>
      </p:pic>
      <p:pic>
        <p:nvPicPr>
          <p:cNvPr id="3" name="Picture 2">
            <a:extLst>
              <a:ext uri="{FF2B5EF4-FFF2-40B4-BE49-F238E27FC236}">
                <a16:creationId xmlns:a16="http://schemas.microsoft.com/office/drawing/2014/main" id="{D6B3937E-44B2-5B78-7061-6CD52548B3C0}"/>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862366" y="2937973"/>
            <a:ext cx="3076242" cy="307624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6C64FD2D-4DC4-76BB-16CD-AD55304EAB16}"/>
              </a:ext>
            </a:extLst>
          </p:cNvPr>
          <p:cNvSpPr txBox="1"/>
          <p:nvPr/>
        </p:nvSpPr>
        <p:spPr>
          <a:xfrm>
            <a:off x="550026" y="3495395"/>
            <a:ext cx="3739341" cy="667205"/>
          </a:xfrm>
          <a:prstGeom prst="rect">
            <a:avLst/>
          </a:prstGeom>
        </p:spPr>
        <p:txBody>
          <a:bodyPr vert="horz" lIns="91440" tIns="45720" rIns="91440" bIns="45720" rtlCol="0">
            <a:normAutofit/>
          </a:bodyPr>
          <a:lstStyle/>
          <a:p>
            <a:pPr>
              <a:lnSpc>
                <a:spcPct val="150000"/>
              </a:lnSpc>
              <a:spcBef>
                <a:spcPts val="1000"/>
              </a:spcBef>
            </a:pPr>
            <a:r>
              <a:rPr lang="en-US" sz="2000" dirty="0"/>
              <a:t>Segregate message consumption!</a:t>
            </a:r>
          </a:p>
        </p:txBody>
      </p:sp>
    </p:spTree>
    <p:extLst>
      <p:ext uri="{BB962C8B-B14F-4D97-AF65-F5344CB8AC3E}">
        <p14:creationId xmlns:p14="http://schemas.microsoft.com/office/powerpoint/2010/main" val="559499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A1B3EAE-938B-C1DE-1505-DA8E1676A0B5}"/>
              </a:ext>
            </a:extLst>
          </p:cNvPr>
          <p:cNvSpPr txBox="1">
            <a:spLocks/>
          </p:cNvSpPr>
          <p:nvPr/>
        </p:nvSpPr>
        <p:spPr>
          <a:xfrm>
            <a:off x="526595" y="528620"/>
            <a:ext cx="4784796" cy="1330840"/>
          </a:xfrm>
          <a:prstGeom prst="rect">
            <a:avLst/>
          </a:prstGeom>
        </p:spPr>
        <p:txBody>
          <a:bodyPr vert="horz" lIns="91440" tIns="45720" rIns="91440" bIns="45720" rtlCol="0" anchor="ctr" anchorCtr="0">
            <a:normAutofit/>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defTabSz="914400">
              <a:lnSpc>
                <a:spcPct val="90000"/>
              </a:lnSpc>
              <a:spcAft>
                <a:spcPts val="600"/>
              </a:spcAft>
            </a:pPr>
            <a:r>
              <a:rPr lang="en-US" sz="4400" kern="1200" dirty="0">
                <a:solidFill>
                  <a:schemeClr val="tx1"/>
                </a:solidFill>
                <a:latin typeface="+mj-lt"/>
                <a:ea typeface="+mj-ea"/>
                <a:cs typeface="+mj-cs"/>
              </a:rPr>
              <a:t>Consumers</a:t>
            </a:r>
          </a:p>
          <a:p>
            <a:pPr defTabSz="914400">
              <a:lnSpc>
                <a:spcPct val="90000"/>
              </a:lnSpc>
              <a:spcAft>
                <a:spcPts val="600"/>
              </a:spcAft>
            </a:pPr>
            <a:endParaRPr lang="en-US" sz="4400" kern="1200" dirty="0">
              <a:solidFill>
                <a:schemeClr val="tx1"/>
              </a:solidFill>
              <a:latin typeface="+mj-lt"/>
              <a:ea typeface="+mj-ea"/>
              <a:cs typeface="+mj-cs"/>
            </a:endParaRPr>
          </a:p>
        </p:txBody>
      </p:sp>
      <p:sp>
        <p:nvSpPr>
          <p:cNvPr id="2" name="TextBox 1">
            <a:extLst>
              <a:ext uri="{FF2B5EF4-FFF2-40B4-BE49-F238E27FC236}">
                <a16:creationId xmlns:a16="http://schemas.microsoft.com/office/drawing/2014/main" id="{FE0D5AE2-E62E-9BBF-BE8C-8DB171A60CEC}"/>
              </a:ext>
            </a:extLst>
          </p:cNvPr>
          <p:cNvSpPr txBox="1"/>
          <p:nvPr/>
        </p:nvSpPr>
        <p:spPr>
          <a:xfrm>
            <a:off x="1059338" y="2652620"/>
            <a:ext cx="3153847" cy="1074615"/>
          </a:xfrm>
          <a:prstGeom prst="rect">
            <a:avLst/>
          </a:prstGeom>
        </p:spPr>
        <p:txBody>
          <a:bodyPr vert="horz" lIns="91440" tIns="45720" rIns="91440" bIns="45720" rtlCol="0">
            <a:normAutofit/>
          </a:bodyPr>
          <a:lstStyle/>
          <a:p>
            <a:pPr>
              <a:lnSpc>
                <a:spcPct val="90000"/>
              </a:lnSpc>
              <a:spcBef>
                <a:spcPts val="1000"/>
              </a:spcBef>
            </a:pPr>
            <a:r>
              <a:rPr lang="en-US" sz="2000" dirty="0"/>
              <a:t>What is offset committing?</a:t>
            </a:r>
          </a:p>
          <a:p>
            <a:pPr>
              <a:lnSpc>
                <a:spcPct val="90000"/>
              </a:lnSpc>
              <a:spcBef>
                <a:spcPts val="1000"/>
              </a:spcBef>
            </a:pPr>
            <a:r>
              <a:rPr lang="en-US" sz="2000" dirty="0"/>
              <a:t>Who’s responsible for it?</a:t>
            </a:r>
          </a:p>
          <a:p>
            <a:pPr marL="114300" indent="-228600">
              <a:lnSpc>
                <a:spcPct val="90000"/>
              </a:lnSpc>
              <a:spcBef>
                <a:spcPts val="1000"/>
              </a:spcBef>
              <a:buFont typeface="Arial" panose="020B0604020202020204" pitchFamily="34" charset="0"/>
              <a:buChar char="•"/>
            </a:pPr>
            <a:endParaRPr lang="en-US" sz="2000" dirty="0"/>
          </a:p>
        </p:txBody>
      </p:sp>
      <p:pic>
        <p:nvPicPr>
          <p:cNvPr id="3" name="Picture 2">
            <a:extLst>
              <a:ext uri="{FF2B5EF4-FFF2-40B4-BE49-F238E27FC236}">
                <a16:creationId xmlns:a16="http://schemas.microsoft.com/office/drawing/2014/main" id="{595E48D3-A624-9F39-2B0B-8C4D323F88A2}"/>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909908" y="1107483"/>
            <a:ext cx="4643034" cy="4643034"/>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kafka-dotnet-csharp">
            <a:extLst>
              <a:ext uri="{FF2B5EF4-FFF2-40B4-BE49-F238E27FC236}">
                <a16:creationId xmlns:a16="http://schemas.microsoft.com/office/drawing/2014/main" id="{15979821-476C-A06B-D480-2153DADCBB2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85117" y="2574002"/>
            <a:ext cx="5292616" cy="12318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0548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CC47FDA8-DCF8-6728-A52D-6BE936D8C76C}"/>
              </a:ext>
            </a:extLst>
          </p:cNvPr>
          <p:cNvSpPr txBox="1"/>
          <p:nvPr/>
        </p:nvSpPr>
        <p:spPr>
          <a:xfrm>
            <a:off x="1136194" y="2120236"/>
            <a:ext cx="5434189" cy="2446078"/>
          </a:xfrm>
          <a:prstGeom prst="rect">
            <a:avLst/>
          </a:prstGeom>
        </p:spPr>
        <p:txBody>
          <a:bodyPr vert="horz" lIns="91440" tIns="45720" rIns="91440" bIns="45720" rtlCol="0">
            <a:normAutofit/>
          </a:bodyPr>
          <a:lstStyle/>
          <a:p>
            <a:pPr defTabSz="932688">
              <a:lnSpc>
                <a:spcPct val="90000"/>
              </a:lnSpc>
              <a:spcBef>
                <a:spcPts val="1020"/>
              </a:spcBef>
            </a:pPr>
            <a:endParaRPr lang="en-US" sz="2040" kern="1200" dirty="0">
              <a:solidFill>
                <a:schemeClr val="tx1"/>
              </a:solidFill>
              <a:cs typeface="Arial Hebrew" pitchFamily="2" charset="-79"/>
            </a:endParaRPr>
          </a:p>
          <a:p>
            <a:pPr marL="174879" indent="-233172" defTabSz="932688">
              <a:lnSpc>
                <a:spcPct val="90000"/>
              </a:lnSpc>
              <a:spcBef>
                <a:spcPts val="1020"/>
              </a:spcBef>
              <a:buFont typeface="Arial" panose="020B0604020202020204" pitchFamily="34" charset="0"/>
              <a:buChar char="•"/>
            </a:pPr>
            <a:r>
              <a:rPr lang="en-US" sz="1400" kern="1200" dirty="0">
                <a:solidFill>
                  <a:schemeClr val="tx1"/>
                </a:solidFill>
                <a:cs typeface="Arial Hebrew" pitchFamily="2" charset="-79"/>
                <a:hlinkClick r:id="rId3"/>
              </a:rPr>
              <a:t>xavier.araujo92@gmail.com</a:t>
            </a:r>
            <a:endParaRPr lang="en-US" sz="1400" kern="1200" dirty="0">
              <a:solidFill>
                <a:schemeClr val="tx1"/>
              </a:solidFill>
              <a:cs typeface="Arial Hebrew" pitchFamily="2" charset="-79"/>
            </a:endParaRPr>
          </a:p>
          <a:p>
            <a:pPr marL="174879" indent="-233172" defTabSz="932688">
              <a:lnSpc>
                <a:spcPct val="90000"/>
              </a:lnSpc>
              <a:spcBef>
                <a:spcPts val="1020"/>
              </a:spcBef>
              <a:buFont typeface="Arial" panose="020B0604020202020204" pitchFamily="34" charset="0"/>
              <a:buChar char="•"/>
            </a:pPr>
            <a:r>
              <a:rPr lang="en-US" sz="1400" kern="1200" dirty="0">
                <a:solidFill>
                  <a:schemeClr val="tx1"/>
                </a:solidFill>
                <a:cs typeface="Arial Hebrew" pitchFamily="2" charset="-79"/>
                <a:hlinkClick r:id="rId4"/>
              </a:rPr>
              <a:t>xavier.araujo@blip.com</a:t>
            </a:r>
            <a:endParaRPr lang="en-US" sz="1400" kern="1200" dirty="0">
              <a:solidFill>
                <a:schemeClr val="tx1"/>
              </a:solidFill>
              <a:cs typeface="Arial Hebrew" pitchFamily="2" charset="-79"/>
            </a:endParaRPr>
          </a:p>
          <a:p>
            <a:pPr marL="174879" indent="-233172" defTabSz="932688">
              <a:lnSpc>
                <a:spcPct val="90000"/>
              </a:lnSpc>
              <a:spcBef>
                <a:spcPts val="1020"/>
              </a:spcBef>
              <a:buFont typeface="Arial" panose="020B0604020202020204" pitchFamily="34" charset="0"/>
              <a:buChar char="•"/>
            </a:pPr>
            <a:r>
              <a:rPr lang="en-US" sz="1400" kern="1200" dirty="0">
                <a:solidFill>
                  <a:schemeClr val="tx1"/>
                </a:solidFill>
                <a:cs typeface="Arial Hebrew" pitchFamily="2" charset="-79"/>
                <a:hlinkClick r:id="rId5"/>
              </a:rPr>
              <a:t>linkedin.com/in/xavier-araujo</a:t>
            </a:r>
            <a:endParaRPr lang="en-US" sz="1400" kern="1200" dirty="0">
              <a:solidFill>
                <a:schemeClr val="tx1"/>
              </a:solidFill>
              <a:cs typeface="Arial Hebrew" pitchFamily="2" charset="-79"/>
            </a:endParaRPr>
          </a:p>
          <a:p>
            <a:pPr marL="174879" indent="-233172" defTabSz="932688">
              <a:lnSpc>
                <a:spcPct val="90000"/>
              </a:lnSpc>
              <a:spcBef>
                <a:spcPts val="1020"/>
              </a:spcBef>
              <a:buFont typeface="Arial" panose="020B0604020202020204" pitchFamily="34" charset="0"/>
              <a:buChar char="•"/>
            </a:pPr>
            <a:r>
              <a:rPr lang="en-US" sz="1400" kern="1200" dirty="0">
                <a:solidFill>
                  <a:schemeClr val="tx1"/>
                </a:solidFill>
                <a:cs typeface="Arial Hebrew" pitchFamily="2" charset="-79"/>
                <a:hlinkClick r:id="rId6"/>
              </a:rPr>
              <a:t>xavieraraujo.github.io</a:t>
            </a:r>
            <a:br>
              <a:rPr lang="en-US" sz="2040" kern="1200" dirty="0">
                <a:solidFill>
                  <a:schemeClr val="tx1"/>
                </a:solidFill>
                <a:cs typeface="Arial Hebrew" pitchFamily="2" charset="-79"/>
              </a:rPr>
            </a:br>
            <a:endParaRPr lang="en-US" sz="2000" dirty="0">
              <a:cs typeface="Arial Hebrew" pitchFamily="2" charset="-79"/>
            </a:endParaRPr>
          </a:p>
        </p:txBody>
      </p:sp>
      <p:pic>
        <p:nvPicPr>
          <p:cNvPr id="10" name="Picture 9" descr="A screenshot of a computer&#10;&#10;Description automatically generated">
            <a:extLst>
              <a:ext uri="{FF2B5EF4-FFF2-40B4-BE49-F238E27FC236}">
                <a16:creationId xmlns:a16="http://schemas.microsoft.com/office/drawing/2014/main" id="{EA84CB17-5520-FB69-81C5-9DB4866B7F4D}"/>
              </a:ext>
            </a:extLst>
          </p:cNvPr>
          <p:cNvPicPr>
            <a:picLocks noChangeAspect="1"/>
          </p:cNvPicPr>
          <p:nvPr/>
        </p:nvPicPr>
        <p:blipFill>
          <a:blip r:embed="rId7"/>
          <a:stretch>
            <a:fillRect/>
          </a:stretch>
        </p:blipFill>
        <p:spPr>
          <a:xfrm>
            <a:off x="5311112" y="2120236"/>
            <a:ext cx="5664157" cy="2617527"/>
          </a:xfrm>
          <a:prstGeom prst="rect">
            <a:avLst/>
          </a:prstGeom>
        </p:spPr>
      </p:pic>
      <p:pic>
        <p:nvPicPr>
          <p:cNvPr id="3" name="Picture 2" descr="A picture containing icon&#10;&#10;Description automatically generated">
            <a:extLst>
              <a:ext uri="{FF2B5EF4-FFF2-40B4-BE49-F238E27FC236}">
                <a16:creationId xmlns:a16="http://schemas.microsoft.com/office/drawing/2014/main" id="{85461CDB-5471-B36E-5E71-710F76078C8C}"/>
              </a:ext>
            </a:extLst>
          </p:cNvPr>
          <p:cNvPicPr>
            <a:picLocks noChangeAspect="1"/>
          </p:cNvPicPr>
          <p:nvPr/>
        </p:nvPicPr>
        <p:blipFill rotWithShape="1">
          <a:blip r:embed="rId8">
            <a:extLst>
              <a:ext uri="{28A0092B-C50C-407E-A947-70E740481C1C}">
                <a14:useLocalDpi xmlns:a14="http://schemas.microsoft.com/office/drawing/2010/main" val="0"/>
              </a:ext>
            </a:extLst>
          </a:blip>
          <a:srcRect t="1" b="31523"/>
          <a:stretch/>
        </p:blipFill>
        <p:spPr>
          <a:xfrm>
            <a:off x="10551386" y="296288"/>
            <a:ext cx="1246302" cy="232332"/>
          </a:xfrm>
          <a:prstGeom prst="rect">
            <a:avLst/>
          </a:prstGeom>
        </p:spPr>
      </p:pic>
      <p:sp>
        <p:nvSpPr>
          <p:cNvPr id="4" name="Title 1">
            <a:extLst>
              <a:ext uri="{FF2B5EF4-FFF2-40B4-BE49-F238E27FC236}">
                <a16:creationId xmlns:a16="http://schemas.microsoft.com/office/drawing/2014/main" id="{BB934AB3-1409-86C0-989C-40C4CC4C20F5}"/>
              </a:ext>
            </a:extLst>
          </p:cNvPr>
          <p:cNvSpPr>
            <a:spLocks noGrp="1"/>
          </p:cNvSpPr>
          <p:nvPr>
            <p:ph type="title"/>
          </p:nvPr>
        </p:nvSpPr>
        <p:spPr/>
        <p:txBody>
          <a:bodyPr vert="horz" lIns="91440" tIns="45720" rIns="91440" bIns="45720" rtlCol="0" anchor="b" anchorCtr="0">
            <a:normAutofit/>
          </a:bodyPr>
          <a:lstStyle/>
          <a:p>
            <a:r>
              <a:rPr lang="en-US" sz="6560" b="1" dirty="0">
                <a:latin typeface="+mj-lt"/>
                <a:ea typeface="+mj-ea"/>
                <a:cs typeface="+mj-cs"/>
              </a:rPr>
              <a:t>About me</a:t>
            </a:r>
          </a:p>
        </p:txBody>
      </p:sp>
      <p:pic>
        <p:nvPicPr>
          <p:cNvPr id="5" name="Picture 4" descr="A qr code with black squares&#10;&#10;Description automatically generated">
            <a:extLst>
              <a:ext uri="{FF2B5EF4-FFF2-40B4-BE49-F238E27FC236}">
                <a16:creationId xmlns:a16="http://schemas.microsoft.com/office/drawing/2014/main" id="{51DDFD01-3A3E-3DCF-B168-DF3719AB89BE}"/>
              </a:ext>
            </a:extLst>
          </p:cNvPr>
          <p:cNvPicPr>
            <a:picLocks noChangeAspect="1"/>
          </p:cNvPicPr>
          <p:nvPr/>
        </p:nvPicPr>
        <p:blipFill>
          <a:blip r:embed="rId9"/>
          <a:stretch>
            <a:fillRect/>
          </a:stretch>
        </p:blipFill>
        <p:spPr>
          <a:xfrm>
            <a:off x="1499442" y="4345033"/>
            <a:ext cx="1928321" cy="1945931"/>
          </a:xfrm>
          <a:prstGeom prst="rect">
            <a:avLst/>
          </a:prstGeom>
        </p:spPr>
      </p:pic>
    </p:spTree>
    <p:extLst>
      <p:ext uri="{BB962C8B-B14F-4D97-AF65-F5344CB8AC3E}">
        <p14:creationId xmlns:p14="http://schemas.microsoft.com/office/powerpoint/2010/main" val="169024706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A1B3EAE-938B-C1DE-1505-DA8E1676A0B5}"/>
              </a:ext>
            </a:extLst>
          </p:cNvPr>
          <p:cNvSpPr txBox="1">
            <a:spLocks/>
          </p:cNvSpPr>
          <p:nvPr/>
        </p:nvSpPr>
        <p:spPr>
          <a:xfrm>
            <a:off x="526595" y="528620"/>
            <a:ext cx="4784796" cy="1330840"/>
          </a:xfrm>
          <a:prstGeom prst="rect">
            <a:avLst/>
          </a:prstGeom>
        </p:spPr>
        <p:txBody>
          <a:bodyPr vert="horz" lIns="91440" tIns="45720" rIns="91440" bIns="45720" rtlCol="0" anchor="ctr" anchorCtr="0">
            <a:normAutofit/>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defTabSz="914400">
              <a:lnSpc>
                <a:spcPct val="90000"/>
              </a:lnSpc>
              <a:spcAft>
                <a:spcPts val="600"/>
              </a:spcAft>
            </a:pPr>
            <a:r>
              <a:rPr lang="en-US" sz="4400" kern="1200" dirty="0">
                <a:solidFill>
                  <a:schemeClr val="tx1"/>
                </a:solidFill>
                <a:latin typeface="+mj-lt"/>
                <a:ea typeface="+mj-ea"/>
                <a:cs typeface="+mj-cs"/>
              </a:rPr>
              <a:t>Consumers</a:t>
            </a:r>
          </a:p>
          <a:p>
            <a:pPr defTabSz="914400">
              <a:lnSpc>
                <a:spcPct val="90000"/>
              </a:lnSpc>
              <a:spcAft>
                <a:spcPts val="600"/>
              </a:spcAft>
            </a:pPr>
            <a:endParaRPr lang="en-US" sz="4400" kern="1200" dirty="0">
              <a:solidFill>
                <a:schemeClr val="tx1"/>
              </a:solidFill>
              <a:latin typeface="+mj-lt"/>
              <a:ea typeface="+mj-ea"/>
              <a:cs typeface="+mj-cs"/>
            </a:endParaRPr>
          </a:p>
        </p:txBody>
      </p:sp>
      <p:sp>
        <p:nvSpPr>
          <p:cNvPr id="2" name="TextBox 1">
            <a:extLst>
              <a:ext uri="{FF2B5EF4-FFF2-40B4-BE49-F238E27FC236}">
                <a16:creationId xmlns:a16="http://schemas.microsoft.com/office/drawing/2014/main" id="{FE0D5AE2-E62E-9BBF-BE8C-8DB171A60CEC}"/>
              </a:ext>
            </a:extLst>
          </p:cNvPr>
          <p:cNvSpPr txBox="1"/>
          <p:nvPr/>
        </p:nvSpPr>
        <p:spPr>
          <a:xfrm>
            <a:off x="1010910" y="1880709"/>
            <a:ext cx="4438036" cy="1074615"/>
          </a:xfrm>
          <a:prstGeom prst="rect">
            <a:avLst/>
          </a:prstGeom>
        </p:spPr>
        <p:txBody>
          <a:bodyPr vert="horz" lIns="91440" tIns="45720" rIns="91440" bIns="45720" rtlCol="0">
            <a:normAutofit/>
          </a:bodyPr>
          <a:lstStyle/>
          <a:p>
            <a:pPr>
              <a:lnSpc>
                <a:spcPct val="90000"/>
              </a:lnSpc>
              <a:spcBef>
                <a:spcPts val="1000"/>
              </a:spcBef>
            </a:pPr>
            <a:r>
              <a:rPr lang="en-US" sz="2000" dirty="0"/>
              <a:t>How do consumers know from where should they start to read?</a:t>
            </a:r>
          </a:p>
          <a:p>
            <a:pPr marL="114300" indent="-228600">
              <a:lnSpc>
                <a:spcPct val="90000"/>
              </a:lnSpc>
              <a:spcBef>
                <a:spcPts val="1000"/>
              </a:spcBef>
              <a:buFont typeface="Arial" panose="020B0604020202020204" pitchFamily="34" charset="0"/>
              <a:buChar char="•"/>
            </a:pPr>
            <a:endParaRPr lang="en-US" sz="2000" dirty="0"/>
          </a:p>
        </p:txBody>
      </p:sp>
      <p:pic>
        <p:nvPicPr>
          <p:cNvPr id="5122" name="Picture 2">
            <a:extLst>
              <a:ext uri="{FF2B5EF4-FFF2-40B4-BE49-F238E27FC236}">
                <a16:creationId xmlns:a16="http://schemas.microsoft.com/office/drawing/2014/main" id="{A73A365C-5A5D-F634-5E60-CF19733470E8}"/>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880610" y="1071282"/>
            <a:ext cx="4737650" cy="473765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Apache Kafka fundamentals - IBM Developer">
            <a:extLst>
              <a:ext uri="{FF2B5EF4-FFF2-40B4-BE49-F238E27FC236}">
                <a16:creationId xmlns:a16="http://schemas.microsoft.com/office/drawing/2014/main" id="{0CB3FB06-1DEA-8651-A6F5-A3D2F5C2ABE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80610" y="1880709"/>
            <a:ext cx="4854344" cy="311879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B8E1FE26-0D46-7881-57ED-E906785D7C0A}"/>
              </a:ext>
            </a:extLst>
          </p:cNvPr>
          <p:cNvSpPr txBox="1"/>
          <p:nvPr/>
        </p:nvSpPr>
        <p:spPr>
          <a:xfrm>
            <a:off x="1010910" y="3252310"/>
            <a:ext cx="4438036" cy="1074615"/>
          </a:xfrm>
          <a:prstGeom prst="rect">
            <a:avLst/>
          </a:prstGeom>
        </p:spPr>
        <p:txBody>
          <a:bodyPr vert="horz" lIns="91440" tIns="45720" rIns="91440" bIns="45720" rtlCol="0">
            <a:normAutofit/>
          </a:bodyPr>
          <a:lstStyle/>
          <a:p>
            <a:pPr>
              <a:lnSpc>
                <a:spcPct val="90000"/>
              </a:lnSpc>
              <a:spcBef>
                <a:spcPts val="1000"/>
              </a:spcBef>
            </a:pPr>
            <a:r>
              <a:rPr lang="en-US" sz="2000" dirty="0"/>
              <a:t>Kafka broker keeps track of the offsets for each partition in each consumer group</a:t>
            </a:r>
          </a:p>
          <a:p>
            <a:pPr marL="114300" indent="-228600">
              <a:lnSpc>
                <a:spcPct val="90000"/>
              </a:lnSpc>
              <a:spcBef>
                <a:spcPts val="1000"/>
              </a:spcBef>
              <a:buFont typeface="Arial" panose="020B0604020202020204" pitchFamily="34" charset="0"/>
              <a:buChar char="•"/>
            </a:pPr>
            <a:endParaRPr lang="en-US" sz="2000" dirty="0"/>
          </a:p>
        </p:txBody>
      </p:sp>
    </p:spTree>
    <p:extLst>
      <p:ext uri="{BB962C8B-B14F-4D97-AF65-F5344CB8AC3E}">
        <p14:creationId xmlns:p14="http://schemas.microsoft.com/office/powerpoint/2010/main" val="3343715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5122"/>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205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A1B3EAE-938B-C1DE-1505-DA8E1676A0B5}"/>
              </a:ext>
            </a:extLst>
          </p:cNvPr>
          <p:cNvSpPr txBox="1">
            <a:spLocks/>
          </p:cNvSpPr>
          <p:nvPr/>
        </p:nvSpPr>
        <p:spPr>
          <a:xfrm>
            <a:off x="653557" y="515007"/>
            <a:ext cx="6451435" cy="2144110"/>
          </a:xfrm>
          <a:prstGeom prst="rect">
            <a:avLst/>
          </a:prstGeom>
        </p:spPr>
        <p:txBody>
          <a:bodyPr vert="horz" lIns="91440" tIns="45720" rIns="91440" bIns="45720" rtlCol="0" anchor="ctr" anchorCtr="0">
            <a:normAutofit/>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defTabSz="914400">
              <a:lnSpc>
                <a:spcPct val="90000"/>
              </a:lnSpc>
              <a:spcAft>
                <a:spcPts val="600"/>
              </a:spcAft>
            </a:pPr>
            <a:r>
              <a:rPr lang="en-US" sz="4400" kern="1200" dirty="0">
                <a:solidFill>
                  <a:schemeClr val="tx1"/>
                </a:solidFill>
                <a:latin typeface="+mj-lt"/>
                <a:ea typeface="+mj-ea"/>
                <a:cs typeface="+mj-cs"/>
              </a:rPr>
              <a:t>Consumer Groups Rebalances</a:t>
            </a:r>
          </a:p>
          <a:p>
            <a:pPr defTabSz="914400">
              <a:lnSpc>
                <a:spcPct val="90000"/>
              </a:lnSpc>
              <a:spcAft>
                <a:spcPts val="600"/>
              </a:spcAft>
            </a:pPr>
            <a:endParaRPr lang="en-US" sz="4400" kern="1200" dirty="0">
              <a:solidFill>
                <a:schemeClr val="tx1"/>
              </a:solidFill>
              <a:latin typeface="+mj-lt"/>
              <a:ea typeface="+mj-ea"/>
              <a:cs typeface="+mj-cs"/>
            </a:endParaRPr>
          </a:p>
        </p:txBody>
      </p:sp>
      <p:pic>
        <p:nvPicPr>
          <p:cNvPr id="8" name="Picture 7" descr="A diagram of a diagram&#10;&#10;Description automatically generated">
            <a:extLst>
              <a:ext uri="{FF2B5EF4-FFF2-40B4-BE49-F238E27FC236}">
                <a16:creationId xmlns:a16="http://schemas.microsoft.com/office/drawing/2014/main" id="{0E2878B8-0F4E-5768-CDA4-AEE6B4CD7C04}"/>
              </a:ext>
            </a:extLst>
          </p:cNvPr>
          <p:cNvPicPr>
            <a:picLocks noChangeAspect="1"/>
          </p:cNvPicPr>
          <p:nvPr/>
        </p:nvPicPr>
        <p:blipFill>
          <a:blip r:embed="rId3"/>
          <a:stretch>
            <a:fillRect/>
          </a:stretch>
        </p:blipFill>
        <p:spPr>
          <a:xfrm>
            <a:off x="4786581" y="2659117"/>
            <a:ext cx="6369036" cy="2682321"/>
          </a:xfrm>
          <a:prstGeom prst="rect">
            <a:avLst/>
          </a:prstGeom>
        </p:spPr>
      </p:pic>
      <p:sp>
        <p:nvSpPr>
          <p:cNvPr id="2" name="TextBox 1">
            <a:extLst>
              <a:ext uri="{FF2B5EF4-FFF2-40B4-BE49-F238E27FC236}">
                <a16:creationId xmlns:a16="http://schemas.microsoft.com/office/drawing/2014/main" id="{7E00780B-33F4-2156-7420-94B8586D7943}"/>
              </a:ext>
            </a:extLst>
          </p:cNvPr>
          <p:cNvSpPr txBox="1"/>
          <p:nvPr/>
        </p:nvSpPr>
        <p:spPr>
          <a:xfrm>
            <a:off x="761960" y="2659117"/>
            <a:ext cx="3117314" cy="2804956"/>
          </a:xfrm>
          <a:prstGeom prst="rect">
            <a:avLst/>
          </a:prstGeom>
        </p:spPr>
        <p:txBody>
          <a:bodyPr vert="horz" lIns="91440" tIns="45720" rIns="91440" bIns="45720" rtlCol="0">
            <a:normAutofit lnSpcReduction="10000"/>
          </a:bodyPr>
          <a:lstStyle/>
          <a:p>
            <a:pPr indent="-228600">
              <a:lnSpc>
                <a:spcPct val="150000"/>
              </a:lnSpc>
              <a:spcBef>
                <a:spcPts val="1000"/>
              </a:spcBef>
              <a:buFont typeface="Arial" panose="020B0604020202020204" pitchFamily="34" charset="0"/>
              <a:buChar char="•"/>
            </a:pPr>
            <a:r>
              <a:rPr lang="en-US" dirty="0"/>
              <a:t>Brokers removed/added to the Kafka cluster</a:t>
            </a:r>
          </a:p>
          <a:p>
            <a:pPr indent="-228600">
              <a:lnSpc>
                <a:spcPct val="150000"/>
              </a:lnSpc>
              <a:spcBef>
                <a:spcPts val="1000"/>
              </a:spcBef>
              <a:buFont typeface="Arial" panose="020B0604020202020204" pitchFamily="34" charset="0"/>
              <a:buChar char="•"/>
            </a:pPr>
            <a:r>
              <a:rPr lang="en-US" dirty="0"/>
              <a:t>Changes on the topic on the Kafka cluster</a:t>
            </a:r>
          </a:p>
          <a:p>
            <a:pPr indent="-228600">
              <a:lnSpc>
                <a:spcPct val="150000"/>
              </a:lnSpc>
              <a:spcBef>
                <a:spcPts val="1000"/>
              </a:spcBef>
              <a:buFont typeface="Arial" panose="020B0604020202020204" pitchFamily="34" charset="0"/>
              <a:buChar char="•"/>
            </a:pPr>
            <a:r>
              <a:rPr lang="en-US" dirty="0"/>
              <a:t>Consumers removed/added to the consumer group</a:t>
            </a:r>
          </a:p>
          <a:p>
            <a:pPr marL="342900" indent="-228600">
              <a:lnSpc>
                <a:spcPct val="150000"/>
              </a:lnSpc>
              <a:spcBef>
                <a:spcPts val="1000"/>
              </a:spcBef>
              <a:buFont typeface="Arial" panose="020B0604020202020204" pitchFamily="34" charset="0"/>
              <a:buChar char="•"/>
            </a:pPr>
            <a:endParaRPr lang="en-US" dirty="0"/>
          </a:p>
        </p:txBody>
      </p:sp>
    </p:spTree>
    <p:extLst>
      <p:ext uri="{BB962C8B-B14F-4D97-AF65-F5344CB8AC3E}">
        <p14:creationId xmlns:p14="http://schemas.microsoft.com/office/powerpoint/2010/main" val="2338236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158" name="Rectangle 6157">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60" name="Freeform: Shape 6159">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itle 1">
            <a:extLst>
              <a:ext uri="{FF2B5EF4-FFF2-40B4-BE49-F238E27FC236}">
                <a16:creationId xmlns:a16="http://schemas.microsoft.com/office/drawing/2014/main" id="{8A1B3EAE-938B-C1DE-1505-DA8E1676A0B5}"/>
              </a:ext>
            </a:extLst>
          </p:cNvPr>
          <p:cNvSpPr txBox="1">
            <a:spLocks/>
          </p:cNvSpPr>
          <p:nvPr/>
        </p:nvSpPr>
        <p:spPr>
          <a:xfrm>
            <a:off x="404166" y="726884"/>
            <a:ext cx="4343400" cy="1330839"/>
          </a:xfrm>
          <a:prstGeom prst="rect">
            <a:avLst/>
          </a:prstGeom>
        </p:spPr>
        <p:txBody>
          <a:bodyPr vert="horz" lIns="91440" tIns="45720" rIns="91440" bIns="45720" rtlCol="0" anchor="ctr" anchorCtr="0">
            <a:normAutofit/>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defTabSz="914400">
              <a:lnSpc>
                <a:spcPct val="90000"/>
              </a:lnSpc>
              <a:spcAft>
                <a:spcPts val="600"/>
              </a:spcAft>
            </a:pPr>
            <a:r>
              <a:rPr lang="en-US" sz="4100" kern="1200" dirty="0">
                <a:solidFill>
                  <a:schemeClr val="tx1"/>
                </a:solidFill>
                <a:latin typeface="+mj-lt"/>
                <a:ea typeface="+mj-ea"/>
                <a:cs typeface="+mj-cs"/>
              </a:rPr>
              <a:t>Consumers</a:t>
            </a:r>
          </a:p>
          <a:p>
            <a:pPr defTabSz="914400">
              <a:lnSpc>
                <a:spcPct val="90000"/>
              </a:lnSpc>
              <a:spcAft>
                <a:spcPts val="600"/>
              </a:spcAft>
            </a:pPr>
            <a:endParaRPr lang="en-US" sz="4100" kern="1200" dirty="0">
              <a:solidFill>
                <a:schemeClr val="tx1"/>
              </a:solidFill>
              <a:latin typeface="+mj-lt"/>
              <a:ea typeface="+mj-ea"/>
              <a:cs typeface="+mj-cs"/>
            </a:endParaRPr>
          </a:p>
        </p:txBody>
      </p:sp>
      <p:sp>
        <p:nvSpPr>
          <p:cNvPr id="4" name="TextBox 3">
            <a:extLst>
              <a:ext uri="{FF2B5EF4-FFF2-40B4-BE49-F238E27FC236}">
                <a16:creationId xmlns:a16="http://schemas.microsoft.com/office/drawing/2014/main" id="{C2616588-3ACD-0B4C-7B84-7EB1F9C5A43E}"/>
              </a:ext>
            </a:extLst>
          </p:cNvPr>
          <p:cNvSpPr txBox="1"/>
          <p:nvPr/>
        </p:nvSpPr>
        <p:spPr>
          <a:xfrm>
            <a:off x="808638" y="3229337"/>
            <a:ext cx="3427001" cy="755184"/>
          </a:xfrm>
          <a:prstGeom prst="rect">
            <a:avLst/>
          </a:prstGeom>
        </p:spPr>
        <p:txBody>
          <a:bodyPr vert="horz" lIns="91440" tIns="45720" rIns="91440" bIns="45720" rtlCol="0">
            <a:normAutofit/>
          </a:bodyPr>
          <a:lstStyle/>
          <a:p>
            <a:pPr>
              <a:lnSpc>
                <a:spcPct val="90000"/>
              </a:lnSpc>
              <a:spcBef>
                <a:spcPts val="1000"/>
              </a:spcBef>
            </a:pPr>
            <a:r>
              <a:rPr lang="en-US" sz="2000" dirty="0"/>
              <a:t>Importance of idempotence (idempotent reads)</a:t>
            </a:r>
          </a:p>
          <a:p>
            <a:pPr indent="-228600">
              <a:lnSpc>
                <a:spcPct val="90000"/>
              </a:lnSpc>
              <a:spcBef>
                <a:spcPts val="1000"/>
              </a:spcBef>
              <a:buFont typeface="Arial" panose="020B0604020202020204" pitchFamily="34" charset="0"/>
              <a:buChar char="•"/>
            </a:pPr>
            <a:endParaRPr lang="en-US" sz="2000" dirty="0"/>
          </a:p>
          <a:p>
            <a:pPr marL="114300" indent="-228600">
              <a:lnSpc>
                <a:spcPct val="90000"/>
              </a:lnSpc>
              <a:spcBef>
                <a:spcPts val="1000"/>
              </a:spcBef>
              <a:buFont typeface="Arial" panose="020B0604020202020204" pitchFamily="34" charset="0"/>
              <a:buChar char="•"/>
            </a:pPr>
            <a:endParaRPr lang="en-US" sz="2000" dirty="0"/>
          </a:p>
        </p:txBody>
      </p:sp>
      <p:pic>
        <p:nvPicPr>
          <p:cNvPr id="6146" name="Picture 2" descr="Kafka offset management">
            <a:extLst>
              <a:ext uri="{FF2B5EF4-FFF2-40B4-BE49-F238E27FC236}">
                <a16:creationId xmlns:a16="http://schemas.microsoft.com/office/drawing/2014/main" id="{7D424D24-9D81-A225-02DB-FFC20B187C36}"/>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445457" y="2109821"/>
            <a:ext cx="6155141" cy="2662099"/>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A picture containing icon&#10;&#10;Description automatically generated">
            <a:extLst>
              <a:ext uri="{FF2B5EF4-FFF2-40B4-BE49-F238E27FC236}">
                <a16:creationId xmlns:a16="http://schemas.microsoft.com/office/drawing/2014/main" id="{2BE12F59-C388-426A-16C4-4BB8602DD998}"/>
              </a:ext>
            </a:extLst>
          </p:cNvPr>
          <p:cNvPicPr>
            <a:picLocks noChangeAspect="1"/>
          </p:cNvPicPr>
          <p:nvPr/>
        </p:nvPicPr>
        <p:blipFill rotWithShape="1">
          <a:blip r:embed="rId4">
            <a:extLst>
              <a:ext uri="{28A0092B-C50C-407E-A947-70E740481C1C}">
                <a14:useLocalDpi xmlns:a14="http://schemas.microsoft.com/office/drawing/2010/main" val="0"/>
              </a:ext>
            </a:extLst>
          </a:blip>
          <a:srcRect t="1" b="31523"/>
          <a:stretch/>
        </p:blipFill>
        <p:spPr>
          <a:xfrm>
            <a:off x="10551386" y="296288"/>
            <a:ext cx="1246302" cy="232332"/>
          </a:xfrm>
          <a:prstGeom prst="rect">
            <a:avLst/>
          </a:prstGeom>
        </p:spPr>
      </p:pic>
    </p:spTree>
    <p:extLst>
      <p:ext uri="{BB962C8B-B14F-4D97-AF65-F5344CB8AC3E}">
        <p14:creationId xmlns:p14="http://schemas.microsoft.com/office/powerpoint/2010/main" val="104878724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 diagram, line, parallel&#10;&#10;Description automatically generated">
            <a:extLst>
              <a:ext uri="{FF2B5EF4-FFF2-40B4-BE49-F238E27FC236}">
                <a16:creationId xmlns:a16="http://schemas.microsoft.com/office/drawing/2014/main" id="{785B32F4-AF35-16B9-DA24-2CF2980A5EDB}"/>
              </a:ext>
            </a:extLst>
          </p:cNvPr>
          <p:cNvPicPr>
            <a:picLocks noChangeAspect="1"/>
          </p:cNvPicPr>
          <p:nvPr/>
        </p:nvPicPr>
        <p:blipFill>
          <a:blip r:embed="rId3"/>
          <a:stretch>
            <a:fillRect/>
          </a:stretch>
        </p:blipFill>
        <p:spPr>
          <a:xfrm>
            <a:off x="5865343" y="1965434"/>
            <a:ext cx="5534848" cy="2996072"/>
          </a:xfrm>
          <a:prstGeom prst="rect">
            <a:avLst/>
          </a:prstGeom>
        </p:spPr>
      </p:pic>
      <p:pic>
        <p:nvPicPr>
          <p:cNvPr id="4" name="Picture 2">
            <a:extLst>
              <a:ext uri="{FF2B5EF4-FFF2-40B4-BE49-F238E27FC236}">
                <a16:creationId xmlns:a16="http://schemas.microsoft.com/office/drawing/2014/main" id="{1E20867B-6C7D-A096-377F-426AB5BA4EE5}"/>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321939" y="2692118"/>
            <a:ext cx="3284077" cy="3284077"/>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6DABD8A4-FDE9-1A84-6723-4831CEF31393}"/>
              </a:ext>
            </a:extLst>
          </p:cNvPr>
          <p:cNvSpPr txBox="1">
            <a:spLocks/>
          </p:cNvSpPr>
          <p:nvPr/>
        </p:nvSpPr>
        <p:spPr>
          <a:xfrm>
            <a:off x="422981" y="557724"/>
            <a:ext cx="3580494" cy="648161"/>
          </a:xfrm>
          <a:prstGeom prst="rect">
            <a:avLst/>
          </a:prstGeom>
        </p:spPr>
        <p:txBody>
          <a:bodyPr vert="horz" lIns="91440" tIns="45720" rIns="91440" bIns="45720" rtlCol="0" anchor="b" anchorCtr="0">
            <a:normAutofit/>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algn="ctr" defTabSz="914400">
              <a:lnSpc>
                <a:spcPct val="90000"/>
              </a:lnSpc>
              <a:spcAft>
                <a:spcPts val="600"/>
              </a:spcAft>
            </a:pPr>
            <a:r>
              <a:rPr lang="en-US" kern="1200" dirty="0">
                <a:solidFill>
                  <a:schemeClr val="tx1">
                    <a:lumMod val="85000"/>
                    <a:lumOff val="15000"/>
                  </a:schemeClr>
                </a:solidFill>
                <a:latin typeface="+mj-lt"/>
                <a:ea typeface="+mj-ea"/>
                <a:cs typeface="+mj-cs"/>
              </a:rPr>
              <a:t>Partition Hot Keys</a:t>
            </a:r>
          </a:p>
        </p:txBody>
      </p:sp>
      <p:sp>
        <p:nvSpPr>
          <p:cNvPr id="2" name="TextBox 1">
            <a:extLst>
              <a:ext uri="{FF2B5EF4-FFF2-40B4-BE49-F238E27FC236}">
                <a16:creationId xmlns:a16="http://schemas.microsoft.com/office/drawing/2014/main" id="{E2135382-7086-BCA7-FAB9-4AE673776A13}"/>
              </a:ext>
            </a:extLst>
          </p:cNvPr>
          <p:cNvSpPr txBox="1"/>
          <p:nvPr/>
        </p:nvSpPr>
        <p:spPr>
          <a:xfrm>
            <a:off x="797644" y="1617503"/>
            <a:ext cx="4438036" cy="1074615"/>
          </a:xfrm>
          <a:prstGeom prst="rect">
            <a:avLst/>
          </a:prstGeom>
        </p:spPr>
        <p:txBody>
          <a:bodyPr vert="horz" lIns="91440" tIns="45720" rIns="91440" bIns="45720" rtlCol="0">
            <a:normAutofit/>
          </a:bodyPr>
          <a:lstStyle/>
          <a:p>
            <a:pPr>
              <a:lnSpc>
                <a:spcPct val="90000"/>
              </a:lnSpc>
              <a:spcBef>
                <a:spcPts val="1000"/>
              </a:spcBef>
            </a:pPr>
            <a:r>
              <a:rPr lang="en-US" sz="2000" dirty="0"/>
              <a:t>What happens if one partition has much more data than the others? How do we fix it?</a:t>
            </a:r>
          </a:p>
        </p:txBody>
      </p:sp>
      <p:sp>
        <p:nvSpPr>
          <p:cNvPr id="7" name="TextBox 6">
            <a:extLst>
              <a:ext uri="{FF2B5EF4-FFF2-40B4-BE49-F238E27FC236}">
                <a16:creationId xmlns:a16="http://schemas.microsoft.com/office/drawing/2014/main" id="{9CA4A3AC-EFA8-04FD-4CBD-F87D51E573AD}"/>
              </a:ext>
            </a:extLst>
          </p:cNvPr>
          <p:cNvSpPr txBox="1"/>
          <p:nvPr/>
        </p:nvSpPr>
        <p:spPr>
          <a:xfrm>
            <a:off x="797644" y="3154102"/>
            <a:ext cx="4438036" cy="1074615"/>
          </a:xfrm>
          <a:prstGeom prst="rect">
            <a:avLst/>
          </a:prstGeom>
        </p:spPr>
        <p:txBody>
          <a:bodyPr vert="horz" lIns="91440" tIns="45720" rIns="91440" bIns="45720" rtlCol="0">
            <a:normAutofit/>
          </a:bodyPr>
          <a:lstStyle/>
          <a:p>
            <a:pPr>
              <a:lnSpc>
                <a:spcPct val="90000"/>
              </a:lnSpc>
              <a:spcBef>
                <a:spcPts val="1000"/>
              </a:spcBef>
            </a:pPr>
            <a:r>
              <a:rPr lang="en-US" sz="2000" dirty="0"/>
              <a:t>One of the consumers will much more overloaded than the remaining. This could lead to lag in that specific partition</a:t>
            </a:r>
          </a:p>
        </p:txBody>
      </p:sp>
    </p:spTree>
    <p:extLst>
      <p:ext uri="{BB962C8B-B14F-4D97-AF65-F5344CB8AC3E}">
        <p14:creationId xmlns:p14="http://schemas.microsoft.com/office/powerpoint/2010/main" val="4270626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975E3960-13A5-6EDE-BFFA-28C91E8BCC61}"/>
              </a:ext>
            </a:extLst>
          </p:cNvPr>
          <p:cNvSpPr txBox="1">
            <a:spLocks/>
          </p:cNvSpPr>
          <p:nvPr/>
        </p:nvSpPr>
        <p:spPr>
          <a:xfrm>
            <a:off x="604597" y="685838"/>
            <a:ext cx="4847079" cy="652041"/>
          </a:xfrm>
          <a:prstGeom prst="rect">
            <a:avLst/>
          </a:prstGeom>
        </p:spPr>
        <p:txBody>
          <a:bodyPr vert="horz" lIns="91440" tIns="45720" rIns="91440" bIns="45720" rtlCol="0" anchor="ctr" anchorCtr="0">
            <a:noAutofit/>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defTabSz="914400">
              <a:lnSpc>
                <a:spcPct val="90000"/>
              </a:lnSpc>
              <a:spcAft>
                <a:spcPts val="600"/>
              </a:spcAft>
            </a:pPr>
            <a:r>
              <a:rPr lang="en-US" sz="4400" kern="1200" dirty="0">
                <a:solidFill>
                  <a:schemeClr val="tx1"/>
                </a:solidFill>
                <a:latin typeface="+mj-lt"/>
                <a:ea typeface="+mj-ea"/>
                <a:cs typeface="+mj-cs"/>
              </a:rPr>
              <a:t>Delivery Semantics</a:t>
            </a:r>
          </a:p>
        </p:txBody>
      </p:sp>
      <p:sp>
        <p:nvSpPr>
          <p:cNvPr id="4" name="TextBox 3">
            <a:extLst>
              <a:ext uri="{FF2B5EF4-FFF2-40B4-BE49-F238E27FC236}">
                <a16:creationId xmlns:a16="http://schemas.microsoft.com/office/drawing/2014/main" id="{0C9CC183-5B45-CDA3-FD00-9D83A8EF6411}"/>
              </a:ext>
            </a:extLst>
          </p:cNvPr>
          <p:cNvSpPr txBox="1"/>
          <p:nvPr/>
        </p:nvSpPr>
        <p:spPr>
          <a:xfrm>
            <a:off x="8807829" y="2048631"/>
            <a:ext cx="2371508" cy="1380369"/>
          </a:xfrm>
          <a:prstGeom prst="rect">
            <a:avLst/>
          </a:prstGeom>
          <a:noFill/>
        </p:spPr>
        <p:txBody>
          <a:bodyPr wrap="square" lIns="0" tIns="36000" rIns="216000" bIns="36000" rtlCol="0">
            <a:spAutoFit/>
          </a:bodyPr>
          <a:lstStyle/>
          <a:p>
            <a:pPr marL="285750" indent="-285750">
              <a:lnSpc>
                <a:spcPct val="130000"/>
              </a:lnSpc>
              <a:spcBef>
                <a:spcPts val="1000"/>
              </a:spcBef>
              <a:buFont typeface="Arial" panose="020B0604020202020204" pitchFamily="34" charset="0"/>
              <a:buChar char="•"/>
            </a:pPr>
            <a:r>
              <a:rPr lang="en-US" b="1" dirty="0">
                <a:latin typeface="+mj-lt"/>
                <a:cs typeface="Effra" panose="020B0603020203020204" pitchFamily="34" charset="0"/>
              </a:rPr>
              <a:t>Latency </a:t>
            </a:r>
          </a:p>
          <a:p>
            <a:pPr marL="285750" indent="-285750">
              <a:lnSpc>
                <a:spcPct val="130000"/>
              </a:lnSpc>
              <a:spcBef>
                <a:spcPts val="1000"/>
              </a:spcBef>
              <a:buFont typeface="Arial" panose="020B0604020202020204" pitchFamily="34" charset="0"/>
              <a:buChar char="•"/>
            </a:pPr>
            <a:r>
              <a:rPr lang="en-US" b="1" dirty="0">
                <a:latin typeface="+mj-lt"/>
                <a:cs typeface="Effra" panose="020B0603020203020204" pitchFamily="34" charset="0"/>
              </a:rPr>
              <a:t>Durability </a:t>
            </a:r>
          </a:p>
          <a:p>
            <a:pPr marL="285750" indent="-285750">
              <a:lnSpc>
                <a:spcPct val="130000"/>
              </a:lnSpc>
              <a:spcBef>
                <a:spcPts val="1000"/>
              </a:spcBef>
              <a:buFont typeface="Arial" panose="020B0604020202020204" pitchFamily="34" charset="0"/>
              <a:buChar char="•"/>
            </a:pPr>
            <a:r>
              <a:rPr lang="en-US" b="1" dirty="0">
                <a:latin typeface="+mj-lt"/>
                <a:cs typeface="Effra" panose="020B0603020203020204" pitchFamily="34" charset="0"/>
              </a:rPr>
              <a:t>Idempotence</a:t>
            </a:r>
          </a:p>
        </p:txBody>
      </p:sp>
      <p:pic>
        <p:nvPicPr>
          <p:cNvPr id="5" name="Picture 4" descr="A blue and white table with text&#10;&#10;Description automatically generated">
            <a:extLst>
              <a:ext uri="{FF2B5EF4-FFF2-40B4-BE49-F238E27FC236}">
                <a16:creationId xmlns:a16="http://schemas.microsoft.com/office/drawing/2014/main" id="{E8CE95D5-ECBE-09FF-AFF3-BF1C49C854B7}"/>
              </a:ext>
            </a:extLst>
          </p:cNvPr>
          <p:cNvPicPr>
            <a:picLocks noChangeAspect="1"/>
          </p:cNvPicPr>
          <p:nvPr/>
        </p:nvPicPr>
        <p:blipFill>
          <a:blip r:embed="rId3"/>
          <a:stretch>
            <a:fillRect/>
          </a:stretch>
        </p:blipFill>
        <p:spPr>
          <a:xfrm>
            <a:off x="1012663" y="2064698"/>
            <a:ext cx="7231385" cy="3544366"/>
          </a:xfrm>
          <a:prstGeom prst="rect">
            <a:avLst/>
          </a:prstGeom>
        </p:spPr>
      </p:pic>
      <p:sp>
        <p:nvSpPr>
          <p:cNvPr id="6" name="TextBox 5">
            <a:extLst>
              <a:ext uri="{FF2B5EF4-FFF2-40B4-BE49-F238E27FC236}">
                <a16:creationId xmlns:a16="http://schemas.microsoft.com/office/drawing/2014/main" id="{AA2710BB-BEAA-B59B-0371-74CCBFFB86D1}"/>
              </a:ext>
            </a:extLst>
          </p:cNvPr>
          <p:cNvSpPr txBox="1"/>
          <p:nvPr/>
        </p:nvSpPr>
        <p:spPr>
          <a:xfrm>
            <a:off x="8807829" y="4752705"/>
            <a:ext cx="2728471" cy="456654"/>
          </a:xfrm>
          <a:prstGeom prst="rect">
            <a:avLst/>
          </a:prstGeom>
          <a:noFill/>
        </p:spPr>
        <p:txBody>
          <a:bodyPr wrap="square" lIns="0" tIns="36000" rIns="216000" bIns="36000" rtlCol="0">
            <a:spAutoFit/>
          </a:bodyPr>
          <a:lstStyle/>
          <a:p>
            <a:pPr>
              <a:lnSpc>
                <a:spcPct val="130000"/>
              </a:lnSpc>
              <a:spcBef>
                <a:spcPts val="1000"/>
              </a:spcBef>
            </a:pPr>
            <a:r>
              <a:rPr lang="en-US" sz="1000" b="1" dirty="0">
                <a:latin typeface="+mj-lt"/>
                <a:cs typeface="Effra" panose="020B0603020203020204" pitchFamily="34" charset="0"/>
              </a:rPr>
              <a:t>If you want to know more about the intricacies of exactly-once semantics you can read </a:t>
            </a:r>
            <a:r>
              <a:rPr lang="en-US" sz="1000" b="1" dirty="0">
                <a:latin typeface="+mj-lt"/>
                <a:cs typeface="Effra" panose="020B0603020203020204" pitchFamily="34" charset="0"/>
                <a:hlinkClick r:id="rId4"/>
              </a:rPr>
              <a:t>this</a:t>
            </a:r>
            <a:r>
              <a:rPr lang="en-US" sz="1000" b="1" dirty="0">
                <a:latin typeface="+mj-lt"/>
                <a:cs typeface="Effra" panose="020B0603020203020204" pitchFamily="34" charset="0"/>
              </a:rPr>
              <a:t>:</a:t>
            </a:r>
          </a:p>
        </p:txBody>
      </p:sp>
      <p:sp>
        <p:nvSpPr>
          <p:cNvPr id="7" name="TextBox 6">
            <a:extLst>
              <a:ext uri="{FF2B5EF4-FFF2-40B4-BE49-F238E27FC236}">
                <a16:creationId xmlns:a16="http://schemas.microsoft.com/office/drawing/2014/main" id="{DCA063D5-0809-A4AC-23BB-CA5ABA2F28F3}"/>
              </a:ext>
            </a:extLst>
          </p:cNvPr>
          <p:cNvSpPr txBox="1"/>
          <p:nvPr/>
        </p:nvSpPr>
        <p:spPr>
          <a:xfrm>
            <a:off x="8730711" y="3767687"/>
            <a:ext cx="2728471" cy="646331"/>
          </a:xfrm>
          <a:prstGeom prst="rect">
            <a:avLst/>
          </a:prstGeom>
          <a:noFill/>
        </p:spPr>
        <p:txBody>
          <a:bodyPr wrap="square">
            <a:spAutoFit/>
          </a:bodyPr>
          <a:lstStyle/>
          <a:p>
            <a:r>
              <a:rPr lang="en-US" dirty="0"/>
              <a:t>How can we control this?</a:t>
            </a:r>
          </a:p>
          <a:p>
            <a:pPr marL="285750" indent="-285750">
              <a:buFont typeface="Arial" panose="020B0604020202020204" pitchFamily="34" charset="0"/>
              <a:buChar char="•"/>
            </a:pPr>
            <a:r>
              <a:rPr lang="en-US" i="1" dirty="0" err="1"/>
              <a:t>enable.auto.commit</a:t>
            </a:r>
            <a:endParaRPr lang="en-PT" i="1" dirty="0"/>
          </a:p>
        </p:txBody>
      </p:sp>
      <p:pic>
        <p:nvPicPr>
          <p:cNvPr id="9" name="Picture 8" descr="A qr code with black squares&#10;&#10;Description automatically generated">
            <a:extLst>
              <a:ext uri="{FF2B5EF4-FFF2-40B4-BE49-F238E27FC236}">
                <a16:creationId xmlns:a16="http://schemas.microsoft.com/office/drawing/2014/main" id="{2AE9FF29-0AE1-89EB-DC57-5C72FC83C955}"/>
              </a:ext>
            </a:extLst>
          </p:cNvPr>
          <p:cNvPicPr>
            <a:picLocks noChangeAspect="1"/>
          </p:cNvPicPr>
          <p:nvPr/>
        </p:nvPicPr>
        <p:blipFill>
          <a:blip r:embed="rId5"/>
          <a:stretch>
            <a:fillRect/>
          </a:stretch>
        </p:blipFill>
        <p:spPr>
          <a:xfrm>
            <a:off x="9286046" y="5251748"/>
            <a:ext cx="1511963" cy="1518566"/>
          </a:xfrm>
          <a:prstGeom prst="rect">
            <a:avLst/>
          </a:prstGeom>
        </p:spPr>
      </p:pic>
    </p:spTree>
    <p:extLst>
      <p:ext uri="{BB962C8B-B14F-4D97-AF65-F5344CB8AC3E}">
        <p14:creationId xmlns:p14="http://schemas.microsoft.com/office/powerpoint/2010/main" val="197643454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975E3960-13A5-6EDE-BFFA-28C91E8BCC61}"/>
              </a:ext>
            </a:extLst>
          </p:cNvPr>
          <p:cNvSpPr txBox="1">
            <a:spLocks/>
          </p:cNvSpPr>
          <p:nvPr/>
        </p:nvSpPr>
        <p:spPr>
          <a:xfrm>
            <a:off x="604596" y="685838"/>
            <a:ext cx="7015403" cy="652041"/>
          </a:xfrm>
          <a:prstGeom prst="rect">
            <a:avLst/>
          </a:prstGeom>
        </p:spPr>
        <p:txBody>
          <a:bodyPr vert="horz" lIns="91440" tIns="45720" rIns="91440" bIns="45720" rtlCol="0" anchor="ctr" anchorCtr="0">
            <a:noAutofit/>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defTabSz="914400">
              <a:lnSpc>
                <a:spcPct val="90000"/>
              </a:lnSpc>
              <a:spcAft>
                <a:spcPts val="600"/>
              </a:spcAft>
            </a:pPr>
            <a:r>
              <a:rPr lang="en-US" sz="4400" kern="1200" dirty="0">
                <a:solidFill>
                  <a:schemeClr val="tx1"/>
                </a:solidFill>
                <a:latin typeface="+mj-lt"/>
                <a:ea typeface="+mj-ea"/>
                <a:cs typeface="+mj-cs"/>
              </a:rPr>
              <a:t>Kafka reliability guarantees</a:t>
            </a:r>
          </a:p>
        </p:txBody>
      </p:sp>
      <p:sp>
        <p:nvSpPr>
          <p:cNvPr id="4" name="TextBox 3">
            <a:extLst>
              <a:ext uri="{FF2B5EF4-FFF2-40B4-BE49-F238E27FC236}">
                <a16:creationId xmlns:a16="http://schemas.microsoft.com/office/drawing/2014/main" id="{0C9CC183-5B45-CDA3-FD00-9D83A8EF6411}"/>
              </a:ext>
            </a:extLst>
          </p:cNvPr>
          <p:cNvSpPr txBox="1"/>
          <p:nvPr/>
        </p:nvSpPr>
        <p:spPr>
          <a:xfrm>
            <a:off x="834760" y="2032423"/>
            <a:ext cx="3747751" cy="4029299"/>
          </a:xfrm>
          <a:prstGeom prst="rect">
            <a:avLst/>
          </a:prstGeom>
          <a:noFill/>
        </p:spPr>
        <p:txBody>
          <a:bodyPr wrap="square" lIns="0" tIns="36000" rIns="216000" bIns="36000" rtlCol="0">
            <a:spAutoFit/>
          </a:bodyPr>
          <a:lstStyle/>
          <a:p>
            <a:pPr marL="285750" indent="-285750">
              <a:lnSpc>
                <a:spcPct val="130000"/>
              </a:lnSpc>
              <a:spcBef>
                <a:spcPts val="1000"/>
              </a:spcBef>
              <a:buFont typeface="Arial" panose="020B0604020202020204" pitchFamily="34" charset="0"/>
              <a:buChar char="•"/>
            </a:pPr>
            <a:r>
              <a:rPr lang="en-US" dirty="0">
                <a:latin typeface="+mj-lt"/>
                <a:cs typeface="Effra" panose="020B0603020203020204" pitchFamily="34" charset="0"/>
              </a:rPr>
              <a:t>Guaranteed ordered messages within the same partition for the same producer.</a:t>
            </a:r>
          </a:p>
          <a:p>
            <a:pPr marL="285750" indent="-285750">
              <a:lnSpc>
                <a:spcPct val="130000"/>
              </a:lnSpc>
              <a:spcBef>
                <a:spcPts val="1000"/>
              </a:spcBef>
              <a:buFont typeface="Arial" panose="020B0604020202020204" pitchFamily="34" charset="0"/>
              <a:buChar char="•"/>
            </a:pPr>
            <a:r>
              <a:rPr lang="en-US" dirty="0">
                <a:latin typeface="+mj-lt"/>
                <a:cs typeface="Effra" panose="020B0603020203020204" pitchFamily="34" charset="0"/>
              </a:rPr>
              <a:t>Committed messages are not lost as long as one replica is up.</a:t>
            </a:r>
          </a:p>
          <a:p>
            <a:pPr marL="285750" indent="-285750">
              <a:lnSpc>
                <a:spcPct val="130000"/>
              </a:lnSpc>
              <a:spcBef>
                <a:spcPts val="1000"/>
              </a:spcBef>
              <a:buFont typeface="Arial" panose="020B0604020202020204" pitchFamily="34" charset="0"/>
              <a:buChar char="•"/>
            </a:pPr>
            <a:r>
              <a:rPr lang="en-PT" dirty="0">
                <a:latin typeface="+mj-lt"/>
              </a:rPr>
              <a:t>Messages are considered commited once sent to all in-sync replicas.</a:t>
            </a:r>
            <a:endParaRPr lang="en-US" dirty="0">
              <a:latin typeface="+mj-lt"/>
              <a:cs typeface="Effra" panose="020B0603020203020204" pitchFamily="34" charset="0"/>
            </a:endParaRPr>
          </a:p>
          <a:p>
            <a:pPr marL="285750" indent="-285750">
              <a:lnSpc>
                <a:spcPct val="130000"/>
              </a:lnSpc>
              <a:spcBef>
                <a:spcPts val="1000"/>
              </a:spcBef>
              <a:buFont typeface="Arial" panose="020B0604020202020204" pitchFamily="34" charset="0"/>
              <a:buChar char="•"/>
            </a:pPr>
            <a:r>
              <a:rPr lang="en-US" dirty="0">
                <a:latin typeface="+mj-lt"/>
                <a:cs typeface="Effra" panose="020B0603020203020204" pitchFamily="34" charset="0"/>
              </a:rPr>
              <a:t>Consumers can only read messages that are committed.</a:t>
            </a:r>
          </a:p>
        </p:txBody>
      </p:sp>
      <p:pic>
        <p:nvPicPr>
          <p:cNvPr id="1026" name="Picture 2" descr="Reliability stock illustration. Illustration of intelligence - 26601829">
            <a:extLst>
              <a:ext uri="{FF2B5EF4-FFF2-40B4-BE49-F238E27FC236}">
                <a16:creationId xmlns:a16="http://schemas.microsoft.com/office/drawing/2014/main" id="{73F55C8E-9E5B-3996-5480-EB1F0E90B7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3936" y="2215223"/>
            <a:ext cx="4903304" cy="33036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330583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975E3960-13A5-6EDE-BFFA-28C91E8BCC61}"/>
              </a:ext>
            </a:extLst>
          </p:cNvPr>
          <p:cNvSpPr txBox="1">
            <a:spLocks/>
          </p:cNvSpPr>
          <p:nvPr/>
        </p:nvSpPr>
        <p:spPr>
          <a:xfrm>
            <a:off x="604597" y="685838"/>
            <a:ext cx="4847079" cy="652041"/>
          </a:xfrm>
          <a:prstGeom prst="rect">
            <a:avLst/>
          </a:prstGeom>
        </p:spPr>
        <p:txBody>
          <a:bodyPr vert="horz" lIns="91440" tIns="45720" rIns="91440" bIns="45720" rtlCol="0" anchor="ctr" anchorCtr="0">
            <a:noAutofit/>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defTabSz="914400">
              <a:lnSpc>
                <a:spcPct val="90000"/>
              </a:lnSpc>
              <a:spcAft>
                <a:spcPts val="600"/>
              </a:spcAft>
            </a:pPr>
            <a:r>
              <a:rPr lang="en-US" sz="4400" kern="1200" dirty="0">
                <a:solidFill>
                  <a:schemeClr val="tx1"/>
                </a:solidFill>
                <a:latin typeface="+mj-lt"/>
                <a:ea typeface="+mj-ea"/>
                <a:cs typeface="+mj-cs"/>
              </a:rPr>
              <a:t>A note on retention</a:t>
            </a:r>
          </a:p>
        </p:txBody>
      </p:sp>
      <p:sp>
        <p:nvSpPr>
          <p:cNvPr id="4" name="TextBox 3">
            <a:extLst>
              <a:ext uri="{FF2B5EF4-FFF2-40B4-BE49-F238E27FC236}">
                <a16:creationId xmlns:a16="http://schemas.microsoft.com/office/drawing/2014/main" id="{0C9CC183-5B45-CDA3-FD00-9D83A8EF6411}"/>
              </a:ext>
            </a:extLst>
          </p:cNvPr>
          <p:cNvSpPr txBox="1"/>
          <p:nvPr/>
        </p:nvSpPr>
        <p:spPr>
          <a:xfrm>
            <a:off x="834760" y="2215223"/>
            <a:ext cx="3747751" cy="3052621"/>
          </a:xfrm>
          <a:prstGeom prst="rect">
            <a:avLst/>
          </a:prstGeom>
          <a:noFill/>
        </p:spPr>
        <p:txBody>
          <a:bodyPr wrap="square" lIns="0" tIns="36000" rIns="216000" bIns="36000" rtlCol="0">
            <a:spAutoFit/>
          </a:bodyPr>
          <a:lstStyle/>
          <a:p>
            <a:pPr marL="285750" indent="-285750">
              <a:lnSpc>
                <a:spcPct val="130000"/>
              </a:lnSpc>
              <a:spcBef>
                <a:spcPts val="1000"/>
              </a:spcBef>
              <a:buFont typeface="Arial" panose="020B0604020202020204" pitchFamily="34" charset="0"/>
              <a:buChar char="•"/>
            </a:pPr>
            <a:r>
              <a:rPr lang="en-US" dirty="0" err="1">
                <a:latin typeface="+mj-lt"/>
                <a:cs typeface="Effra" panose="020B0603020203020204" pitchFamily="34" charset="0"/>
              </a:rPr>
              <a:t>log.retention.hour</a:t>
            </a:r>
            <a:r>
              <a:rPr lang="en-US" dirty="0">
                <a:latin typeface="+mj-lt"/>
                <a:cs typeface="Effra" panose="020B0603020203020204" pitchFamily="34" charset="0"/>
              </a:rPr>
              <a:t>: The number of hours to retain log segments. Determines how long data is kept in Kafka.</a:t>
            </a:r>
          </a:p>
          <a:p>
            <a:pPr marL="285750" indent="-285750">
              <a:lnSpc>
                <a:spcPct val="130000"/>
              </a:lnSpc>
              <a:spcBef>
                <a:spcPts val="1000"/>
              </a:spcBef>
              <a:buFont typeface="Arial" panose="020B0604020202020204" pitchFamily="34" charset="0"/>
              <a:buChar char="•"/>
            </a:pPr>
            <a:r>
              <a:rPr lang="en-US" dirty="0" err="1">
                <a:latin typeface="+mj-lt"/>
                <a:cs typeface="Effra" panose="020B0603020203020204" pitchFamily="34" charset="0"/>
              </a:rPr>
              <a:t>log.retention.bytes</a:t>
            </a:r>
            <a:r>
              <a:rPr lang="en-US" dirty="0">
                <a:latin typeface="+mj-lt"/>
                <a:cs typeface="Effra" panose="020B0603020203020204" pitchFamily="34" charset="0"/>
              </a:rPr>
              <a:t>: The maximum size of log data to retain. Older segments will be deleted to meet this limit.</a:t>
            </a:r>
          </a:p>
        </p:txBody>
      </p:sp>
      <p:pic>
        <p:nvPicPr>
          <p:cNvPr id="2050" name="Picture 2" descr="Key-Based Retention Using Topic Compaction in Apache Kafka">
            <a:extLst>
              <a:ext uri="{FF2B5EF4-FFF2-40B4-BE49-F238E27FC236}">
                <a16:creationId xmlns:a16="http://schemas.microsoft.com/office/drawing/2014/main" id="{F9FF1695-BB1B-6F06-F27A-E00A284839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60275" y="2188649"/>
            <a:ext cx="6358758" cy="30791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90432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975E3960-13A5-6EDE-BFFA-28C91E8BCC61}"/>
              </a:ext>
            </a:extLst>
          </p:cNvPr>
          <p:cNvSpPr txBox="1">
            <a:spLocks/>
          </p:cNvSpPr>
          <p:nvPr/>
        </p:nvSpPr>
        <p:spPr>
          <a:xfrm>
            <a:off x="604597" y="685838"/>
            <a:ext cx="5414106" cy="652041"/>
          </a:xfrm>
          <a:prstGeom prst="rect">
            <a:avLst/>
          </a:prstGeom>
        </p:spPr>
        <p:txBody>
          <a:bodyPr vert="horz" lIns="91440" tIns="45720" rIns="91440" bIns="45720" rtlCol="0" anchor="ctr" anchorCtr="0">
            <a:noAutofit/>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defTabSz="914400">
              <a:lnSpc>
                <a:spcPct val="90000"/>
              </a:lnSpc>
              <a:spcAft>
                <a:spcPts val="600"/>
              </a:spcAft>
            </a:pPr>
            <a:r>
              <a:rPr lang="en-US" sz="4400" kern="1200" dirty="0">
                <a:solidFill>
                  <a:schemeClr val="tx1"/>
                </a:solidFill>
                <a:latin typeface="+mj-lt"/>
                <a:ea typeface="+mj-ea"/>
                <a:cs typeface="+mj-cs"/>
              </a:rPr>
              <a:t>A note on compaction</a:t>
            </a:r>
          </a:p>
        </p:txBody>
      </p:sp>
      <p:sp>
        <p:nvSpPr>
          <p:cNvPr id="4" name="TextBox 3">
            <a:extLst>
              <a:ext uri="{FF2B5EF4-FFF2-40B4-BE49-F238E27FC236}">
                <a16:creationId xmlns:a16="http://schemas.microsoft.com/office/drawing/2014/main" id="{0C9CC183-5B45-CDA3-FD00-9D83A8EF6411}"/>
              </a:ext>
            </a:extLst>
          </p:cNvPr>
          <p:cNvSpPr txBox="1"/>
          <p:nvPr/>
        </p:nvSpPr>
        <p:spPr>
          <a:xfrm>
            <a:off x="1326218" y="1738145"/>
            <a:ext cx="3747751" cy="4261157"/>
          </a:xfrm>
          <a:prstGeom prst="rect">
            <a:avLst/>
          </a:prstGeom>
          <a:noFill/>
        </p:spPr>
        <p:txBody>
          <a:bodyPr wrap="square" lIns="0" tIns="36000" rIns="216000" bIns="36000" rtlCol="0">
            <a:spAutoFit/>
          </a:bodyPr>
          <a:lstStyle/>
          <a:p>
            <a:pPr marL="285750" indent="-285750">
              <a:lnSpc>
                <a:spcPct val="130000"/>
              </a:lnSpc>
              <a:spcBef>
                <a:spcPts val="1000"/>
              </a:spcBef>
              <a:buFont typeface="Arial" panose="020B0604020202020204" pitchFamily="34" charset="0"/>
              <a:buChar char="•"/>
            </a:pPr>
            <a:r>
              <a:rPr lang="en-US" dirty="0">
                <a:latin typeface="+mj-lt"/>
                <a:cs typeface="Effra" panose="020B0603020203020204" pitchFamily="34" charset="0"/>
              </a:rPr>
              <a:t>Retain at least the last known value for each message key within the log of data for a single topic partition.</a:t>
            </a:r>
          </a:p>
          <a:p>
            <a:pPr marL="285750" indent="-285750">
              <a:lnSpc>
                <a:spcPct val="130000"/>
              </a:lnSpc>
              <a:spcBef>
                <a:spcPts val="1000"/>
              </a:spcBef>
              <a:buFont typeface="Arial" panose="020B0604020202020204" pitchFamily="34" charset="0"/>
              <a:buChar char="•"/>
            </a:pPr>
            <a:r>
              <a:rPr lang="en-US" dirty="0">
                <a:latin typeface="+mj-lt"/>
                <a:cs typeface="Effra" panose="020B0603020203020204" pitchFamily="34" charset="0"/>
              </a:rPr>
              <a:t>It can have multiple records for the same key at a given instant since the cleaning procedure runs periodically</a:t>
            </a:r>
          </a:p>
          <a:p>
            <a:pPr marL="285750" indent="-285750">
              <a:lnSpc>
                <a:spcPct val="130000"/>
              </a:lnSpc>
              <a:spcBef>
                <a:spcPts val="1000"/>
              </a:spcBef>
              <a:buFont typeface="Arial" panose="020B0604020202020204" pitchFamily="34" charset="0"/>
              <a:buChar char="•"/>
            </a:pPr>
            <a:r>
              <a:rPr lang="en-US" dirty="0">
                <a:latin typeface="+mj-lt"/>
                <a:cs typeface="Effra" panose="020B0603020203020204" pitchFamily="34" charset="0"/>
              </a:rPr>
              <a:t>Can be used to restore state by consuming from the earliest offset when bootstrapping a consumer.</a:t>
            </a:r>
          </a:p>
        </p:txBody>
      </p:sp>
      <p:pic>
        <p:nvPicPr>
          <p:cNvPr id="5" name="Picture 4" descr="A diagram of a log and compaction&#10;&#10;Description automatically generated">
            <a:extLst>
              <a:ext uri="{FF2B5EF4-FFF2-40B4-BE49-F238E27FC236}">
                <a16:creationId xmlns:a16="http://schemas.microsoft.com/office/drawing/2014/main" id="{8F50885A-07C2-64E0-58EE-9D632CECCD55}"/>
              </a:ext>
            </a:extLst>
          </p:cNvPr>
          <p:cNvPicPr>
            <a:picLocks noChangeAspect="1"/>
          </p:cNvPicPr>
          <p:nvPr/>
        </p:nvPicPr>
        <p:blipFill>
          <a:blip r:embed="rId3"/>
          <a:stretch>
            <a:fillRect/>
          </a:stretch>
        </p:blipFill>
        <p:spPr>
          <a:xfrm>
            <a:off x="6018703" y="2250544"/>
            <a:ext cx="4847079" cy="3236357"/>
          </a:xfrm>
          <a:prstGeom prst="rect">
            <a:avLst/>
          </a:prstGeom>
        </p:spPr>
      </p:pic>
    </p:spTree>
    <p:extLst>
      <p:ext uri="{BB962C8B-B14F-4D97-AF65-F5344CB8AC3E}">
        <p14:creationId xmlns:p14="http://schemas.microsoft.com/office/powerpoint/2010/main" val="282416175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Qr code&#10;&#10;Description automatically generated">
            <a:extLst>
              <a:ext uri="{FF2B5EF4-FFF2-40B4-BE49-F238E27FC236}">
                <a16:creationId xmlns:a16="http://schemas.microsoft.com/office/drawing/2014/main" id="{EA201215-6878-4F52-A44F-7C094EE0E7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41607" y="6064241"/>
            <a:ext cx="1703124" cy="477373"/>
          </a:xfrm>
          <a:prstGeom prst="rect">
            <a:avLst/>
          </a:prstGeom>
        </p:spPr>
      </p:pic>
      <p:sp>
        <p:nvSpPr>
          <p:cNvPr id="7" name="TextBox 6">
            <a:extLst>
              <a:ext uri="{FF2B5EF4-FFF2-40B4-BE49-F238E27FC236}">
                <a16:creationId xmlns:a16="http://schemas.microsoft.com/office/drawing/2014/main" id="{4B803B81-5D21-43E2-B9FB-EA94C4072761}"/>
              </a:ext>
            </a:extLst>
          </p:cNvPr>
          <p:cNvSpPr txBox="1"/>
          <p:nvPr/>
        </p:nvSpPr>
        <p:spPr>
          <a:xfrm>
            <a:off x="1019863" y="3474389"/>
            <a:ext cx="10146612" cy="477301"/>
          </a:xfrm>
          <a:prstGeom prst="rect">
            <a:avLst/>
          </a:prstGeom>
          <a:noFill/>
        </p:spPr>
        <p:txBody>
          <a:bodyPr wrap="square" lIns="0" tIns="36000" rIns="216000" bIns="36000" rtlCol="0">
            <a:spAutoFit/>
          </a:bodyPr>
          <a:lstStyle/>
          <a:p>
            <a:pPr algn="ctr">
              <a:lnSpc>
                <a:spcPct val="130000"/>
              </a:lnSpc>
              <a:spcBef>
                <a:spcPts val="1000"/>
              </a:spcBef>
            </a:pPr>
            <a:r>
              <a:rPr lang="en-PT" sz="2200" dirty="0">
                <a:solidFill>
                  <a:schemeClr val="tx1">
                    <a:lumMod val="85000"/>
                    <a:lumOff val="15000"/>
                  </a:schemeClr>
                </a:solidFill>
                <a:latin typeface="Effra" panose="020B0603020203020204" pitchFamily="34" charset="0"/>
                <a:cs typeface="Effra" panose="020B0603020203020204" pitchFamily="34" charset="0"/>
              </a:rPr>
              <a:t>5 minutes</a:t>
            </a:r>
          </a:p>
        </p:txBody>
      </p:sp>
      <p:sp>
        <p:nvSpPr>
          <p:cNvPr id="10" name="TextBox 9">
            <a:extLst>
              <a:ext uri="{FF2B5EF4-FFF2-40B4-BE49-F238E27FC236}">
                <a16:creationId xmlns:a16="http://schemas.microsoft.com/office/drawing/2014/main" id="{E8A3FE02-49BE-4FE6-B24B-DD82AC4DBA8F}"/>
              </a:ext>
            </a:extLst>
          </p:cNvPr>
          <p:cNvSpPr txBox="1"/>
          <p:nvPr/>
        </p:nvSpPr>
        <p:spPr>
          <a:xfrm>
            <a:off x="1027248" y="2501777"/>
            <a:ext cx="10146612" cy="881835"/>
          </a:xfrm>
          <a:prstGeom prst="rect">
            <a:avLst/>
          </a:prstGeom>
          <a:noFill/>
        </p:spPr>
        <p:txBody>
          <a:bodyPr wrap="square" lIns="0" tIns="36000" rIns="216000" bIns="36000" rtlCol="0">
            <a:spAutoFit/>
          </a:bodyPr>
          <a:lstStyle/>
          <a:p>
            <a:pPr algn="ctr">
              <a:lnSpc>
                <a:spcPct val="130000"/>
              </a:lnSpc>
              <a:spcBef>
                <a:spcPts val="1000"/>
              </a:spcBef>
            </a:pPr>
            <a:r>
              <a:rPr lang="pt-PT" sz="4400" b="1" dirty="0">
                <a:solidFill>
                  <a:schemeClr val="tx1">
                    <a:lumMod val="85000"/>
                    <a:lumOff val="15000"/>
                  </a:schemeClr>
                </a:solidFill>
                <a:latin typeface="Effra" panose="020B0603020203020204" pitchFamily="34" charset="0"/>
                <a:cs typeface="Effra" panose="020B0603020203020204" pitchFamily="34" charset="0"/>
              </a:rPr>
              <a:t>Coffee Break</a:t>
            </a:r>
            <a:endParaRPr lang="en-PT" sz="4400" b="1" dirty="0">
              <a:solidFill>
                <a:schemeClr val="tx1">
                  <a:lumMod val="85000"/>
                  <a:lumOff val="15000"/>
                </a:schemeClr>
              </a:solidFill>
              <a:latin typeface="Effra" panose="020B0603020203020204" pitchFamily="34" charset="0"/>
              <a:cs typeface="Effra" panose="020B0603020203020204" pitchFamily="34" charset="0"/>
            </a:endParaRPr>
          </a:p>
        </p:txBody>
      </p:sp>
    </p:spTree>
    <p:extLst>
      <p:ext uri="{BB962C8B-B14F-4D97-AF65-F5344CB8AC3E}">
        <p14:creationId xmlns:p14="http://schemas.microsoft.com/office/powerpoint/2010/main" val="155110013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Shape 5">
            <a:extLst>
              <a:ext uri="{FF2B5EF4-FFF2-40B4-BE49-F238E27FC236}">
                <a16:creationId xmlns:a16="http://schemas.microsoft.com/office/drawing/2014/main" id="{10A4B37C-7FF6-3637-8346-C5E2662C842A}"/>
              </a:ext>
            </a:extLst>
          </p:cNvPr>
          <p:cNvSpPr/>
          <p:nvPr/>
        </p:nvSpPr>
        <p:spPr>
          <a:xfrm>
            <a:off x="794478" y="316386"/>
            <a:ext cx="11397522" cy="6858000"/>
          </a:xfrm>
          <a:custGeom>
            <a:avLst/>
            <a:gdLst>
              <a:gd name="connsiteX0" fmla="*/ 4310830 w 10558073"/>
              <a:gd name="connsiteY0" fmla="*/ 0 h 6858000"/>
              <a:gd name="connsiteX1" fmla="*/ 10558073 w 10558073"/>
              <a:gd name="connsiteY1" fmla="*/ 0 h 6858000"/>
              <a:gd name="connsiteX2" fmla="*/ 10558073 w 10558073"/>
              <a:gd name="connsiteY2" fmla="*/ 6858000 h 6858000"/>
              <a:gd name="connsiteX3" fmla="*/ 0 w 10558073"/>
              <a:gd name="connsiteY3" fmla="*/ 6858000 h 6858000"/>
              <a:gd name="connsiteX4" fmla="*/ 4309340 w 10558073"/>
              <a:gd name="connsiteY4" fmla="*/ 674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58073" h="6858000">
                <a:moveTo>
                  <a:pt x="4310830" y="0"/>
                </a:moveTo>
                <a:lnTo>
                  <a:pt x="10558073" y="0"/>
                </a:lnTo>
                <a:lnTo>
                  <a:pt x="10558073" y="6858000"/>
                </a:lnTo>
                <a:lnTo>
                  <a:pt x="0" y="6858000"/>
                </a:lnTo>
                <a:cubicBezTo>
                  <a:pt x="0" y="3838164"/>
                  <a:pt x="1759544" y="1229291"/>
                  <a:pt x="4309340" y="674"/>
                </a:cubicBezTo>
                <a:close/>
              </a:path>
            </a:pathLst>
          </a:custGeom>
          <a:gradFill>
            <a:gsLst>
              <a:gs pos="0">
                <a:schemeClr val="accent1"/>
              </a:gs>
              <a:gs pos="100000">
                <a:schemeClr val="accent3"/>
              </a:gs>
            </a:gsLst>
            <a:lin ang="9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dirty="0"/>
          </a:p>
        </p:txBody>
      </p:sp>
      <p:sp>
        <p:nvSpPr>
          <p:cNvPr id="2" name="Title 3">
            <a:extLst>
              <a:ext uri="{FF2B5EF4-FFF2-40B4-BE49-F238E27FC236}">
                <a16:creationId xmlns:a16="http://schemas.microsoft.com/office/drawing/2014/main" id="{2713A1D4-ED9D-9539-892B-A245E9617F8C}"/>
              </a:ext>
            </a:extLst>
          </p:cNvPr>
          <p:cNvSpPr txBox="1">
            <a:spLocks/>
          </p:cNvSpPr>
          <p:nvPr/>
        </p:nvSpPr>
        <p:spPr>
          <a:xfrm>
            <a:off x="3173246" y="2739892"/>
            <a:ext cx="5839845" cy="624923"/>
          </a:xfrm>
          <a:prstGeom prst="rect">
            <a:avLst/>
          </a:prstGeom>
        </p:spPr>
        <p:txBody>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algn="ctr"/>
            <a:r>
              <a:rPr lang="en-US" sz="4400" dirty="0">
                <a:solidFill>
                  <a:schemeClr val="tx1">
                    <a:lumMod val="85000"/>
                    <a:lumOff val="15000"/>
                  </a:schemeClr>
                </a:solidFill>
                <a:latin typeface="Effra" panose="020B0603020203020204" pitchFamily="34" charset="0"/>
                <a:cs typeface="Effra" panose="020B0603020203020204" pitchFamily="34" charset="0"/>
              </a:rPr>
              <a:t>6. Lab Time</a:t>
            </a:r>
          </a:p>
        </p:txBody>
      </p:sp>
      <p:sp>
        <p:nvSpPr>
          <p:cNvPr id="3" name="Title 3">
            <a:extLst>
              <a:ext uri="{FF2B5EF4-FFF2-40B4-BE49-F238E27FC236}">
                <a16:creationId xmlns:a16="http://schemas.microsoft.com/office/drawing/2014/main" id="{22EAE305-CBA5-EB14-3F28-D6B392CEE32B}"/>
              </a:ext>
            </a:extLst>
          </p:cNvPr>
          <p:cNvSpPr txBox="1">
            <a:spLocks/>
          </p:cNvSpPr>
          <p:nvPr/>
        </p:nvSpPr>
        <p:spPr>
          <a:xfrm>
            <a:off x="3554412" y="3364815"/>
            <a:ext cx="5083176" cy="624923"/>
          </a:xfrm>
          <a:prstGeom prst="rect">
            <a:avLst/>
          </a:prstGeom>
        </p:spPr>
        <p:txBody>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algn="ctr"/>
            <a:endParaRPr lang="en-US" sz="2000" b="0" dirty="0">
              <a:solidFill>
                <a:schemeClr val="bg1"/>
              </a:solidFill>
              <a:latin typeface="Effra" panose="020B0603020203020204" pitchFamily="34" charset="0"/>
              <a:cs typeface="Effra" panose="020B0603020203020204" pitchFamily="34" charset="0"/>
            </a:endParaRPr>
          </a:p>
        </p:txBody>
      </p:sp>
      <p:pic>
        <p:nvPicPr>
          <p:cNvPr id="13" name="Picture 12" descr="Qr code&#10;&#10;Description automatically generated">
            <a:extLst>
              <a:ext uri="{FF2B5EF4-FFF2-40B4-BE49-F238E27FC236}">
                <a16:creationId xmlns:a16="http://schemas.microsoft.com/office/drawing/2014/main" id="{1D9BA00D-570C-4C11-8AFC-5B2B0AD680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41607" y="6064241"/>
            <a:ext cx="1703124" cy="477373"/>
          </a:xfrm>
          <a:prstGeom prst="rect">
            <a:avLst/>
          </a:prstGeom>
        </p:spPr>
      </p:pic>
    </p:spTree>
    <p:extLst>
      <p:ext uri="{BB962C8B-B14F-4D97-AF65-F5344CB8AC3E}">
        <p14:creationId xmlns:p14="http://schemas.microsoft.com/office/powerpoint/2010/main" val="15132238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icon&#10;&#10;Description automatically generated">
            <a:extLst>
              <a:ext uri="{FF2B5EF4-FFF2-40B4-BE49-F238E27FC236}">
                <a16:creationId xmlns:a16="http://schemas.microsoft.com/office/drawing/2014/main" id="{85461CDB-5471-B36E-5E71-710F76078C8C}"/>
              </a:ext>
            </a:extLst>
          </p:cNvPr>
          <p:cNvPicPr>
            <a:picLocks noChangeAspect="1"/>
          </p:cNvPicPr>
          <p:nvPr/>
        </p:nvPicPr>
        <p:blipFill rotWithShape="1">
          <a:blip r:embed="rId3">
            <a:extLst>
              <a:ext uri="{28A0092B-C50C-407E-A947-70E740481C1C}">
                <a14:useLocalDpi xmlns:a14="http://schemas.microsoft.com/office/drawing/2010/main" val="0"/>
              </a:ext>
            </a:extLst>
          </a:blip>
          <a:srcRect t="1" b="31523"/>
          <a:stretch/>
        </p:blipFill>
        <p:spPr>
          <a:xfrm>
            <a:off x="10551386" y="296288"/>
            <a:ext cx="1246302" cy="232332"/>
          </a:xfrm>
          <a:prstGeom prst="rect">
            <a:avLst/>
          </a:prstGeom>
        </p:spPr>
      </p:pic>
      <p:sp>
        <p:nvSpPr>
          <p:cNvPr id="4" name="Title 1">
            <a:extLst>
              <a:ext uri="{FF2B5EF4-FFF2-40B4-BE49-F238E27FC236}">
                <a16:creationId xmlns:a16="http://schemas.microsoft.com/office/drawing/2014/main" id="{BB934AB3-1409-86C0-989C-40C4CC4C20F5}"/>
              </a:ext>
            </a:extLst>
          </p:cNvPr>
          <p:cNvSpPr>
            <a:spLocks noGrp="1"/>
          </p:cNvSpPr>
          <p:nvPr>
            <p:ph type="title"/>
          </p:nvPr>
        </p:nvSpPr>
        <p:spPr>
          <a:xfrm>
            <a:off x="2435646" y="2481549"/>
            <a:ext cx="7126995" cy="1894901"/>
          </a:xfrm>
        </p:spPr>
        <p:txBody>
          <a:bodyPr vert="horz" lIns="91440" tIns="45720" rIns="91440" bIns="45720" rtlCol="0" anchor="b" anchorCtr="0">
            <a:normAutofit fontScale="90000"/>
          </a:bodyPr>
          <a:lstStyle/>
          <a:p>
            <a:pPr algn="ctr">
              <a:lnSpc>
                <a:spcPct val="100000"/>
              </a:lnSpc>
            </a:pPr>
            <a:r>
              <a:rPr lang="en-US" sz="6560" b="1" dirty="0">
                <a:latin typeface="+mj-lt"/>
                <a:ea typeface="+mj-ea"/>
                <a:cs typeface="+mj-cs"/>
              </a:rPr>
              <a:t>And what about you? </a:t>
            </a:r>
            <a:br>
              <a:rPr lang="en-US" sz="6560" b="1" dirty="0">
                <a:latin typeface="+mj-lt"/>
                <a:ea typeface="+mj-ea"/>
                <a:cs typeface="+mj-cs"/>
              </a:rPr>
            </a:br>
            <a:r>
              <a:rPr lang="en-US" sz="6560" b="1" dirty="0">
                <a:latin typeface="+mj-lt"/>
                <a:ea typeface="+mj-ea"/>
                <a:cs typeface="+mj-cs"/>
              </a:rPr>
              <a:t>😊</a:t>
            </a:r>
          </a:p>
        </p:txBody>
      </p:sp>
    </p:spTree>
    <p:extLst>
      <p:ext uri="{BB962C8B-B14F-4D97-AF65-F5344CB8AC3E}">
        <p14:creationId xmlns:p14="http://schemas.microsoft.com/office/powerpoint/2010/main" val="395542800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393664-5482-BEE7-389D-21B5C5745A3B}"/>
              </a:ext>
            </a:extLst>
          </p:cNvPr>
          <p:cNvSpPr txBox="1">
            <a:spLocks/>
          </p:cNvSpPr>
          <p:nvPr/>
        </p:nvSpPr>
        <p:spPr>
          <a:xfrm>
            <a:off x="653408" y="593742"/>
            <a:ext cx="5041433" cy="855216"/>
          </a:xfrm>
          <a:prstGeom prst="rect">
            <a:avLst/>
          </a:prstGeom>
        </p:spPr>
        <p:txBody>
          <a:bodyPr vert="horz" lIns="91440" tIns="45720" rIns="91440" bIns="45720" rtlCol="0" anchor="b" anchorCtr="0">
            <a:normAutofit fontScale="92500" lnSpcReduction="20000"/>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algn="ctr" defTabSz="914400">
              <a:lnSpc>
                <a:spcPct val="90000"/>
              </a:lnSpc>
              <a:spcAft>
                <a:spcPts val="600"/>
              </a:spcAft>
            </a:pPr>
            <a:r>
              <a:rPr lang="en-US" kern="1200" dirty="0">
                <a:solidFill>
                  <a:schemeClr val="tx1">
                    <a:lumMod val="85000"/>
                    <a:lumOff val="15000"/>
                  </a:schemeClr>
                </a:solidFill>
                <a:latin typeface="+mj-lt"/>
                <a:ea typeface="+mj-ea"/>
                <a:cs typeface="+mj-cs"/>
              </a:rPr>
              <a:t>Implementing a basic Kafka producer and consumer</a:t>
            </a:r>
          </a:p>
        </p:txBody>
      </p:sp>
      <p:sp>
        <p:nvSpPr>
          <p:cNvPr id="5" name="TextBox 4">
            <a:extLst>
              <a:ext uri="{FF2B5EF4-FFF2-40B4-BE49-F238E27FC236}">
                <a16:creationId xmlns:a16="http://schemas.microsoft.com/office/drawing/2014/main" id="{9E779186-0D28-6848-210E-DE7F80738983}"/>
              </a:ext>
            </a:extLst>
          </p:cNvPr>
          <p:cNvSpPr txBox="1"/>
          <p:nvPr/>
        </p:nvSpPr>
        <p:spPr>
          <a:xfrm>
            <a:off x="519451" y="1924160"/>
            <a:ext cx="5309345" cy="3908762"/>
          </a:xfrm>
          <a:prstGeom prst="rect">
            <a:avLst/>
          </a:prstGeom>
          <a:noFill/>
        </p:spPr>
        <p:txBody>
          <a:bodyPr wrap="square">
            <a:spAutoFit/>
          </a:bodyPr>
          <a:lstStyle/>
          <a:p>
            <a:r>
              <a:rPr lang="en-PT" sz="1600" dirty="0"/>
              <a:t>Go to this repo and download the project:</a:t>
            </a:r>
          </a:p>
          <a:p>
            <a:r>
              <a:rPr lang="en-PT" sz="1200" dirty="0">
                <a:hlinkClick r:id="rId3"/>
              </a:rPr>
              <a:t>https://github.com/XavierAraujo/kafka-fundamentals-training</a:t>
            </a:r>
            <a:endParaRPr lang="en-PT" sz="1200" dirty="0"/>
          </a:p>
          <a:p>
            <a:endParaRPr lang="en-PT" sz="1600" dirty="0"/>
          </a:p>
          <a:p>
            <a:r>
              <a:rPr lang="en-PT" sz="1600" dirty="0"/>
              <a:t>Run </a:t>
            </a:r>
            <a:r>
              <a:rPr lang="en-PT" sz="1600" i="1" dirty="0">
                <a:highlight>
                  <a:srgbClr val="FFFF00"/>
                </a:highlight>
              </a:rPr>
              <a:t>mvn clean install</a:t>
            </a:r>
            <a:r>
              <a:rPr lang="en-PT" sz="1600" i="1" dirty="0"/>
              <a:t> </a:t>
            </a:r>
            <a:r>
              <a:rPr lang="en-PT" sz="1600" dirty="0"/>
              <a:t>to guarantee that everything is working as expected</a:t>
            </a:r>
            <a:endParaRPr lang="en-PT" sz="1600" i="1" dirty="0"/>
          </a:p>
          <a:p>
            <a:endParaRPr lang="en-PT" sz="1600" dirty="0"/>
          </a:p>
          <a:p>
            <a:r>
              <a:rPr lang="en-PT" sz="1600" dirty="0"/>
              <a:t>Guarantee that you have Docker and Docker-Compose installed (and maybe </a:t>
            </a:r>
            <a:r>
              <a:rPr lang="en-PT" sz="1600" dirty="0">
                <a:hlinkClick r:id="rId4"/>
              </a:rPr>
              <a:t>DockerDesktop</a:t>
            </a:r>
            <a:r>
              <a:rPr lang="en-PT" sz="1600" dirty="0"/>
              <a:t> up and running if you have a Macbook) and that you have no other Kafka or Zookeeper servers running on your PC.</a:t>
            </a:r>
          </a:p>
          <a:p>
            <a:endParaRPr lang="en-PT" sz="1600" dirty="0"/>
          </a:p>
          <a:p>
            <a:r>
              <a:rPr lang="en-PT" sz="1600" dirty="0"/>
              <a:t>Execute the following script to setup the required infrastructure: </a:t>
            </a:r>
            <a:r>
              <a:rPr lang="en-PT" sz="1600" i="1" dirty="0">
                <a:highlight>
                  <a:srgbClr val="FFFF00"/>
                </a:highlight>
              </a:rPr>
              <a:t>./docker-compose-run.sh</a:t>
            </a:r>
          </a:p>
          <a:p>
            <a:endParaRPr lang="en-PT" sz="1600" b="1" i="1" dirty="0"/>
          </a:p>
          <a:p>
            <a:r>
              <a:rPr lang="en-PT" sz="1400" dirty="0"/>
              <a:t>(Run this script instead of ‘docker-compose up’ because this script sets up some extra stuff required for this training)</a:t>
            </a:r>
          </a:p>
        </p:txBody>
      </p:sp>
      <p:pic>
        <p:nvPicPr>
          <p:cNvPr id="4" name="Picture 3" descr="A computer screen shot of a program&#10;&#10;Description automatically generated">
            <a:extLst>
              <a:ext uri="{FF2B5EF4-FFF2-40B4-BE49-F238E27FC236}">
                <a16:creationId xmlns:a16="http://schemas.microsoft.com/office/drawing/2014/main" id="{854552A1-4B15-D589-A45E-BD96EA7E2494}"/>
              </a:ext>
            </a:extLst>
          </p:cNvPr>
          <p:cNvPicPr>
            <a:picLocks noChangeAspect="1"/>
          </p:cNvPicPr>
          <p:nvPr/>
        </p:nvPicPr>
        <p:blipFill>
          <a:blip r:embed="rId5"/>
          <a:stretch>
            <a:fillRect/>
          </a:stretch>
        </p:blipFill>
        <p:spPr>
          <a:xfrm>
            <a:off x="6096000" y="1691228"/>
            <a:ext cx="5228926" cy="4161483"/>
          </a:xfrm>
          <a:prstGeom prst="rect">
            <a:avLst/>
          </a:prstGeom>
        </p:spPr>
      </p:pic>
    </p:spTree>
    <p:extLst>
      <p:ext uri="{BB962C8B-B14F-4D97-AF65-F5344CB8AC3E}">
        <p14:creationId xmlns:p14="http://schemas.microsoft.com/office/powerpoint/2010/main" val="387043036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5" name="Rectangle 2054">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293871D-3C30-AC6E-7DD4-3F6EB563838A}"/>
              </a:ext>
            </a:extLst>
          </p:cNvPr>
          <p:cNvSpPr txBox="1">
            <a:spLocks/>
          </p:cNvSpPr>
          <p:nvPr/>
        </p:nvSpPr>
        <p:spPr>
          <a:xfrm>
            <a:off x="638882" y="639193"/>
            <a:ext cx="3571810" cy="3573516"/>
          </a:xfrm>
          <a:prstGeom prst="rect">
            <a:avLst/>
          </a:prstGeom>
        </p:spPr>
        <p:txBody>
          <a:bodyPr vert="horz" lIns="91440" tIns="45720" rIns="91440" bIns="45720" rtlCol="0" anchor="b" anchorCtr="0">
            <a:normAutofit/>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defTabSz="914400">
              <a:lnSpc>
                <a:spcPct val="90000"/>
              </a:lnSpc>
              <a:spcAft>
                <a:spcPts val="600"/>
              </a:spcAft>
            </a:pPr>
            <a:r>
              <a:rPr lang="en-US" sz="6100" kern="1200" dirty="0">
                <a:solidFill>
                  <a:schemeClr val="tx1"/>
                </a:solidFill>
                <a:latin typeface="+mj-lt"/>
                <a:ea typeface="+mj-ea"/>
                <a:cs typeface="+mj-cs"/>
              </a:rPr>
              <a:t>And now a bit of code review</a:t>
            </a:r>
          </a:p>
        </p:txBody>
      </p:sp>
      <p:sp>
        <p:nvSpPr>
          <p:cNvPr id="2057"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Reviewing the Code Review, Part II">
            <a:extLst>
              <a:ext uri="{FF2B5EF4-FFF2-40B4-BE49-F238E27FC236}">
                <a16:creationId xmlns:a16="http://schemas.microsoft.com/office/drawing/2014/main" id="{7EC9CA7B-99C0-2673-F280-33FC4131E3A2}"/>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981623" y="1016552"/>
            <a:ext cx="6245820" cy="48248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492040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a:extLst>
              <a:ext uri="{FF2B5EF4-FFF2-40B4-BE49-F238E27FC236}">
                <a16:creationId xmlns:a16="http://schemas.microsoft.com/office/drawing/2014/main" id="{1E20867B-6C7D-A096-377F-426AB5BA4EE5}"/>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04996" y="1659650"/>
            <a:ext cx="3706863" cy="3706863"/>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6DABD8A4-FDE9-1A84-6723-4831CEF31393}"/>
              </a:ext>
            </a:extLst>
          </p:cNvPr>
          <p:cNvSpPr txBox="1">
            <a:spLocks/>
          </p:cNvSpPr>
          <p:nvPr/>
        </p:nvSpPr>
        <p:spPr>
          <a:xfrm>
            <a:off x="1156125" y="2347194"/>
            <a:ext cx="5641282" cy="2163612"/>
          </a:xfrm>
          <a:prstGeom prst="rect">
            <a:avLst/>
          </a:prstGeom>
        </p:spPr>
        <p:txBody>
          <a:bodyPr vert="horz" lIns="91440" tIns="45720" rIns="91440" bIns="45720" rtlCol="0" anchor="b" anchorCtr="0">
            <a:normAutofit/>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algn="ctr" defTabSz="914400">
              <a:lnSpc>
                <a:spcPct val="90000"/>
              </a:lnSpc>
              <a:spcAft>
                <a:spcPts val="600"/>
              </a:spcAft>
            </a:pPr>
            <a:r>
              <a:rPr lang="en-US" kern="1200" dirty="0">
                <a:solidFill>
                  <a:schemeClr val="tx1">
                    <a:lumMod val="85000"/>
                    <a:lumOff val="15000"/>
                  </a:schemeClr>
                </a:solidFill>
                <a:latin typeface="+mj-lt"/>
                <a:ea typeface="+mj-ea"/>
                <a:cs typeface="+mj-cs"/>
              </a:rPr>
              <a:t>What is </a:t>
            </a:r>
            <a:r>
              <a:rPr lang="en-US" dirty="0">
                <a:solidFill>
                  <a:schemeClr val="tx1">
                    <a:lumMod val="85000"/>
                    <a:lumOff val="15000"/>
                  </a:schemeClr>
                </a:solidFill>
                <a:ea typeface="+mj-ea"/>
                <a:cs typeface="+mj-cs"/>
              </a:rPr>
              <a:t>the </a:t>
            </a:r>
            <a:r>
              <a:rPr lang="en-US" kern="1200" dirty="0">
                <a:solidFill>
                  <a:schemeClr val="tx1">
                    <a:lumMod val="85000"/>
                    <a:lumOff val="15000"/>
                  </a:schemeClr>
                </a:solidFill>
                <a:latin typeface="+mj-lt"/>
                <a:ea typeface="+mj-ea"/>
                <a:cs typeface="+mj-cs"/>
              </a:rPr>
              <a:t>message partitioning strategy being applied? Is that the best approach? Why?</a:t>
            </a:r>
          </a:p>
        </p:txBody>
      </p:sp>
    </p:spTree>
    <p:extLst>
      <p:ext uri="{BB962C8B-B14F-4D97-AF65-F5344CB8AC3E}">
        <p14:creationId xmlns:p14="http://schemas.microsoft.com/office/powerpoint/2010/main" val="236067104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a:extLst>
              <a:ext uri="{FF2B5EF4-FFF2-40B4-BE49-F238E27FC236}">
                <a16:creationId xmlns:a16="http://schemas.microsoft.com/office/drawing/2014/main" id="{1E20867B-6C7D-A096-377F-426AB5BA4EE5}"/>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20667" y="1575566"/>
            <a:ext cx="3706863" cy="3706863"/>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6DABD8A4-FDE9-1A84-6723-4831CEF31393}"/>
              </a:ext>
            </a:extLst>
          </p:cNvPr>
          <p:cNvSpPr txBox="1">
            <a:spLocks/>
          </p:cNvSpPr>
          <p:nvPr/>
        </p:nvSpPr>
        <p:spPr>
          <a:xfrm>
            <a:off x="5076498" y="2618028"/>
            <a:ext cx="6085489" cy="1621937"/>
          </a:xfrm>
          <a:prstGeom prst="rect">
            <a:avLst/>
          </a:prstGeom>
        </p:spPr>
        <p:txBody>
          <a:bodyPr vert="horz" lIns="91440" tIns="45720" rIns="91440" bIns="45720" rtlCol="0" anchor="b" anchorCtr="0">
            <a:normAutofit/>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algn="ctr" defTabSz="914400">
              <a:lnSpc>
                <a:spcPct val="90000"/>
              </a:lnSpc>
              <a:spcAft>
                <a:spcPts val="600"/>
              </a:spcAft>
            </a:pPr>
            <a:r>
              <a:rPr lang="en-US" kern="1200" dirty="0">
                <a:solidFill>
                  <a:schemeClr val="tx1">
                    <a:lumMod val="85000"/>
                    <a:lumOff val="15000"/>
                  </a:schemeClr>
                </a:solidFill>
                <a:latin typeface="+mj-lt"/>
                <a:ea typeface="+mj-ea"/>
                <a:cs typeface="+mj-cs"/>
              </a:rPr>
              <a:t>How is serialization bei</a:t>
            </a:r>
            <a:r>
              <a:rPr lang="en-US" dirty="0">
                <a:solidFill>
                  <a:schemeClr val="tx1">
                    <a:lumMod val="85000"/>
                    <a:lumOff val="15000"/>
                  </a:schemeClr>
                </a:solidFill>
                <a:ea typeface="+mj-ea"/>
                <a:cs typeface="+mj-cs"/>
              </a:rPr>
              <a:t>ng done</a:t>
            </a:r>
            <a:r>
              <a:rPr lang="en-US" kern="1200" dirty="0">
                <a:solidFill>
                  <a:schemeClr val="tx1">
                    <a:lumMod val="85000"/>
                    <a:lumOff val="15000"/>
                  </a:schemeClr>
                </a:solidFill>
                <a:latin typeface="+mj-lt"/>
                <a:ea typeface="+mj-ea"/>
                <a:cs typeface="+mj-cs"/>
              </a:rPr>
              <a:t>? Is that the best approach? What are the tradeoffs?</a:t>
            </a:r>
          </a:p>
        </p:txBody>
      </p:sp>
    </p:spTree>
    <p:extLst>
      <p:ext uri="{BB962C8B-B14F-4D97-AF65-F5344CB8AC3E}">
        <p14:creationId xmlns:p14="http://schemas.microsoft.com/office/powerpoint/2010/main" val="310822180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a:extLst>
              <a:ext uri="{FF2B5EF4-FFF2-40B4-BE49-F238E27FC236}">
                <a16:creationId xmlns:a16="http://schemas.microsoft.com/office/drawing/2014/main" id="{1E20867B-6C7D-A096-377F-426AB5BA4EE5}"/>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510046" y="1575568"/>
            <a:ext cx="3706863" cy="3706863"/>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6DABD8A4-FDE9-1A84-6723-4831CEF31393}"/>
              </a:ext>
            </a:extLst>
          </p:cNvPr>
          <p:cNvSpPr txBox="1">
            <a:spLocks/>
          </p:cNvSpPr>
          <p:nvPr/>
        </p:nvSpPr>
        <p:spPr>
          <a:xfrm>
            <a:off x="672663" y="2618030"/>
            <a:ext cx="6085489" cy="1621937"/>
          </a:xfrm>
          <a:prstGeom prst="rect">
            <a:avLst/>
          </a:prstGeom>
        </p:spPr>
        <p:txBody>
          <a:bodyPr vert="horz" lIns="91440" tIns="45720" rIns="91440" bIns="45720" rtlCol="0" anchor="b" anchorCtr="0">
            <a:normAutofit/>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algn="ctr" defTabSz="914400">
              <a:lnSpc>
                <a:spcPct val="90000"/>
              </a:lnSpc>
              <a:spcAft>
                <a:spcPts val="600"/>
              </a:spcAft>
            </a:pPr>
            <a:r>
              <a:rPr lang="en-US" kern="1200" dirty="0">
                <a:solidFill>
                  <a:schemeClr val="tx1">
                    <a:lumMod val="85000"/>
                    <a:lumOff val="15000"/>
                  </a:schemeClr>
                </a:solidFill>
                <a:latin typeface="+mj-lt"/>
                <a:ea typeface="+mj-ea"/>
                <a:cs typeface="+mj-cs"/>
              </a:rPr>
              <a:t>What happens if someone pushes wrongfully serialized data to the topic (Poison Pill)?</a:t>
            </a:r>
          </a:p>
        </p:txBody>
      </p:sp>
    </p:spTree>
    <p:extLst>
      <p:ext uri="{BB962C8B-B14F-4D97-AF65-F5344CB8AC3E}">
        <p14:creationId xmlns:p14="http://schemas.microsoft.com/office/powerpoint/2010/main" val="125638993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a:extLst>
              <a:ext uri="{FF2B5EF4-FFF2-40B4-BE49-F238E27FC236}">
                <a16:creationId xmlns:a16="http://schemas.microsoft.com/office/drawing/2014/main" id="{1E20867B-6C7D-A096-377F-426AB5BA4EE5}"/>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41384" y="1449445"/>
            <a:ext cx="3706863" cy="3706863"/>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6DABD8A4-FDE9-1A84-6723-4831CEF31393}"/>
              </a:ext>
            </a:extLst>
          </p:cNvPr>
          <p:cNvSpPr txBox="1">
            <a:spLocks/>
          </p:cNvSpPr>
          <p:nvPr/>
        </p:nvSpPr>
        <p:spPr>
          <a:xfrm>
            <a:off x="4582510" y="1734895"/>
            <a:ext cx="6442841" cy="2337174"/>
          </a:xfrm>
          <a:prstGeom prst="rect">
            <a:avLst/>
          </a:prstGeom>
        </p:spPr>
        <p:txBody>
          <a:bodyPr vert="horz" lIns="91440" tIns="45720" rIns="91440" bIns="45720" rtlCol="0" anchor="b" anchorCtr="0">
            <a:normAutofit/>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algn="ctr" defTabSz="914400">
              <a:lnSpc>
                <a:spcPct val="90000"/>
              </a:lnSpc>
              <a:spcAft>
                <a:spcPts val="600"/>
              </a:spcAft>
            </a:pPr>
            <a:r>
              <a:rPr lang="en-US" kern="1200" dirty="0">
                <a:solidFill>
                  <a:schemeClr val="tx1">
                    <a:lumMod val="85000"/>
                    <a:lumOff val="15000"/>
                  </a:schemeClr>
                </a:solidFill>
                <a:latin typeface="+mj-lt"/>
                <a:ea typeface="+mj-ea"/>
                <a:cs typeface="+mj-cs"/>
              </a:rPr>
              <a:t>How is offset committing being handled. Is that the best approach? What happens if we fail to process a transaction?</a:t>
            </a:r>
          </a:p>
        </p:txBody>
      </p:sp>
    </p:spTree>
    <p:extLst>
      <p:ext uri="{BB962C8B-B14F-4D97-AF65-F5344CB8AC3E}">
        <p14:creationId xmlns:p14="http://schemas.microsoft.com/office/powerpoint/2010/main" val="64845418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a:extLst>
              <a:ext uri="{FF2B5EF4-FFF2-40B4-BE49-F238E27FC236}">
                <a16:creationId xmlns:a16="http://schemas.microsoft.com/office/drawing/2014/main" id="{1E20867B-6C7D-A096-377F-426AB5BA4EE5}"/>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357241" y="1649141"/>
            <a:ext cx="3706863" cy="3706863"/>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6DABD8A4-FDE9-1A84-6723-4831CEF31393}"/>
              </a:ext>
            </a:extLst>
          </p:cNvPr>
          <p:cNvSpPr txBox="1">
            <a:spLocks/>
          </p:cNvSpPr>
          <p:nvPr/>
        </p:nvSpPr>
        <p:spPr>
          <a:xfrm>
            <a:off x="1012527" y="2186151"/>
            <a:ext cx="5346232" cy="1821633"/>
          </a:xfrm>
          <a:prstGeom prst="rect">
            <a:avLst/>
          </a:prstGeom>
        </p:spPr>
        <p:txBody>
          <a:bodyPr vert="horz" lIns="91440" tIns="45720" rIns="91440" bIns="45720" rtlCol="0" anchor="b" anchorCtr="0">
            <a:normAutofit/>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algn="ctr" defTabSz="914400">
              <a:lnSpc>
                <a:spcPct val="90000"/>
              </a:lnSpc>
              <a:spcAft>
                <a:spcPts val="600"/>
              </a:spcAft>
            </a:pPr>
            <a:r>
              <a:rPr lang="en-US" kern="1200" dirty="0">
                <a:solidFill>
                  <a:schemeClr val="tx1">
                    <a:lumMod val="85000"/>
                    <a:lumOff val="15000"/>
                  </a:schemeClr>
                </a:solidFill>
                <a:latin typeface="+mj-lt"/>
                <a:ea typeface="+mj-ea"/>
                <a:cs typeface="+mj-cs"/>
              </a:rPr>
              <a:t>What happens if we process the same message twice?</a:t>
            </a:r>
          </a:p>
        </p:txBody>
      </p:sp>
    </p:spTree>
    <p:extLst>
      <p:ext uri="{BB962C8B-B14F-4D97-AF65-F5344CB8AC3E}">
        <p14:creationId xmlns:p14="http://schemas.microsoft.com/office/powerpoint/2010/main" val="96363923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a:extLst>
              <a:ext uri="{FF2B5EF4-FFF2-40B4-BE49-F238E27FC236}">
                <a16:creationId xmlns:a16="http://schemas.microsoft.com/office/drawing/2014/main" id="{1E20867B-6C7D-A096-377F-426AB5BA4EE5}"/>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78323" y="1575568"/>
            <a:ext cx="3706863" cy="3706863"/>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6DABD8A4-FDE9-1A84-6723-4831CEF31393}"/>
              </a:ext>
            </a:extLst>
          </p:cNvPr>
          <p:cNvSpPr txBox="1">
            <a:spLocks/>
          </p:cNvSpPr>
          <p:nvPr/>
        </p:nvSpPr>
        <p:spPr>
          <a:xfrm>
            <a:off x="5152441" y="1724041"/>
            <a:ext cx="5827581" cy="2206828"/>
          </a:xfrm>
          <a:prstGeom prst="rect">
            <a:avLst/>
          </a:prstGeom>
        </p:spPr>
        <p:txBody>
          <a:bodyPr vert="horz" lIns="91440" tIns="45720" rIns="91440" bIns="45720" rtlCol="0" anchor="b" anchorCtr="0">
            <a:normAutofit/>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algn="ctr" defTabSz="914400">
              <a:lnSpc>
                <a:spcPct val="90000"/>
              </a:lnSpc>
              <a:spcAft>
                <a:spcPts val="600"/>
              </a:spcAft>
            </a:pPr>
            <a:r>
              <a:rPr lang="en-US" kern="1200" dirty="0">
                <a:solidFill>
                  <a:schemeClr val="tx1">
                    <a:lumMod val="85000"/>
                    <a:lumOff val="15000"/>
                  </a:schemeClr>
                </a:solidFill>
                <a:latin typeface="+mj-lt"/>
                <a:ea typeface="+mj-ea"/>
                <a:cs typeface="+mj-cs"/>
              </a:rPr>
              <a:t>What are the delivery semantics used here? Are they the most appropriate ones?</a:t>
            </a:r>
          </a:p>
        </p:txBody>
      </p:sp>
    </p:spTree>
    <p:extLst>
      <p:ext uri="{BB962C8B-B14F-4D97-AF65-F5344CB8AC3E}">
        <p14:creationId xmlns:p14="http://schemas.microsoft.com/office/powerpoint/2010/main" val="389171502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a:extLst>
              <a:ext uri="{FF2B5EF4-FFF2-40B4-BE49-F238E27FC236}">
                <a16:creationId xmlns:a16="http://schemas.microsoft.com/office/drawing/2014/main" id="{1E20867B-6C7D-A096-377F-426AB5BA4EE5}"/>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357241" y="1649141"/>
            <a:ext cx="3706863" cy="3706863"/>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6DABD8A4-FDE9-1A84-6723-4831CEF31393}"/>
              </a:ext>
            </a:extLst>
          </p:cNvPr>
          <p:cNvSpPr txBox="1">
            <a:spLocks/>
          </p:cNvSpPr>
          <p:nvPr/>
        </p:nvSpPr>
        <p:spPr>
          <a:xfrm>
            <a:off x="1012527" y="2186151"/>
            <a:ext cx="5346232" cy="1821633"/>
          </a:xfrm>
          <a:prstGeom prst="rect">
            <a:avLst/>
          </a:prstGeom>
        </p:spPr>
        <p:txBody>
          <a:bodyPr vert="horz" lIns="91440" tIns="45720" rIns="91440" bIns="45720" rtlCol="0" anchor="b" anchorCtr="0">
            <a:normAutofit/>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algn="ctr" defTabSz="914400">
              <a:lnSpc>
                <a:spcPct val="90000"/>
              </a:lnSpc>
              <a:spcAft>
                <a:spcPts val="600"/>
              </a:spcAft>
            </a:pPr>
            <a:r>
              <a:rPr lang="en-US" kern="1200" dirty="0">
                <a:solidFill>
                  <a:schemeClr val="tx1">
                    <a:lumMod val="85000"/>
                    <a:lumOff val="15000"/>
                  </a:schemeClr>
                </a:solidFill>
                <a:latin typeface="+mj-lt"/>
                <a:ea typeface="+mj-ea"/>
                <a:cs typeface="+mj-cs"/>
              </a:rPr>
              <a:t>What is the message sending strategy used? Is it the most appropriate? </a:t>
            </a:r>
          </a:p>
        </p:txBody>
      </p:sp>
    </p:spTree>
    <p:extLst>
      <p:ext uri="{BB962C8B-B14F-4D97-AF65-F5344CB8AC3E}">
        <p14:creationId xmlns:p14="http://schemas.microsoft.com/office/powerpoint/2010/main" val="328255732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Shape 5">
            <a:extLst>
              <a:ext uri="{FF2B5EF4-FFF2-40B4-BE49-F238E27FC236}">
                <a16:creationId xmlns:a16="http://schemas.microsoft.com/office/drawing/2014/main" id="{10A4B37C-7FF6-3637-8346-C5E2662C842A}"/>
              </a:ext>
            </a:extLst>
          </p:cNvPr>
          <p:cNvSpPr/>
          <p:nvPr/>
        </p:nvSpPr>
        <p:spPr>
          <a:xfrm>
            <a:off x="794478" y="316386"/>
            <a:ext cx="11397522" cy="6858000"/>
          </a:xfrm>
          <a:custGeom>
            <a:avLst/>
            <a:gdLst>
              <a:gd name="connsiteX0" fmla="*/ 4310830 w 10558073"/>
              <a:gd name="connsiteY0" fmla="*/ 0 h 6858000"/>
              <a:gd name="connsiteX1" fmla="*/ 10558073 w 10558073"/>
              <a:gd name="connsiteY1" fmla="*/ 0 h 6858000"/>
              <a:gd name="connsiteX2" fmla="*/ 10558073 w 10558073"/>
              <a:gd name="connsiteY2" fmla="*/ 6858000 h 6858000"/>
              <a:gd name="connsiteX3" fmla="*/ 0 w 10558073"/>
              <a:gd name="connsiteY3" fmla="*/ 6858000 h 6858000"/>
              <a:gd name="connsiteX4" fmla="*/ 4309340 w 10558073"/>
              <a:gd name="connsiteY4" fmla="*/ 674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58073" h="6858000">
                <a:moveTo>
                  <a:pt x="4310830" y="0"/>
                </a:moveTo>
                <a:lnTo>
                  <a:pt x="10558073" y="0"/>
                </a:lnTo>
                <a:lnTo>
                  <a:pt x="10558073" y="6858000"/>
                </a:lnTo>
                <a:lnTo>
                  <a:pt x="0" y="6858000"/>
                </a:lnTo>
                <a:cubicBezTo>
                  <a:pt x="0" y="3838164"/>
                  <a:pt x="1759544" y="1229291"/>
                  <a:pt x="4309340" y="674"/>
                </a:cubicBezTo>
                <a:close/>
              </a:path>
            </a:pathLst>
          </a:custGeom>
          <a:gradFill>
            <a:gsLst>
              <a:gs pos="0">
                <a:schemeClr val="accent1"/>
              </a:gs>
              <a:gs pos="100000">
                <a:schemeClr val="accent3"/>
              </a:gs>
            </a:gsLst>
            <a:lin ang="9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dirty="0"/>
          </a:p>
        </p:txBody>
      </p:sp>
      <p:sp>
        <p:nvSpPr>
          <p:cNvPr id="2" name="Title 3">
            <a:extLst>
              <a:ext uri="{FF2B5EF4-FFF2-40B4-BE49-F238E27FC236}">
                <a16:creationId xmlns:a16="http://schemas.microsoft.com/office/drawing/2014/main" id="{2713A1D4-ED9D-9539-892B-A245E9617F8C}"/>
              </a:ext>
            </a:extLst>
          </p:cNvPr>
          <p:cNvSpPr txBox="1">
            <a:spLocks/>
          </p:cNvSpPr>
          <p:nvPr/>
        </p:nvSpPr>
        <p:spPr>
          <a:xfrm>
            <a:off x="3173246" y="2739892"/>
            <a:ext cx="5839845" cy="624923"/>
          </a:xfrm>
          <a:prstGeom prst="rect">
            <a:avLst/>
          </a:prstGeom>
        </p:spPr>
        <p:txBody>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algn="ctr"/>
            <a:r>
              <a:rPr lang="en-US" sz="4400" dirty="0">
                <a:solidFill>
                  <a:schemeClr val="tx1">
                    <a:lumMod val="85000"/>
                    <a:lumOff val="15000"/>
                  </a:schemeClr>
                </a:solidFill>
                <a:latin typeface="Effra" panose="020B0603020203020204" pitchFamily="34" charset="0"/>
                <a:cs typeface="Effra" panose="020B0603020203020204" pitchFamily="34" charset="0"/>
              </a:rPr>
              <a:t>7. Kafka CLI Tools</a:t>
            </a:r>
          </a:p>
        </p:txBody>
      </p:sp>
      <p:sp>
        <p:nvSpPr>
          <p:cNvPr id="3" name="Title 3">
            <a:extLst>
              <a:ext uri="{FF2B5EF4-FFF2-40B4-BE49-F238E27FC236}">
                <a16:creationId xmlns:a16="http://schemas.microsoft.com/office/drawing/2014/main" id="{22EAE305-CBA5-EB14-3F28-D6B392CEE32B}"/>
              </a:ext>
            </a:extLst>
          </p:cNvPr>
          <p:cNvSpPr txBox="1">
            <a:spLocks/>
          </p:cNvSpPr>
          <p:nvPr/>
        </p:nvSpPr>
        <p:spPr>
          <a:xfrm>
            <a:off x="3554412" y="3364815"/>
            <a:ext cx="5083176" cy="624923"/>
          </a:xfrm>
          <a:prstGeom prst="rect">
            <a:avLst/>
          </a:prstGeom>
        </p:spPr>
        <p:txBody>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algn="ctr"/>
            <a:endParaRPr lang="en-US" sz="2000" b="0" dirty="0">
              <a:solidFill>
                <a:schemeClr val="bg1"/>
              </a:solidFill>
              <a:latin typeface="Effra" panose="020B0603020203020204" pitchFamily="34" charset="0"/>
              <a:cs typeface="Effra" panose="020B0603020203020204" pitchFamily="34" charset="0"/>
            </a:endParaRPr>
          </a:p>
        </p:txBody>
      </p:sp>
      <p:pic>
        <p:nvPicPr>
          <p:cNvPr id="13" name="Picture 12" descr="Qr code&#10;&#10;Description automatically generated">
            <a:extLst>
              <a:ext uri="{FF2B5EF4-FFF2-40B4-BE49-F238E27FC236}">
                <a16:creationId xmlns:a16="http://schemas.microsoft.com/office/drawing/2014/main" id="{1D9BA00D-570C-4C11-8AFC-5B2B0AD680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41607" y="6064241"/>
            <a:ext cx="1703124" cy="477373"/>
          </a:xfrm>
          <a:prstGeom prst="rect">
            <a:avLst/>
          </a:prstGeom>
        </p:spPr>
      </p:pic>
    </p:spTree>
    <p:extLst>
      <p:ext uri="{BB962C8B-B14F-4D97-AF65-F5344CB8AC3E}">
        <p14:creationId xmlns:p14="http://schemas.microsoft.com/office/powerpoint/2010/main" val="1662098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2713A1D4-ED9D-9539-892B-A245E9617F8C}"/>
              </a:ext>
            </a:extLst>
          </p:cNvPr>
          <p:cNvSpPr txBox="1">
            <a:spLocks/>
          </p:cNvSpPr>
          <p:nvPr/>
        </p:nvSpPr>
        <p:spPr>
          <a:xfrm>
            <a:off x="3058889" y="2739892"/>
            <a:ext cx="6068559" cy="624923"/>
          </a:xfrm>
          <a:prstGeom prst="rect">
            <a:avLst/>
          </a:prstGeom>
        </p:spPr>
        <p:txBody>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algn="ctr"/>
            <a:r>
              <a:rPr lang="en-US" sz="4400" dirty="0">
                <a:solidFill>
                  <a:schemeClr val="tx1">
                    <a:lumMod val="85000"/>
                    <a:lumOff val="15000"/>
                  </a:schemeClr>
                </a:solidFill>
                <a:latin typeface="Effra" panose="020B0603020203020204" pitchFamily="34" charset="0"/>
                <a:cs typeface="Effra" panose="020B0603020203020204" pitchFamily="34" charset="0"/>
              </a:rPr>
              <a:t>2. Pre-Requirements</a:t>
            </a:r>
          </a:p>
        </p:txBody>
      </p:sp>
      <p:sp>
        <p:nvSpPr>
          <p:cNvPr id="3" name="Title 3">
            <a:extLst>
              <a:ext uri="{FF2B5EF4-FFF2-40B4-BE49-F238E27FC236}">
                <a16:creationId xmlns:a16="http://schemas.microsoft.com/office/drawing/2014/main" id="{22EAE305-CBA5-EB14-3F28-D6B392CEE32B}"/>
              </a:ext>
            </a:extLst>
          </p:cNvPr>
          <p:cNvSpPr txBox="1">
            <a:spLocks/>
          </p:cNvSpPr>
          <p:nvPr/>
        </p:nvSpPr>
        <p:spPr>
          <a:xfrm>
            <a:off x="3554412" y="3364815"/>
            <a:ext cx="5083176" cy="624923"/>
          </a:xfrm>
          <a:prstGeom prst="rect">
            <a:avLst/>
          </a:prstGeom>
        </p:spPr>
        <p:txBody>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algn="ctr"/>
            <a:endParaRPr lang="en-US" sz="2000" b="0" dirty="0">
              <a:solidFill>
                <a:schemeClr val="bg1"/>
              </a:solidFill>
              <a:latin typeface="Effra" panose="020B0603020203020204" pitchFamily="34" charset="0"/>
              <a:cs typeface="Effra" panose="020B0603020203020204" pitchFamily="34" charset="0"/>
            </a:endParaRPr>
          </a:p>
        </p:txBody>
      </p:sp>
      <p:pic>
        <p:nvPicPr>
          <p:cNvPr id="13" name="Picture 12" descr="Qr code&#10;&#10;Description automatically generated">
            <a:extLst>
              <a:ext uri="{FF2B5EF4-FFF2-40B4-BE49-F238E27FC236}">
                <a16:creationId xmlns:a16="http://schemas.microsoft.com/office/drawing/2014/main" id="{1D9BA00D-570C-4C11-8AFC-5B2B0AD680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41607" y="6064241"/>
            <a:ext cx="1703124" cy="477373"/>
          </a:xfrm>
          <a:prstGeom prst="rect">
            <a:avLst/>
          </a:prstGeom>
        </p:spPr>
      </p:pic>
    </p:spTree>
    <p:extLst>
      <p:ext uri="{BB962C8B-B14F-4D97-AF65-F5344CB8AC3E}">
        <p14:creationId xmlns:p14="http://schemas.microsoft.com/office/powerpoint/2010/main" val="41581355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F136C4-9785-DF2C-61E1-66541320D8A1}"/>
              </a:ext>
            </a:extLst>
          </p:cNvPr>
          <p:cNvSpPr txBox="1">
            <a:spLocks/>
          </p:cNvSpPr>
          <p:nvPr/>
        </p:nvSpPr>
        <p:spPr>
          <a:xfrm>
            <a:off x="741238" y="482921"/>
            <a:ext cx="7871731" cy="1330839"/>
          </a:xfrm>
          <a:prstGeom prst="rect">
            <a:avLst/>
          </a:prstGeom>
        </p:spPr>
        <p:txBody>
          <a:bodyPr vert="horz" lIns="91440" tIns="45720" rIns="91440" bIns="45720" rtlCol="0" anchor="ctr" anchorCtr="0">
            <a:normAutofit/>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defTabSz="914400">
              <a:lnSpc>
                <a:spcPct val="90000"/>
              </a:lnSpc>
              <a:spcAft>
                <a:spcPts val="600"/>
              </a:spcAft>
            </a:pPr>
            <a:r>
              <a:rPr lang="en-US" sz="4400" kern="1200" dirty="0">
                <a:solidFill>
                  <a:schemeClr val="tx1"/>
                </a:solidFill>
                <a:latin typeface="+mj-lt"/>
                <a:ea typeface="+mj-ea"/>
                <a:cs typeface="+mj-cs"/>
              </a:rPr>
              <a:t>Kafka CLI Tools</a:t>
            </a:r>
          </a:p>
        </p:txBody>
      </p:sp>
      <p:sp>
        <p:nvSpPr>
          <p:cNvPr id="4" name="TextBox 3">
            <a:extLst>
              <a:ext uri="{FF2B5EF4-FFF2-40B4-BE49-F238E27FC236}">
                <a16:creationId xmlns:a16="http://schemas.microsoft.com/office/drawing/2014/main" id="{67FE3645-E6BC-DEC8-E861-68B361739DE3}"/>
              </a:ext>
            </a:extLst>
          </p:cNvPr>
          <p:cNvSpPr txBox="1"/>
          <p:nvPr/>
        </p:nvSpPr>
        <p:spPr>
          <a:xfrm>
            <a:off x="1304255" y="2028266"/>
            <a:ext cx="4445876" cy="3373359"/>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GB" dirty="0" err="1"/>
              <a:t>kafka</a:t>
            </a:r>
            <a:r>
              <a:rPr lang="en-GB" dirty="0"/>
              <a:t>-configs</a:t>
            </a:r>
          </a:p>
          <a:p>
            <a:pPr marL="285750" indent="-285750">
              <a:lnSpc>
                <a:spcPct val="150000"/>
              </a:lnSpc>
              <a:buFont typeface="Arial" panose="020B0604020202020204" pitchFamily="34" charset="0"/>
              <a:buChar char="•"/>
            </a:pPr>
            <a:r>
              <a:rPr lang="en-GB" dirty="0" err="1"/>
              <a:t>kafka</a:t>
            </a:r>
            <a:r>
              <a:rPr lang="en-GB" dirty="0"/>
              <a:t>-console-consumer</a:t>
            </a:r>
          </a:p>
          <a:p>
            <a:pPr marL="285750" indent="-285750">
              <a:lnSpc>
                <a:spcPct val="150000"/>
              </a:lnSpc>
              <a:buFont typeface="Arial" panose="020B0604020202020204" pitchFamily="34" charset="0"/>
              <a:buChar char="•"/>
            </a:pPr>
            <a:r>
              <a:rPr lang="en-GB" dirty="0" err="1"/>
              <a:t>kafka</a:t>
            </a:r>
            <a:r>
              <a:rPr lang="en-GB" dirty="0"/>
              <a:t>-console-producer</a:t>
            </a:r>
          </a:p>
          <a:p>
            <a:pPr marL="285750" indent="-285750">
              <a:lnSpc>
                <a:spcPct val="150000"/>
              </a:lnSpc>
              <a:buFont typeface="Arial" panose="020B0604020202020204" pitchFamily="34" charset="0"/>
              <a:buChar char="•"/>
            </a:pPr>
            <a:r>
              <a:rPr lang="en-GB" dirty="0" err="1"/>
              <a:t>kafka</a:t>
            </a:r>
            <a:r>
              <a:rPr lang="en-GB" dirty="0"/>
              <a:t>-consumer-groups </a:t>
            </a:r>
          </a:p>
          <a:p>
            <a:pPr marL="285750" indent="-285750">
              <a:lnSpc>
                <a:spcPct val="150000"/>
              </a:lnSpc>
              <a:buFont typeface="Arial" panose="020B0604020202020204" pitchFamily="34" charset="0"/>
              <a:buChar char="•"/>
            </a:pPr>
            <a:r>
              <a:rPr lang="en-GB" dirty="0" err="1"/>
              <a:t>kafka</a:t>
            </a:r>
            <a:r>
              <a:rPr lang="en-GB" dirty="0"/>
              <a:t>-get-offsets </a:t>
            </a:r>
          </a:p>
          <a:p>
            <a:pPr marL="285750" indent="-285750">
              <a:lnSpc>
                <a:spcPct val="150000"/>
              </a:lnSpc>
              <a:buFont typeface="Arial" panose="020B0604020202020204" pitchFamily="34" charset="0"/>
              <a:buChar char="•"/>
            </a:pPr>
            <a:r>
              <a:rPr lang="en-GB" dirty="0" err="1"/>
              <a:t>kafka</a:t>
            </a:r>
            <a:r>
              <a:rPr lang="en-GB" dirty="0"/>
              <a:t>-topics</a:t>
            </a:r>
          </a:p>
          <a:p>
            <a:pPr marL="285750" indent="-285750">
              <a:lnSpc>
                <a:spcPct val="150000"/>
              </a:lnSpc>
              <a:buFont typeface="Arial" panose="020B0604020202020204" pitchFamily="34" charset="0"/>
              <a:buChar char="•"/>
            </a:pPr>
            <a:r>
              <a:rPr lang="en-GB" dirty="0" err="1"/>
              <a:t>kcat</a:t>
            </a:r>
            <a:r>
              <a:rPr lang="en-GB" dirty="0"/>
              <a:t> (not a native Kafka tool)</a:t>
            </a:r>
          </a:p>
          <a:p>
            <a:pPr marL="285750" indent="-285750">
              <a:lnSpc>
                <a:spcPct val="150000"/>
              </a:lnSpc>
              <a:buFont typeface="Arial" panose="020B0604020202020204" pitchFamily="34" charset="0"/>
              <a:buChar char="•"/>
            </a:pPr>
            <a:endParaRPr lang="en-PT" dirty="0"/>
          </a:p>
        </p:txBody>
      </p:sp>
      <p:pic>
        <p:nvPicPr>
          <p:cNvPr id="6146" name="Picture 2" descr="Command Line Tools | Intro to the CLI Part 3">
            <a:extLst>
              <a:ext uri="{FF2B5EF4-FFF2-40B4-BE49-F238E27FC236}">
                <a16:creationId xmlns:a16="http://schemas.microsoft.com/office/drawing/2014/main" id="{37CF8EB0-B951-2561-7E0D-CEA243DC4B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12192000" y="3941378"/>
            <a:ext cx="5071242" cy="2535621"/>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Command Line Tools | Intro to the CLI Part 3">
            <a:extLst>
              <a:ext uri="{FF2B5EF4-FFF2-40B4-BE49-F238E27FC236}">
                <a16:creationId xmlns:a16="http://schemas.microsoft.com/office/drawing/2014/main" id="{58336C02-3FE8-BDC9-285F-D85188D825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50131" y="2417379"/>
            <a:ext cx="4868914" cy="24344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300534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F136C4-9785-DF2C-61E1-66541320D8A1}"/>
              </a:ext>
            </a:extLst>
          </p:cNvPr>
          <p:cNvSpPr txBox="1">
            <a:spLocks/>
          </p:cNvSpPr>
          <p:nvPr/>
        </p:nvSpPr>
        <p:spPr>
          <a:xfrm>
            <a:off x="741238" y="482921"/>
            <a:ext cx="7871731" cy="1330839"/>
          </a:xfrm>
          <a:prstGeom prst="rect">
            <a:avLst/>
          </a:prstGeom>
        </p:spPr>
        <p:txBody>
          <a:bodyPr vert="horz" lIns="91440" tIns="45720" rIns="91440" bIns="45720" rtlCol="0" anchor="ctr" anchorCtr="0">
            <a:normAutofit/>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defTabSz="914400">
              <a:lnSpc>
                <a:spcPct val="90000"/>
              </a:lnSpc>
              <a:spcAft>
                <a:spcPts val="600"/>
              </a:spcAft>
            </a:pPr>
            <a:r>
              <a:rPr lang="en-US" sz="4400" kern="1200" dirty="0">
                <a:solidFill>
                  <a:schemeClr val="tx1"/>
                </a:solidFill>
                <a:latin typeface="+mj-lt"/>
                <a:ea typeface="+mj-ea"/>
                <a:cs typeface="+mj-cs"/>
              </a:rPr>
              <a:t>Lets practice!</a:t>
            </a:r>
          </a:p>
        </p:txBody>
      </p:sp>
      <p:pic>
        <p:nvPicPr>
          <p:cNvPr id="6146" name="Picture 2" descr="Command Line Tools | Intro to the CLI Part 3">
            <a:extLst>
              <a:ext uri="{FF2B5EF4-FFF2-40B4-BE49-F238E27FC236}">
                <a16:creationId xmlns:a16="http://schemas.microsoft.com/office/drawing/2014/main" id="{37CF8EB0-B951-2561-7E0D-CEA243DC4B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12192000" y="3941378"/>
            <a:ext cx="5071242" cy="253562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B4B93EF-3D72-75CD-39A0-0215A748A2DC}"/>
              </a:ext>
            </a:extLst>
          </p:cNvPr>
          <p:cNvSpPr txBox="1"/>
          <p:nvPr/>
        </p:nvSpPr>
        <p:spPr>
          <a:xfrm>
            <a:off x="741238" y="2048047"/>
            <a:ext cx="6931314" cy="369332"/>
          </a:xfrm>
          <a:prstGeom prst="rect">
            <a:avLst/>
          </a:prstGeom>
          <a:noFill/>
        </p:spPr>
        <p:txBody>
          <a:bodyPr wrap="square" rtlCol="0">
            <a:spAutoFit/>
          </a:bodyPr>
          <a:lstStyle/>
          <a:p>
            <a:r>
              <a:rPr lang="en-PT" dirty="0"/>
              <a:t>How many and which topics exist in the local broker?</a:t>
            </a:r>
          </a:p>
        </p:txBody>
      </p:sp>
      <p:sp>
        <p:nvSpPr>
          <p:cNvPr id="6" name="TextBox 5">
            <a:extLst>
              <a:ext uri="{FF2B5EF4-FFF2-40B4-BE49-F238E27FC236}">
                <a16:creationId xmlns:a16="http://schemas.microsoft.com/office/drawing/2014/main" id="{6A5EEE02-F657-6643-B98C-E6A2C0D8DACC}"/>
              </a:ext>
            </a:extLst>
          </p:cNvPr>
          <p:cNvSpPr txBox="1"/>
          <p:nvPr/>
        </p:nvSpPr>
        <p:spPr>
          <a:xfrm>
            <a:off x="741237" y="2467000"/>
            <a:ext cx="7751121" cy="276999"/>
          </a:xfrm>
          <a:prstGeom prst="rect">
            <a:avLst/>
          </a:prstGeom>
          <a:noFill/>
        </p:spPr>
        <p:txBody>
          <a:bodyPr wrap="square">
            <a:spAutoFit/>
          </a:bodyPr>
          <a:lstStyle/>
          <a:p>
            <a:r>
              <a:rPr lang="en-PT" sz="1200" i="1" dirty="0"/>
              <a:t>kafka-topics --bootstrap-server 127.0.0.1:9092 –list </a:t>
            </a:r>
            <a:r>
              <a:rPr lang="en-PT" sz="1200" dirty="0"/>
              <a:t>    </a:t>
            </a:r>
            <a:r>
              <a:rPr lang="en-PT" sz="1200" b="1" dirty="0"/>
              <a:t>[transactions, blippers, loans]</a:t>
            </a:r>
            <a:endParaRPr lang="en-PT" sz="1200" b="1" i="1" dirty="0"/>
          </a:p>
        </p:txBody>
      </p:sp>
      <p:sp>
        <p:nvSpPr>
          <p:cNvPr id="12" name="TextBox 11">
            <a:extLst>
              <a:ext uri="{FF2B5EF4-FFF2-40B4-BE49-F238E27FC236}">
                <a16:creationId xmlns:a16="http://schemas.microsoft.com/office/drawing/2014/main" id="{3BDBCED9-E6B8-B105-BFCF-CBD5F0FACC4C}"/>
              </a:ext>
            </a:extLst>
          </p:cNvPr>
          <p:cNvSpPr txBox="1"/>
          <p:nvPr/>
        </p:nvSpPr>
        <p:spPr>
          <a:xfrm>
            <a:off x="741238" y="2885953"/>
            <a:ext cx="4235669" cy="369332"/>
          </a:xfrm>
          <a:prstGeom prst="rect">
            <a:avLst/>
          </a:prstGeom>
          <a:noFill/>
        </p:spPr>
        <p:txBody>
          <a:bodyPr wrap="square" rtlCol="0">
            <a:spAutoFit/>
          </a:bodyPr>
          <a:lstStyle/>
          <a:p>
            <a:r>
              <a:rPr lang="en-PT" dirty="0"/>
              <a:t>Can you create a topic on the local broker?</a:t>
            </a:r>
          </a:p>
        </p:txBody>
      </p:sp>
      <p:sp>
        <p:nvSpPr>
          <p:cNvPr id="13" name="TextBox 12">
            <a:extLst>
              <a:ext uri="{FF2B5EF4-FFF2-40B4-BE49-F238E27FC236}">
                <a16:creationId xmlns:a16="http://schemas.microsoft.com/office/drawing/2014/main" id="{8621ED8C-8148-B79A-E52A-8AB932F28550}"/>
              </a:ext>
            </a:extLst>
          </p:cNvPr>
          <p:cNvSpPr txBox="1"/>
          <p:nvPr/>
        </p:nvSpPr>
        <p:spPr>
          <a:xfrm>
            <a:off x="741237" y="3304906"/>
            <a:ext cx="4868913" cy="276999"/>
          </a:xfrm>
          <a:prstGeom prst="rect">
            <a:avLst/>
          </a:prstGeom>
          <a:noFill/>
        </p:spPr>
        <p:txBody>
          <a:bodyPr wrap="square">
            <a:spAutoFit/>
          </a:bodyPr>
          <a:lstStyle/>
          <a:p>
            <a:r>
              <a:rPr lang="en-GB" sz="1200" i="1" dirty="0" err="1"/>
              <a:t>kafka</a:t>
            </a:r>
            <a:r>
              <a:rPr lang="en-GB" sz="1200" i="1" dirty="0"/>
              <a:t>-topics --bootstrap-server 127.0.0.1:9092 --create --topic dummy-topic</a:t>
            </a:r>
            <a:endParaRPr lang="en-PT" sz="1200" i="1" dirty="0"/>
          </a:p>
        </p:txBody>
      </p:sp>
      <p:sp>
        <p:nvSpPr>
          <p:cNvPr id="14" name="TextBox 13">
            <a:extLst>
              <a:ext uri="{FF2B5EF4-FFF2-40B4-BE49-F238E27FC236}">
                <a16:creationId xmlns:a16="http://schemas.microsoft.com/office/drawing/2014/main" id="{854746FC-114D-8F1F-455E-176D66C5CE72}"/>
              </a:ext>
            </a:extLst>
          </p:cNvPr>
          <p:cNvSpPr txBox="1"/>
          <p:nvPr/>
        </p:nvSpPr>
        <p:spPr>
          <a:xfrm>
            <a:off x="741237" y="3744670"/>
            <a:ext cx="8318679" cy="369332"/>
          </a:xfrm>
          <a:prstGeom prst="rect">
            <a:avLst/>
          </a:prstGeom>
          <a:noFill/>
        </p:spPr>
        <p:txBody>
          <a:bodyPr wrap="square" rtlCol="0">
            <a:spAutoFit/>
          </a:bodyPr>
          <a:lstStyle/>
          <a:p>
            <a:r>
              <a:rPr lang="en-PT" dirty="0"/>
              <a:t>How many partitions has the ‘loans’ topic and what is its replication factor?</a:t>
            </a:r>
          </a:p>
        </p:txBody>
      </p:sp>
      <p:sp>
        <p:nvSpPr>
          <p:cNvPr id="15" name="TextBox 14">
            <a:extLst>
              <a:ext uri="{FF2B5EF4-FFF2-40B4-BE49-F238E27FC236}">
                <a16:creationId xmlns:a16="http://schemas.microsoft.com/office/drawing/2014/main" id="{924EFB32-9E75-2B26-FE5B-6D85766CF37F}"/>
              </a:ext>
            </a:extLst>
          </p:cNvPr>
          <p:cNvSpPr txBox="1"/>
          <p:nvPr/>
        </p:nvSpPr>
        <p:spPr>
          <a:xfrm>
            <a:off x="741238" y="4163623"/>
            <a:ext cx="8413272" cy="276999"/>
          </a:xfrm>
          <a:prstGeom prst="rect">
            <a:avLst/>
          </a:prstGeom>
          <a:noFill/>
        </p:spPr>
        <p:txBody>
          <a:bodyPr wrap="square">
            <a:spAutoFit/>
          </a:bodyPr>
          <a:lstStyle/>
          <a:p>
            <a:r>
              <a:rPr lang="en-GB" sz="1200" i="1" dirty="0" err="1"/>
              <a:t>kafka</a:t>
            </a:r>
            <a:r>
              <a:rPr lang="en-GB" sz="1200" i="1" dirty="0"/>
              <a:t>-topics  --bootstrap-server 127.0.0.1:9092 --describe --topic loans</a:t>
            </a:r>
            <a:r>
              <a:rPr lang="en-PT" sz="1200" dirty="0"/>
              <a:t>       </a:t>
            </a:r>
            <a:r>
              <a:rPr lang="en-PT" sz="1200" b="1" dirty="0"/>
              <a:t>[5 partitions]</a:t>
            </a:r>
            <a:endParaRPr lang="en-PT" sz="1200" i="1" dirty="0"/>
          </a:p>
        </p:txBody>
      </p:sp>
      <p:sp>
        <p:nvSpPr>
          <p:cNvPr id="16" name="TextBox 15">
            <a:extLst>
              <a:ext uri="{FF2B5EF4-FFF2-40B4-BE49-F238E27FC236}">
                <a16:creationId xmlns:a16="http://schemas.microsoft.com/office/drawing/2014/main" id="{B949A20C-41BD-EBD2-9947-FC189C9F3A53}"/>
              </a:ext>
            </a:extLst>
          </p:cNvPr>
          <p:cNvSpPr txBox="1"/>
          <p:nvPr/>
        </p:nvSpPr>
        <p:spPr>
          <a:xfrm>
            <a:off x="741238" y="4653008"/>
            <a:ext cx="4235669" cy="369332"/>
          </a:xfrm>
          <a:prstGeom prst="rect">
            <a:avLst/>
          </a:prstGeom>
          <a:noFill/>
        </p:spPr>
        <p:txBody>
          <a:bodyPr wrap="square" rtlCol="0">
            <a:spAutoFit/>
          </a:bodyPr>
          <a:lstStyle/>
          <a:p>
            <a:r>
              <a:rPr lang="en-PT" dirty="0"/>
              <a:t>Can you delete a topic?</a:t>
            </a:r>
          </a:p>
        </p:txBody>
      </p:sp>
      <p:sp>
        <p:nvSpPr>
          <p:cNvPr id="17" name="TextBox 16">
            <a:extLst>
              <a:ext uri="{FF2B5EF4-FFF2-40B4-BE49-F238E27FC236}">
                <a16:creationId xmlns:a16="http://schemas.microsoft.com/office/drawing/2014/main" id="{411FC6AD-9515-CDAD-E27F-A2007E07D47D}"/>
              </a:ext>
            </a:extLst>
          </p:cNvPr>
          <p:cNvSpPr txBox="1"/>
          <p:nvPr/>
        </p:nvSpPr>
        <p:spPr>
          <a:xfrm>
            <a:off x="741237" y="5070688"/>
            <a:ext cx="4868912" cy="276999"/>
          </a:xfrm>
          <a:prstGeom prst="rect">
            <a:avLst/>
          </a:prstGeom>
          <a:noFill/>
        </p:spPr>
        <p:txBody>
          <a:bodyPr wrap="square">
            <a:spAutoFit/>
          </a:bodyPr>
          <a:lstStyle/>
          <a:p>
            <a:r>
              <a:rPr lang="en-GB" sz="1200" i="1" dirty="0" err="1"/>
              <a:t>kafka</a:t>
            </a:r>
            <a:r>
              <a:rPr lang="en-GB" sz="1200" i="1" dirty="0"/>
              <a:t>-topics --bootstrap-server 127.0.0.1:9092 --delete --topic dummy-topic</a:t>
            </a:r>
            <a:endParaRPr lang="en-PT" sz="1200" i="1" dirty="0"/>
          </a:p>
        </p:txBody>
      </p:sp>
    </p:spTree>
    <p:extLst>
      <p:ext uri="{BB962C8B-B14F-4D97-AF65-F5344CB8AC3E}">
        <p14:creationId xmlns:p14="http://schemas.microsoft.com/office/powerpoint/2010/main" val="1541602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linds(horizontal)">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blinds(horizontal)">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blinds(horizontal)">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blinds(horizontal)">
                                      <p:cBhvr>
                                        <p:cTn id="27" dur="500"/>
                                        <p:tgtEl>
                                          <p:spTgt spid="14"/>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blinds(horizontal)">
                                      <p:cBhvr>
                                        <p:cTn id="32" dur="500"/>
                                        <p:tgtEl>
                                          <p:spTgt spid="15"/>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blinds(horizontal)">
                                      <p:cBhvr>
                                        <p:cTn id="37" dur="500"/>
                                        <p:tgtEl>
                                          <p:spTgt spid="16"/>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blinds(horizontal)">
                                      <p:cBhvr>
                                        <p:cTn id="4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P spid="12" grpId="0"/>
      <p:bldP spid="13" grpId="0"/>
      <p:bldP spid="14" grpId="0"/>
      <p:bldP spid="15" grpId="0"/>
      <p:bldP spid="16" grpId="0"/>
      <p:bldP spid="17"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F136C4-9785-DF2C-61E1-66541320D8A1}"/>
              </a:ext>
            </a:extLst>
          </p:cNvPr>
          <p:cNvSpPr txBox="1">
            <a:spLocks/>
          </p:cNvSpPr>
          <p:nvPr/>
        </p:nvSpPr>
        <p:spPr>
          <a:xfrm>
            <a:off x="741238" y="482921"/>
            <a:ext cx="7871731" cy="1330839"/>
          </a:xfrm>
          <a:prstGeom prst="rect">
            <a:avLst/>
          </a:prstGeom>
        </p:spPr>
        <p:txBody>
          <a:bodyPr vert="horz" lIns="91440" tIns="45720" rIns="91440" bIns="45720" rtlCol="0" anchor="ctr" anchorCtr="0">
            <a:normAutofit/>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defTabSz="914400">
              <a:lnSpc>
                <a:spcPct val="90000"/>
              </a:lnSpc>
              <a:spcAft>
                <a:spcPts val="600"/>
              </a:spcAft>
            </a:pPr>
            <a:r>
              <a:rPr lang="en-US" sz="4400" kern="1200" dirty="0">
                <a:solidFill>
                  <a:schemeClr val="tx1"/>
                </a:solidFill>
                <a:latin typeface="+mj-lt"/>
                <a:ea typeface="+mj-ea"/>
                <a:cs typeface="+mj-cs"/>
              </a:rPr>
              <a:t>Lets practice!</a:t>
            </a:r>
          </a:p>
        </p:txBody>
      </p:sp>
      <p:pic>
        <p:nvPicPr>
          <p:cNvPr id="6146" name="Picture 2" descr="Command Line Tools | Intro to the CLI Part 3">
            <a:extLst>
              <a:ext uri="{FF2B5EF4-FFF2-40B4-BE49-F238E27FC236}">
                <a16:creationId xmlns:a16="http://schemas.microsoft.com/office/drawing/2014/main" id="{37CF8EB0-B951-2561-7E0D-CEA243DC4B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12192000" y="3941378"/>
            <a:ext cx="5071242" cy="253562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B4B93EF-3D72-75CD-39A0-0215A748A2DC}"/>
              </a:ext>
            </a:extLst>
          </p:cNvPr>
          <p:cNvSpPr txBox="1"/>
          <p:nvPr/>
        </p:nvSpPr>
        <p:spPr>
          <a:xfrm>
            <a:off x="741238" y="2048047"/>
            <a:ext cx="6616003" cy="369332"/>
          </a:xfrm>
          <a:prstGeom prst="rect">
            <a:avLst/>
          </a:prstGeom>
          <a:noFill/>
        </p:spPr>
        <p:txBody>
          <a:bodyPr wrap="square" rtlCol="0">
            <a:spAutoFit/>
          </a:bodyPr>
          <a:lstStyle/>
          <a:p>
            <a:r>
              <a:rPr lang="en-PT" dirty="0"/>
              <a:t>Can you duplicate the number of partitions of the ‘blippers’ topic?</a:t>
            </a:r>
          </a:p>
        </p:txBody>
      </p:sp>
      <p:sp>
        <p:nvSpPr>
          <p:cNvPr id="6" name="TextBox 5">
            <a:extLst>
              <a:ext uri="{FF2B5EF4-FFF2-40B4-BE49-F238E27FC236}">
                <a16:creationId xmlns:a16="http://schemas.microsoft.com/office/drawing/2014/main" id="{6A5EEE02-F657-6643-B98C-E6A2C0D8DACC}"/>
              </a:ext>
            </a:extLst>
          </p:cNvPr>
          <p:cNvSpPr txBox="1"/>
          <p:nvPr/>
        </p:nvSpPr>
        <p:spPr>
          <a:xfrm>
            <a:off x="741238" y="2467000"/>
            <a:ext cx="6279672" cy="276999"/>
          </a:xfrm>
          <a:prstGeom prst="rect">
            <a:avLst/>
          </a:prstGeom>
          <a:noFill/>
        </p:spPr>
        <p:txBody>
          <a:bodyPr wrap="square">
            <a:spAutoFit/>
          </a:bodyPr>
          <a:lstStyle/>
          <a:p>
            <a:r>
              <a:rPr lang="en-GB" sz="1200" i="1" dirty="0" err="1"/>
              <a:t>kafka</a:t>
            </a:r>
            <a:r>
              <a:rPr lang="en-GB" sz="1200" i="1" dirty="0"/>
              <a:t>-topics  --bootstrap-server 127.0.0.1:9092 --alter --topic </a:t>
            </a:r>
            <a:r>
              <a:rPr lang="en-GB" sz="1200" i="1" dirty="0" err="1"/>
              <a:t>blippers</a:t>
            </a:r>
            <a:r>
              <a:rPr lang="en-GB" sz="1200" i="1" dirty="0"/>
              <a:t> --partitions 20</a:t>
            </a:r>
            <a:endParaRPr lang="en-PT" sz="1200" i="1" dirty="0"/>
          </a:p>
        </p:txBody>
      </p:sp>
      <p:sp>
        <p:nvSpPr>
          <p:cNvPr id="12" name="TextBox 11">
            <a:extLst>
              <a:ext uri="{FF2B5EF4-FFF2-40B4-BE49-F238E27FC236}">
                <a16:creationId xmlns:a16="http://schemas.microsoft.com/office/drawing/2014/main" id="{3BDBCED9-E6B8-B105-BFCF-CBD5F0FACC4C}"/>
              </a:ext>
            </a:extLst>
          </p:cNvPr>
          <p:cNvSpPr txBox="1"/>
          <p:nvPr/>
        </p:nvSpPr>
        <p:spPr>
          <a:xfrm>
            <a:off x="741238" y="2885953"/>
            <a:ext cx="6994376" cy="369332"/>
          </a:xfrm>
          <a:prstGeom prst="rect">
            <a:avLst/>
          </a:prstGeom>
          <a:noFill/>
        </p:spPr>
        <p:txBody>
          <a:bodyPr wrap="square" rtlCol="0">
            <a:spAutoFit/>
          </a:bodyPr>
          <a:lstStyle/>
          <a:p>
            <a:r>
              <a:rPr lang="en-PT" dirty="0"/>
              <a:t>What is the retention period of the ‘transactions’ topic?</a:t>
            </a:r>
          </a:p>
        </p:txBody>
      </p:sp>
      <p:sp>
        <p:nvSpPr>
          <p:cNvPr id="13" name="TextBox 12">
            <a:extLst>
              <a:ext uri="{FF2B5EF4-FFF2-40B4-BE49-F238E27FC236}">
                <a16:creationId xmlns:a16="http://schemas.microsoft.com/office/drawing/2014/main" id="{8621ED8C-8148-B79A-E52A-8AB932F28550}"/>
              </a:ext>
            </a:extLst>
          </p:cNvPr>
          <p:cNvSpPr txBox="1"/>
          <p:nvPr/>
        </p:nvSpPr>
        <p:spPr>
          <a:xfrm>
            <a:off x="741237" y="3304906"/>
            <a:ext cx="8528886" cy="276999"/>
          </a:xfrm>
          <a:prstGeom prst="rect">
            <a:avLst/>
          </a:prstGeom>
          <a:noFill/>
        </p:spPr>
        <p:txBody>
          <a:bodyPr wrap="square">
            <a:spAutoFit/>
          </a:bodyPr>
          <a:lstStyle/>
          <a:p>
            <a:r>
              <a:rPr lang="en-GB" sz="1200" i="1" dirty="0" err="1"/>
              <a:t>kafka</a:t>
            </a:r>
            <a:r>
              <a:rPr lang="en-GB" sz="1200" i="1" dirty="0"/>
              <a:t>-configs --bootstrap-server 127.0.0.1:9092 --describe --entity-type topics  --all      </a:t>
            </a:r>
            <a:r>
              <a:rPr lang="en-GB" sz="1200" b="1" dirty="0"/>
              <a:t>[1209600000]</a:t>
            </a:r>
            <a:endParaRPr lang="en-PT" sz="1200" dirty="0"/>
          </a:p>
        </p:txBody>
      </p:sp>
      <p:sp>
        <p:nvSpPr>
          <p:cNvPr id="14" name="TextBox 13">
            <a:extLst>
              <a:ext uri="{FF2B5EF4-FFF2-40B4-BE49-F238E27FC236}">
                <a16:creationId xmlns:a16="http://schemas.microsoft.com/office/drawing/2014/main" id="{854746FC-114D-8F1F-455E-176D66C5CE72}"/>
              </a:ext>
            </a:extLst>
          </p:cNvPr>
          <p:cNvSpPr txBox="1"/>
          <p:nvPr/>
        </p:nvSpPr>
        <p:spPr>
          <a:xfrm>
            <a:off x="741238" y="3744670"/>
            <a:ext cx="9180528" cy="646331"/>
          </a:xfrm>
          <a:prstGeom prst="rect">
            <a:avLst/>
          </a:prstGeom>
          <a:noFill/>
        </p:spPr>
        <p:txBody>
          <a:bodyPr wrap="square" rtlCol="0">
            <a:spAutoFit/>
          </a:bodyPr>
          <a:lstStyle/>
          <a:p>
            <a:r>
              <a:rPr lang="en-PT" dirty="0"/>
              <a:t>Can you change the retention period of the ‘transactions’ topic to</a:t>
            </a:r>
            <a:r>
              <a:rPr lang="en-PT" i="1" dirty="0"/>
              <a:t> </a:t>
            </a:r>
            <a:r>
              <a:rPr lang="en-PT" dirty="0"/>
              <a:t>1 hour</a:t>
            </a:r>
            <a:r>
              <a:rPr lang="en-PT" i="1" dirty="0"/>
              <a:t>?</a:t>
            </a:r>
            <a:endParaRPr lang="en-PT" dirty="0"/>
          </a:p>
          <a:p>
            <a:endParaRPr lang="en-PT" dirty="0"/>
          </a:p>
        </p:txBody>
      </p:sp>
      <p:sp>
        <p:nvSpPr>
          <p:cNvPr id="15" name="TextBox 14">
            <a:extLst>
              <a:ext uri="{FF2B5EF4-FFF2-40B4-BE49-F238E27FC236}">
                <a16:creationId xmlns:a16="http://schemas.microsoft.com/office/drawing/2014/main" id="{924EFB32-9E75-2B26-FE5B-6D85766CF37F}"/>
              </a:ext>
            </a:extLst>
          </p:cNvPr>
          <p:cNvSpPr txBox="1"/>
          <p:nvPr/>
        </p:nvSpPr>
        <p:spPr>
          <a:xfrm>
            <a:off x="741238" y="4163623"/>
            <a:ext cx="8528886" cy="276999"/>
          </a:xfrm>
          <a:prstGeom prst="rect">
            <a:avLst/>
          </a:prstGeom>
          <a:noFill/>
        </p:spPr>
        <p:txBody>
          <a:bodyPr wrap="square">
            <a:spAutoFit/>
          </a:bodyPr>
          <a:lstStyle/>
          <a:p>
            <a:r>
              <a:rPr lang="en-GB" sz="1200" i="1" dirty="0" err="1"/>
              <a:t>kafka</a:t>
            </a:r>
            <a:r>
              <a:rPr lang="en-GB" sz="1200" i="1" dirty="0"/>
              <a:t>-configs  --bootstrap-server 127.0.0.1:9092 --alter --topic transactions --add-config </a:t>
            </a:r>
            <a:r>
              <a:rPr lang="en-GB" sz="1200" i="1" dirty="0" err="1"/>
              <a:t>retention.ms</a:t>
            </a:r>
            <a:r>
              <a:rPr lang="en-GB" sz="1200" i="1" dirty="0"/>
              <a:t>=3600000</a:t>
            </a:r>
            <a:endParaRPr lang="en-PT" sz="1200" i="1" dirty="0"/>
          </a:p>
        </p:txBody>
      </p:sp>
      <p:sp>
        <p:nvSpPr>
          <p:cNvPr id="16" name="TextBox 15">
            <a:extLst>
              <a:ext uri="{FF2B5EF4-FFF2-40B4-BE49-F238E27FC236}">
                <a16:creationId xmlns:a16="http://schemas.microsoft.com/office/drawing/2014/main" id="{B949A20C-41BD-EBD2-9947-FC189C9F3A53}"/>
              </a:ext>
            </a:extLst>
          </p:cNvPr>
          <p:cNvSpPr txBox="1"/>
          <p:nvPr/>
        </p:nvSpPr>
        <p:spPr>
          <a:xfrm>
            <a:off x="741238" y="4653008"/>
            <a:ext cx="4235669" cy="369332"/>
          </a:xfrm>
          <a:prstGeom prst="rect">
            <a:avLst/>
          </a:prstGeom>
          <a:noFill/>
        </p:spPr>
        <p:txBody>
          <a:bodyPr wrap="square" rtlCol="0">
            <a:spAutoFit/>
          </a:bodyPr>
          <a:lstStyle/>
          <a:p>
            <a:r>
              <a:rPr lang="en-PT" dirty="0"/>
              <a:t>Can you delete the messages from a topic?</a:t>
            </a:r>
          </a:p>
        </p:txBody>
      </p:sp>
      <p:sp>
        <p:nvSpPr>
          <p:cNvPr id="17" name="TextBox 16">
            <a:extLst>
              <a:ext uri="{FF2B5EF4-FFF2-40B4-BE49-F238E27FC236}">
                <a16:creationId xmlns:a16="http://schemas.microsoft.com/office/drawing/2014/main" id="{411FC6AD-9515-CDAD-E27F-A2007E07D47D}"/>
              </a:ext>
            </a:extLst>
          </p:cNvPr>
          <p:cNvSpPr txBox="1"/>
          <p:nvPr/>
        </p:nvSpPr>
        <p:spPr>
          <a:xfrm>
            <a:off x="741237" y="5070688"/>
            <a:ext cx="8602460" cy="461665"/>
          </a:xfrm>
          <a:prstGeom prst="rect">
            <a:avLst/>
          </a:prstGeom>
          <a:noFill/>
        </p:spPr>
        <p:txBody>
          <a:bodyPr wrap="square">
            <a:spAutoFit/>
          </a:bodyPr>
          <a:lstStyle/>
          <a:p>
            <a:r>
              <a:rPr lang="en-GB" sz="1200" i="1" dirty="0" err="1"/>
              <a:t>kafka</a:t>
            </a:r>
            <a:r>
              <a:rPr lang="en-GB" sz="1200" i="1" dirty="0"/>
              <a:t>-configs --bootstrap-server 127.0.0.1:9092 --entity-type topics --alter --entity-name dummy-topic --add-config </a:t>
            </a:r>
            <a:r>
              <a:rPr lang="en-GB" sz="1200" i="1" dirty="0" err="1"/>
              <a:t>retention.ms</a:t>
            </a:r>
            <a:r>
              <a:rPr lang="en-GB" sz="1200" i="1" dirty="0"/>
              <a:t>=1</a:t>
            </a:r>
          </a:p>
          <a:p>
            <a:r>
              <a:rPr lang="en-GB" sz="1200" i="1" dirty="0" err="1"/>
              <a:t>kafka</a:t>
            </a:r>
            <a:r>
              <a:rPr lang="en-GB" sz="1200" i="1" dirty="0"/>
              <a:t>-configs --bootstrap-server 127.0.0.1:9092 --entity-type topics --alter --entity-name dummy-topic --add-config </a:t>
            </a:r>
            <a:r>
              <a:rPr lang="en-GB" sz="1200" i="1" dirty="0" err="1"/>
              <a:t>retention.ms</a:t>
            </a:r>
            <a:r>
              <a:rPr lang="en-GB" sz="1200" i="1" dirty="0"/>
              <a:t>=36000</a:t>
            </a:r>
            <a:endParaRPr lang="en-PT" sz="1200" i="1" dirty="0"/>
          </a:p>
        </p:txBody>
      </p:sp>
    </p:spTree>
    <p:extLst>
      <p:ext uri="{BB962C8B-B14F-4D97-AF65-F5344CB8AC3E}">
        <p14:creationId xmlns:p14="http://schemas.microsoft.com/office/powerpoint/2010/main" val="3293445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linds(horizontal)">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blinds(horizontal)">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blinds(horizontal)">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blinds(horizontal)">
                                      <p:cBhvr>
                                        <p:cTn id="27" dur="500"/>
                                        <p:tgtEl>
                                          <p:spTgt spid="14"/>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blinds(horizontal)">
                                      <p:cBhvr>
                                        <p:cTn id="32" dur="500"/>
                                        <p:tgtEl>
                                          <p:spTgt spid="15"/>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blinds(horizontal)">
                                      <p:cBhvr>
                                        <p:cTn id="37" dur="500"/>
                                        <p:tgtEl>
                                          <p:spTgt spid="16"/>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blinds(horizontal)">
                                      <p:cBhvr>
                                        <p:cTn id="4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P spid="12" grpId="0"/>
      <p:bldP spid="13" grpId="0"/>
      <p:bldP spid="14" grpId="0"/>
      <p:bldP spid="15" grpId="0"/>
      <p:bldP spid="16" grpId="0"/>
      <p:bldP spid="17"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F136C4-9785-DF2C-61E1-66541320D8A1}"/>
              </a:ext>
            </a:extLst>
          </p:cNvPr>
          <p:cNvSpPr txBox="1">
            <a:spLocks/>
          </p:cNvSpPr>
          <p:nvPr/>
        </p:nvSpPr>
        <p:spPr>
          <a:xfrm>
            <a:off x="741238" y="482921"/>
            <a:ext cx="7871731" cy="1330839"/>
          </a:xfrm>
          <a:prstGeom prst="rect">
            <a:avLst/>
          </a:prstGeom>
        </p:spPr>
        <p:txBody>
          <a:bodyPr vert="horz" lIns="91440" tIns="45720" rIns="91440" bIns="45720" rtlCol="0" anchor="ctr" anchorCtr="0">
            <a:normAutofit/>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defTabSz="914400">
              <a:lnSpc>
                <a:spcPct val="90000"/>
              </a:lnSpc>
              <a:spcAft>
                <a:spcPts val="600"/>
              </a:spcAft>
            </a:pPr>
            <a:r>
              <a:rPr lang="en-US" sz="4400" kern="1200" dirty="0">
                <a:solidFill>
                  <a:schemeClr val="tx1"/>
                </a:solidFill>
                <a:latin typeface="+mj-lt"/>
                <a:ea typeface="+mj-ea"/>
                <a:cs typeface="+mj-cs"/>
              </a:rPr>
              <a:t>Lets practice!</a:t>
            </a:r>
          </a:p>
        </p:txBody>
      </p:sp>
      <p:pic>
        <p:nvPicPr>
          <p:cNvPr id="6146" name="Picture 2" descr="Command Line Tools | Intro to the CLI Part 3">
            <a:extLst>
              <a:ext uri="{FF2B5EF4-FFF2-40B4-BE49-F238E27FC236}">
                <a16:creationId xmlns:a16="http://schemas.microsoft.com/office/drawing/2014/main" id="{37CF8EB0-B951-2561-7E0D-CEA243DC4B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12192000" y="3941378"/>
            <a:ext cx="5071242" cy="253562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B4B93EF-3D72-75CD-39A0-0215A748A2DC}"/>
              </a:ext>
            </a:extLst>
          </p:cNvPr>
          <p:cNvSpPr txBox="1"/>
          <p:nvPr/>
        </p:nvSpPr>
        <p:spPr>
          <a:xfrm>
            <a:off x="741238" y="2048047"/>
            <a:ext cx="4235669" cy="369332"/>
          </a:xfrm>
          <a:prstGeom prst="rect">
            <a:avLst/>
          </a:prstGeom>
          <a:noFill/>
        </p:spPr>
        <p:txBody>
          <a:bodyPr wrap="square" rtlCol="0">
            <a:spAutoFit/>
          </a:bodyPr>
          <a:lstStyle/>
          <a:p>
            <a:r>
              <a:rPr lang="en-PT" dirty="0"/>
              <a:t>See information about consumer groups</a:t>
            </a:r>
          </a:p>
        </p:txBody>
      </p:sp>
      <p:sp>
        <p:nvSpPr>
          <p:cNvPr id="6" name="TextBox 5">
            <a:extLst>
              <a:ext uri="{FF2B5EF4-FFF2-40B4-BE49-F238E27FC236}">
                <a16:creationId xmlns:a16="http://schemas.microsoft.com/office/drawing/2014/main" id="{6A5EEE02-F657-6643-B98C-E6A2C0D8DACC}"/>
              </a:ext>
            </a:extLst>
          </p:cNvPr>
          <p:cNvSpPr txBox="1"/>
          <p:nvPr/>
        </p:nvSpPr>
        <p:spPr>
          <a:xfrm>
            <a:off x="741237" y="2467000"/>
            <a:ext cx="7341217" cy="276999"/>
          </a:xfrm>
          <a:prstGeom prst="rect">
            <a:avLst/>
          </a:prstGeom>
          <a:noFill/>
        </p:spPr>
        <p:txBody>
          <a:bodyPr wrap="square">
            <a:spAutoFit/>
          </a:bodyPr>
          <a:lstStyle/>
          <a:p>
            <a:r>
              <a:rPr lang="en-GB" sz="1200" i="1" dirty="0" err="1"/>
              <a:t>kafka</a:t>
            </a:r>
            <a:r>
              <a:rPr lang="en-GB" sz="1200" i="1" dirty="0"/>
              <a:t>-consumer-groups --group kafka-fundamentals-training-group-1 --describe --bootstrap-server localhost:9092</a:t>
            </a:r>
            <a:endParaRPr lang="en-PT" sz="1200" i="1" dirty="0"/>
          </a:p>
        </p:txBody>
      </p:sp>
      <p:sp>
        <p:nvSpPr>
          <p:cNvPr id="12" name="TextBox 11">
            <a:extLst>
              <a:ext uri="{FF2B5EF4-FFF2-40B4-BE49-F238E27FC236}">
                <a16:creationId xmlns:a16="http://schemas.microsoft.com/office/drawing/2014/main" id="{3BDBCED9-E6B8-B105-BFCF-CBD5F0FACC4C}"/>
              </a:ext>
            </a:extLst>
          </p:cNvPr>
          <p:cNvSpPr txBox="1"/>
          <p:nvPr/>
        </p:nvSpPr>
        <p:spPr>
          <a:xfrm>
            <a:off x="741238" y="2885953"/>
            <a:ext cx="4235669" cy="369332"/>
          </a:xfrm>
          <a:prstGeom prst="rect">
            <a:avLst/>
          </a:prstGeom>
          <a:noFill/>
        </p:spPr>
        <p:txBody>
          <a:bodyPr wrap="square" rtlCol="0">
            <a:spAutoFit/>
          </a:bodyPr>
          <a:lstStyle/>
          <a:p>
            <a:r>
              <a:rPr lang="en-PT" dirty="0"/>
              <a:t>Reset consumer groups offsets</a:t>
            </a:r>
          </a:p>
        </p:txBody>
      </p:sp>
      <p:sp>
        <p:nvSpPr>
          <p:cNvPr id="13" name="TextBox 12">
            <a:extLst>
              <a:ext uri="{FF2B5EF4-FFF2-40B4-BE49-F238E27FC236}">
                <a16:creationId xmlns:a16="http://schemas.microsoft.com/office/drawing/2014/main" id="{8621ED8C-8148-B79A-E52A-8AB932F28550}"/>
              </a:ext>
            </a:extLst>
          </p:cNvPr>
          <p:cNvSpPr txBox="1"/>
          <p:nvPr/>
        </p:nvSpPr>
        <p:spPr>
          <a:xfrm>
            <a:off x="741237" y="3304906"/>
            <a:ext cx="8528886" cy="461665"/>
          </a:xfrm>
          <a:prstGeom prst="rect">
            <a:avLst/>
          </a:prstGeom>
          <a:noFill/>
        </p:spPr>
        <p:txBody>
          <a:bodyPr wrap="square">
            <a:spAutoFit/>
          </a:bodyPr>
          <a:lstStyle/>
          <a:p>
            <a:r>
              <a:rPr lang="en-GB" sz="1200" i="1" dirty="0" err="1"/>
              <a:t>kafka</a:t>
            </a:r>
            <a:r>
              <a:rPr lang="en-GB" sz="1200" i="1" dirty="0"/>
              <a:t>-consumer-groups --bootstrap-server kafka-host:9092 --group kafka-fundamentals-training-group-1 --reset-offsets --to-earliest --all-topics --execute</a:t>
            </a:r>
            <a:endParaRPr lang="en-PT" sz="1200" i="1" dirty="0"/>
          </a:p>
        </p:txBody>
      </p:sp>
    </p:spTree>
    <p:extLst>
      <p:ext uri="{BB962C8B-B14F-4D97-AF65-F5344CB8AC3E}">
        <p14:creationId xmlns:p14="http://schemas.microsoft.com/office/powerpoint/2010/main" val="2497992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linds(horizontal)">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blinds(horizontal)">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blinds(horizontal)">
                                      <p:cBhvr>
                                        <p:cTn id="2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P spid="12" grpId="0"/>
      <p:bldP spid="13"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F136C4-9785-DF2C-61E1-66541320D8A1}"/>
              </a:ext>
            </a:extLst>
          </p:cNvPr>
          <p:cNvSpPr txBox="1">
            <a:spLocks/>
          </p:cNvSpPr>
          <p:nvPr/>
        </p:nvSpPr>
        <p:spPr>
          <a:xfrm>
            <a:off x="552052" y="230673"/>
            <a:ext cx="7871731" cy="1330839"/>
          </a:xfrm>
          <a:prstGeom prst="rect">
            <a:avLst/>
          </a:prstGeom>
        </p:spPr>
        <p:txBody>
          <a:bodyPr vert="horz" lIns="91440" tIns="45720" rIns="91440" bIns="45720" rtlCol="0" anchor="ctr" anchorCtr="0">
            <a:normAutofit/>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defTabSz="914400">
              <a:lnSpc>
                <a:spcPct val="90000"/>
              </a:lnSpc>
              <a:spcAft>
                <a:spcPts val="600"/>
              </a:spcAft>
            </a:pPr>
            <a:r>
              <a:rPr lang="en-US" sz="4400" dirty="0">
                <a:ea typeface="+mj-ea"/>
                <a:cs typeface="+mj-cs"/>
              </a:rPr>
              <a:t>A note on dynamic and static properties</a:t>
            </a:r>
            <a:endParaRPr lang="en-US" sz="4400" kern="1200" dirty="0">
              <a:solidFill>
                <a:schemeClr val="tx1"/>
              </a:solidFill>
              <a:latin typeface="+mj-lt"/>
              <a:ea typeface="+mj-ea"/>
              <a:cs typeface="+mj-cs"/>
            </a:endParaRPr>
          </a:p>
        </p:txBody>
      </p:sp>
      <p:pic>
        <p:nvPicPr>
          <p:cNvPr id="10" name="Picture 9" descr="A computer screen shot of a program&#10;&#10;Description automatically generated">
            <a:extLst>
              <a:ext uri="{FF2B5EF4-FFF2-40B4-BE49-F238E27FC236}">
                <a16:creationId xmlns:a16="http://schemas.microsoft.com/office/drawing/2014/main" id="{ACAE1B0B-038D-F1FE-E4D1-2F330AFB3C24}"/>
              </a:ext>
            </a:extLst>
          </p:cNvPr>
          <p:cNvPicPr>
            <a:picLocks noChangeAspect="1"/>
          </p:cNvPicPr>
          <p:nvPr/>
        </p:nvPicPr>
        <p:blipFill>
          <a:blip r:embed="rId3"/>
          <a:stretch>
            <a:fillRect/>
          </a:stretch>
        </p:blipFill>
        <p:spPr>
          <a:xfrm>
            <a:off x="6096000" y="2117609"/>
            <a:ext cx="4973340" cy="3367366"/>
          </a:xfrm>
          <a:prstGeom prst="rect">
            <a:avLst/>
          </a:prstGeom>
        </p:spPr>
      </p:pic>
      <p:sp>
        <p:nvSpPr>
          <p:cNvPr id="3" name="TextBox 2">
            <a:extLst>
              <a:ext uri="{FF2B5EF4-FFF2-40B4-BE49-F238E27FC236}">
                <a16:creationId xmlns:a16="http://schemas.microsoft.com/office/drawing/2014/main" id="{A5149CF1-9DE8-026A-65EA-C8533E42AF0E}"/>
              </a:ext>
            </a:extLst>
          </p:cNvPr>
          <p:cNvSpPr txBox="1"/>
          <p:nvPr/>
        </p:nvSpPr>
        <p:spPr>
          <a:xfrm>
            <a:off x="552052" y="2229492"/>
            <a:ext cx="4760177" cy="1295868"/>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PT" dirty="0"/>
              <a:t>Dynamic properties can be changed </a:t>
            </a:r>
            <a:r>
              <a:rPr lang="en-GB" dirty="0"/>
              <a:t>w</a:t>
            </a:r>
            <a:r>
              <a:rPr lang="en-PT" dirty="0"/>
              <a:t>ithout requiring restarts</a:t>
            </a:r>
          </a:p>
          <a:p>
            <a:pPr marL="285750" indent="-285750">
              <a:lnSpc>
                <a:spcPct val="150000"/>
              </a:lnSpc>
              <a:buFont typeface="Arial" panose="020B0604020202020204" pitchFamily="34" charset="0"/>
              <a:buChar char="•"/>
            </a:pPr>
            <a:r>
              <a:rPr lang="en-PT" dirty="0"/>
              <a:t>Static properties need restarts</a:t>
            </a:r>
          </a:p>
        </p:txBody>
      </p:sp>
    </p:spTree>
    <p:extLst>
      <p:ext uri="{BB962C8B-B14F-4D97-AF65-F5344CB8AC3E}">
        <p14:creationId xmlns:p14="http://schemas.microsoft.com/office/powerpoint/2010/main" val="339188523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Shape 5">
            <a:extLst>
              <a:ext uri="{FF2B5EF4-FFF2-40B4-BE49-F238E27FC236}">
                <a16:creationId xmlns:a16="http://schemas.microsoft.com/office/drawing/2014/main" id="{10A4B37C-7FF6-3637-8346-C5E2662C842A}"/>
              </a:ext>
            </a:extLst>
          </p:cNvPr>
          <p:cNvSpPr/>
          <p:nvPr/>
        </p:nvSpPr>
        <p:spPr>
          <a:xfrm>
            <a:off x="794478" y="316386"/>
            <a:ext cx="11397522" cy="6858000"/>
          </a:xfrm>
          <a:custGeom>
            <a:avLst/>
            <a:gdLst>
              <a:gd name="connsiteX0" fmla="*/ 4310830 w 10558073"/>
              <a:gd name="connsiteY0" fmla="*/ 0 h 6858000"/>
              <a:gd name="connsiteX1" fmla="*/ 10558073 w 10558073"/>
              <a:gd name="connsiteY1" fmla="*/ 0 h 6858000"/>
              <a:gd name="connsiteX2" fmla="*/ 10558073 w 10558073"/>
              <a:gd name="connsiteY2" fmla="*/ 6858000 h 6858000"/>
              <a:gd name="connsiteX3" fmla="*/ 0 w 10558073"/>
              <a:gd name="connsiteY3" fmla="*/ 6858000 h 6858000"/>
              <a:gd name="connsiteX4" fmla="*/ 4309340 w 10558073"/>
              <a:gd name="connsiteY4" fmla="*/ 674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58073" h="6858000">
                <a:moveTo>
                  <a:pt x="4310830" y="0"/>
                </a:moveTo>
                <a:lnTo>
                  <a:pt x="10558073" y="0"/>
                </a:lnTo>
                <a:lnTo>
                  <a:pt x="10558073" y="6858000"/>
                </a:lnTo>
                <a:lnTo>
                  <a:pt x="0" y="6858000"/>
                </a:lnTo>
                <a:cubicBezTo>
                  <a:pt x="0" y="3838164"/>
                  <a:pt x="1759544" y="1229291"/>
                  <a:pt x="4309340" y="674"/>
                </a:cubicBezTo>
                <a:close/>
              </a:path>
            </a:pathLst>
          </a:custGeom>
          <a:gradFill>
            <a:gsLst>
              <a:gs pos="0">
                <a:schemeClr val="accent1"/>
              </a:gs>
              <a:gs pos="100000">
                <a:schemeClr val="accent3"/>
              </a:gs>
            </a:gsLst>
            <a:lin ang="9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dirty="0"/>
          </a:p>
        </p:txBody>
      </p:sp>
      <p:sp>
        <p:nvSpPr>
          <p:cNvPr id="2" name="Title 3">
            <a:extLst>
              <a:ext uri="{FF2B5EF4-FFF2-40B4-BE49-F238E27FC236}">
                <a16:creationId xmlns:a16="http://schemas.microsoft.com/office/drawing/2014/main" id="{2713A1D4-ED9D-9539-892B-A245E9617F8C}"/>
              </a:ext>
            </a:extLst>
          </p:cNvPr>
          <p:cNvSpPr txBox="1">
            <a:spLocks/>
          </p:cNvSpPr>
          <p:nvPr/>
        </p:nvSpPr>
        <p:spPr>
          <a:xfrm>
            <a:off x="3173246" y="2739892"/>
            <a:ext cx="5839845" cy="624923"/>
          </a:xfrm>
          <a:prstGeom prst="rect">
            <a:avLst/>
          </a:prstGeom>
        </p:spPr>
        <p:txBody>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algn="ctr"/>
            <a:r>
              <a:rPr lang="en-US" sz="4400" dirty="0">
                <a:solidFill>
                  <a:schemeClr val="tx1">
                    <a:lumMod val="85000"/>
                    <a:lumOff val="15000"/>
                  </a:schemeClr>
                </a:solidFill>
                <a:latin typeface="Effra" panose="020B0603020203020204" pitchFamily="34" charset="0"/>
                <a:cs typeface="Effra" panose="020B0603020203020204" pitchFamily="34" charset="0"/>
              </a:rPr>
              <a:t>8. Kafka Related Projects</a:t>
            </a:r>
          </a:p>
        </p:txBody>
      </p:sp>
      <p:sp>
        <p:nvSpPr>
          <p:cNvPr id="3" name="Title 3">
            <a:extLst>
              <a:ext uri="{FF2B5EF4-FFF2-40B4-BE49-F238E27FC236}">
                <a16:creationId xmlns:a16="http://schemas.microsoft.com/office/drawing/2014/main" id="{22EAE305-CBA5-EB14-3F28-D6B392CEE32B}"/>
              </a:ext>
            </a:extLst>
          </p:cNvPr>
          <p:cNvSpPr txBox="1">
            <a:spLocks/>
          </p:cNvSpPr>
          <p:nvPr/>
        </p:nvSpPr>
        <p:spPr>
          <a:xfrm>
            <a:off x="3554412" y="3364815"/>
            <a:ext cx="5083176" cy="624923"/>
          </a:xfrm>
          <a:prstGeom prst="rect">
            <a:avLst/>
          </a:prstGeom>
        </p:spPr>
        <p:txBody>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algn="ctr"/>
            <a:endParaRPr lang="en-US" sz="2000" b="0" dirty="0">
              <a:solidFill>
                <a:schemeClr val="bg1"/>
              </a:solidFill>
              <a:latin typeface="Effra" panose="020B0603020203020204" pitchFamily="34" charset="0"/>
              <a:cs typeface="Effra" panose="020B0603020203020204" pitchFamily="34" charset="0"/>
            </a:endParaRPr>
          </a:p>
        </p:txBody>
      </p:sp>
      <p:pic>
        <p:nvPicPr>
          <p:cNvPr id="13" name="Picture 12" descr="Qr code&#10;&#10;Description automatically generated">
            <a:extLst>
              <a:ext uri="{FF2B5EF4-FFF2-40B4-BE49-F238E27FC236}">
                <a16:creationId xmlns:a16="http://schemas.microsoft.com/office/drawing/2014/main" id="{1D9BA00D-570C-4C11-8AFC-5B2B0AD680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41607" y="6064241"/>
            <a:ext cx="1703124" cy="477373"/>
          </a:xfrm>
          <a:prstGeom prst="rect">
            <a:avLst/>
          </a:prstGeom>
        </p:spPr>
      </p:pic>
    </p:spTree>
    <p:extLst>
      <p:ext uri="{BB962C8B-B14F-4D97-AF65-F5344CB8AC3E}">
        <p14:creationId xmlns:p14="http://schemas.microsoft.com/office/powerpoint/2010/main" val="125493547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CB9A350-1666-2D34-0B2F-2305A8A91D95}"/>
              </a:ext>
            </a:extLst>
          </p:cNvPr>
          <p:cNvSpPr txBox="1"/>
          <p:nvPr/>
        </p:nvSpPr>
        <p:spPr>
          <a:xfrm>
            <a:off x="651641" y="1813760"/>
            <a:ext cx="4445876" cy="3788858"/>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GB" dirty="0"/>
              <a:t>Cluster Coordination</a:t>
            </a:r>
          </a:p>
          <a:p>
            <a:pPr marL="285750" indent="-285750">
              <a:lnSpc>
                <a:spcPct val="150000"/>
              </a:lnSpc>
              <a:buFont typeface="Arial" panose="020B0604020202020204" pitchFamily="34" charset="0"/>
              <a:buChar char="•"/>
            </a:pPr>
            <a:r>
              <a:rPr lang="en-GB" dirty="0"/>
              <a:t>Partition Leader Election</a:t>
            </a:r>
          </a:p>
          <a:p>
            <a:pPr marL="285750" indent="-285750">
              <a:lnSpc>
                <a:spcPct val="150000"/>
              </a:lnSpc>
              <a:buFont typeface="Arial" panose="020B0604020202020204" pitchFamily="34" charset="0"/>
              <a:buChar char="•"/>
            </a:pPr>
            <a:r>
              <a:rPr lang="en-GB" dirty="0"/>
              <a:t>Metadata Management </a:t>
            </a:r>
          </a:p>
          <a:p>
            <a:pPr marL="285750" indent="-285750">
              <a:lnSpc>
                <a:spcPct val="150000"/>
              </a:lnSpc>
              <a:buFont typeface="Arial" panose="020B0604020202020204" pitchFamily="34" charset="0"/>
              <a:buChar char="•"/>
            </a:pPr>
            <a:r>
              <a:rPr lang="en-GB" dirty="0"/>
              <a:t>Configuration Management</a:t>
            </a:r>
          </a:p>
          <a:p>
            <a:pPr marL="285750" indent="-285750">
              <a:lnSpc>
                <a:spcPct val="150000"/>
              </a:lnSpc>
              <a:buFont typeface="Arial" panose="020B0604020202020204" pitchFamily="34" charset="0"/>
              <a:buChar char="•"/>
            </a:pPr>
            <a:r>
              <a:rPr lang="en-GB" dirty="0"/>
              <a:t>Kafka Brokers Registration and Liveness</a:t>
            </a:r>
          </a:p>
          <a:p>
            <a:pPr marL="285750" indent="-285750">
              <a:lnSpc>
                <a:spcPct val="150000"/>
              </a:lnSpc>
              <a:buFont typeface="Arial" panose="020B0604020202020204" pitchFamily="34" charset="0"/>
              <a:buChar char="•"/>
            </a:pPr>
            <a:r>
              <a:rPr lang="en-GB" dirty="0"/>
              <a:t>Quorum-based Consensus</a:t>
            </a:r>
          </a:p>
          <a:p>
            <a:pPr marL="285750" indent="-285750">
              <a:lnSpc>
                <a:spcPct val="150000"/>
              </a:lnSpc>
              <a:buFont typeface="Arial" panose="020B0604020202020204" pitchFamily="34" charset="0"/>
              <a:buChar char="•"/>
            </a:pPr>
            <a:r>
              <a:rPr lang="en-GB" dirty="0"/>
              <a:t>Controller Election</a:t>
            </a:r>
          </a:p>
          <a:p>
            <a:pPr marL="285750" indent="-285750">
              <a:lnSpc>
                <a:spcPct val="150000"/>
              </a:lnSpc>
              <a:buFont typeface="Arial" panose="020B0604020202020204" pitchFamily="34" charset="0"/>
              <a:buChar char="•"/>
            </a:pPr>
            <a:r>
              <a:rPr lang="en-GB" dirty="0"/>
              <a:t>Dynamic Broker Reconfiguration</a:t>
            </a:r>
          </a:p>
          <a:p>
            <a:pPr marL="285750" indent="-285750">
              <a:lnSpc>
                <a:spcPct val="150000"/>
              </a:lnSpc>
              <a:buFont typeface="Arial" panose="020B0604020202020204" pitchFamily="34" charset="0"/>
              <a:buChar char="•"/>
            </a:pPr>
            <a:endParaRPr lang="en-PT" dirty="0"/>
          </a:p>
        </p:txBody>
      </p:sp>
      <p:sp>
        <p:nvSpPr>
          <p:cNvPr id="5" name="Title 1">
            <a:extLst>
              <a:ext uri="{FF2B5EF4-FFF2-40B4-BE49-F238E27FC236}">
                <a16:creationId xmlns:a16="http://schemas.microsoft.com/office/drawing/2014/main" id="{AE328633-7723-0054-B8EE-2D5E13BD5A2B}"/>
              </a:ext>
            </a:extLst>
          </p:cNvPr>
          <p:cNvSpPr txBox="1">
            <a:spLocks/>
          </p:cNvSpPr>
          <p:nvPr/>
        </p:nvSpPr>
        <p:spPr>
          <a:xfrm>
            <a:off x="741238" y="482921"/>
            <a:ext cx="7871731" cy="1330839"/>
          </a:xfrm>
          <a:prstGeom prst="rect">
            <a:avLst/>
          </a:prstGeom>
        </p:spPr>
        <p:txBody>
          <a:bodyPr vert="horz" lIns="91440" tIns="45720" rIns="91440" bIns="45720" rtlCol="0" anchor="ctr" anchorCtr="0">
            <a:normAutofit/>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defTabSz="914400">
              <a:lnSpc>
                <a:spcPct val="90000"/>
              </a:lnSpc>
              <a:spcAft>
                <a:spcPts val="600"/>
              </a:spcAft>
            </a:pPr>
            <a:r>
              <a:rPr lang="en-US" sz="4400" kern="1200" dirty="0">
                <a:solidFill>
                  <a:schemeClr val="tx1"/>
                </a:solidFill>
                <a:latin typeface="+mj-lt"/>
                <a:ea typeface="+mj-ea"/>
                <a:cs typeface="+mj-cs"/>
              </a:rPr>
              <a:t>Zookeeper</a:t>
            </a:r>
          </a:p>
        </p:txBody>
      </p:sp>
      <p:pic>
        <p:nvPicPr>
          <p:cNvPr id="1028" name="Picture 4" descr="Kafka Control Plane: ZooKeeper, KRaft, and Managing Data">
            <a:extLst>
              <a:ext uri="{FF2B5EF4-FFF2-40B4-BE49-F238E27FC236}">
                <a16:creationId xmlns:a16="http://schemas.microsoft.com/office/drawing/2014/main" id="{CF76046E-3C52-A415-B8B3-09F6201912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71394" y="1740188"/>
            <a:ext cx="6984740" cy="37888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499972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AE328633-7723-0054-B8EE-2D5E13BD5A2B}"/>
              </a:ext>
            </a:extLst>
          </p:cNvPr>
          <p:cNvSpPr txBox="1">
            <a:spLocks/>
          </p:cNvSpPr>
          <p:nvPr/>
        </p:nvSpPr>
        <p:spPr>
          <a:xfrm>
            <a:off x="741238" y="482921"/>
            <a:ext cx="7871731" cy="1330839"/>
          </a:xfrm>
          <a:prstGeom prst="rect">
            <a:avLst/>
          </a:prstGeom>
        </p:spPr>
        <p:txBody>
          <a:bodyPr vert="horz" lIns="91440" tIns="45720" rIns="91440" bIns="45720" rtlCol="0" anchor="ctr" anchorCtr="0">
            <a:normAutofit/>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defTabSz="914400">
              <a:lnSpc>
                <a:spcPct val="90000"/>
              </a:lnSpc>
              <a:spcAft>
                <a:spcPts val="600"/>
              </a:spcAft>
            </a:pPr>
            <a:r>
              <a:rPr lang="en-US" sz="4400" kern="1200" dirty="0">
                <a:solidFill>
                  <a:schemeClr val="tx1"/>
                </a:solidFill>
                <a:latin typeface="+mj-lt"/>
                <a:ea typeface="+mj-ea"/>
                <a:cs typeface="+mj-cs"/>
              </a:rPr>
              <a:t>Kraft Mode</a:t>
            </a:r>
          </a:p>
        </p:txBody>
      </p:sp>
      <p:pic>
        <p:nvPicPr>
          <p:cNvPr id="2050" name="Picture 2" descr="Kafka Control Plane: ZooKeeper, KRaft, and Managing Data">
            <a:extLst>
              <a:ext uri="{FF2B5EF4-FFF2-40B4-BE49-F238E27FC236}">
                <a16:creationId xmlns:a16="http://schemas.microsoft.com/office/drawing/2014/main" id="{D86AC744-DFEB-EC14-F4E0-E0B8539D1A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41346" y="2144111"/>
            <a:ext cx="7309308" cy="35261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863582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GitHub - linkedin/li-apache-kafka-clients: li-apache-kafka-clients is a  wrapper library for the Apache Kafka vanilla clients. It provides  additional features such as large message support and auditing to the Java  producer and consumer in">
            <a:extLst>
              <a:ext uri="{FF2B5EF4-FFF2-40B4-BE49-F238E27FC236}">
                <a16:creationId xmlns:a16="http://schemas.microsoft.com/office/drawing/2014/main" id="{E12D48E8-133F-3C15-2A85-413EF43392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15284" y="2098879"/>
            <a:ext cx="6161431" cy="308071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761B2A47-7EE0-1B63-5924-066917D0B8E7}"/>
              </a:ext>
            </a:extLst>
          </p:cNvPr>
          <p:cNvSpPr txBox="1">
            <a:spLocks/>
          </p:cNvSpPr>
          <p:nvPr/>
        </p:nvSpPr>
        <p:spPr>
          <a:xfrm>
            <a:off x="615114" y="346287"/>
            <a:ext cx="7871731" cy="1330839"/>
          </a:xfrm>
          <a:prstGeom prst="rect">
            <a:avLst/>
          </a:prstGeom>
        </p:spPr>
        <p:txBody>
          <a:bodyPr vert="horz" lIns="91440" tIns="45720" rIns="91440" bIns="45720" rtlCol="0" anchor="ctr" anchorCtr="0">
            <a:normAutofit/>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defTabSz="914400">
              <a:lnSpc>
                <a:spcPct val="90000"/>
              </a:lnSpc>
              <a:spcAft>
                <a:spcPts val="600"/>
              </a:spcAft>
            </a:pPr>
            <a:r>
              <a:rPr lang="en-US" sz="4400" kern="1200" dirty="0">
                <a:solidFill>
                  <a:schemeClr val="tx1"/>
                </a:solidFill>
                <a:latin typeface="+mj-lt"/>
                <a:ea typeface="+mj-ea"/>
                <a:cs typeface="+mj-cs"/>
              </a:rPr>
              <a:t>Apache Kafka-Clients</a:t>
            </a:r>
          </a:p>
        </p:txBody>
      </p:sp>
    </p:spTree>
    <p:extLst>
      <p:ext uri="{BB962C8B-B14F-4D97-AF65-F5344CB8AC3E}">
        <p14:creationId xmlns:p14="http://schemas.microsoft.com/office/powerpoint/2010/main" val="156685422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website&#10;&#10;Description automatically generated with low confidence">
            <a:extLst>
              <a:ext uri="{FF2B5EF4-FFF2-40B4-BE49-F238E27FC236}">
                <a16:creationId xmlns:a16="http://schemas.microsoft.com/office/drawing/2014/main" id="{543DABED-044C-A860-6DE1-8C00FE51F02A}"/>
              </a:ext>
            </a:extLst>
          </p:cNvPr>
          <p:cNvPicPr>
            <a:picLocks noChangeAspect="1"/>
          </p:cNvPicPr>
          <p:nvPr/>
        </p:nvPicPr>
        <p:blipFill>
          <a:blip r:embed="rId3"/>
          <a:stretch>
            <a:fillRect/>
          </a:stretch>
        </p:blipFill>
        <p:spPr>
          <a:xfrm>
            <a:off x="7201685" y="2515732"/>
            <a:ext cx="4140110" cy="2070055"/>
          </a:xfrm>
          <a:prstGeom prst="rect">
            <a:avLst/>
          </a:prstGeom>
        </p:spPr>
      </p:pic>
      <p:sp>
        <p:nvSpPr>
          <p:cNvPr id="2" name="Title 1">
            <a:extLst>
              <a:ext uri="{FF2B5EF4-FFF2-40B4-BE49-F238E27FC236}">
                <a16:creationId xmlns:a16="http://schemas.microsoft.com/office/drawing/2014/main" id="{252BC723-8C3C-ADA7-ABD3-D3D88383FAC3}"/>
              </a:ext>
            </a:extLst>
          </p:cNvPr>
          <p:cNvSpPr txBox="1">
            <a:spLocks/>
          </p:cNvSpPr>
          <p:nvPr/>
        </p:nvSpPr>
        <p:spPr>
          <a:xfrm>
            <a:off x="741238" y="142184"/>
            <a:ext cx="7871731" cy="1330839"/>
          </a:xfrm>
          <a:prstGeom prst="rect">
            <a:avLst/>
          </a:prstGeom>
        </p:spPr>
        <p:txBody>
          <a:bodyPr vert="horz" lIns="91440" tIns="45720" rIns="91440" bIns="45720" rtlCol="0" anchor="ctr" anchorCtr="0">
            <a:normAutofit/>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defTabSz="914400">
              <a:lnSpc>
                <a:spcPct val="90000"/>
              </a:lnSpc>
              <a:spcAft>
                <a:spcPts val="600"/>
              </a:spcAft>
            </a:pPr>
            <a:r>
              <a:rPr lang="en-US" sz="4400" kern="1200" dirty="0">
                <a:solidFill>
                  <a:schemeClr val="tx1"/>
                </a:solidFill>
                <a:latin typeface="+mj-lt"/>
                <a:ea typeface="+mj-ea"/>
                <a:cs typeface="+mj-cs"/>
              </a:rPr>
              <a:t>Reactor-Kafka</a:t>
            </a:r>
          </a:p>
        </p:txBody>
      </p:sp>
      <p:sp>
        <p:nvSpPr>
          <p:cNvPr id="4" name="TextBox 3">
            <a:extLst>
              <a:ext uri="{FF2B5EF4-FFF2-40B4-BE49-F238E27FC236}">
                <a16:creationId xmlns:a16="http://schemas.microsoft.com/office/drawing/2014/main" id="{0661C5CB-8021-C7C1-6A5A-CA67288B1886}"/>
              </a:ext>
            </a:extLst>
          </p:cNvPr>
          <p:cNvSpPr txBox="1"/>
          <p:nvPr/>
        </p:nvSpPr>
        <p:spPr>
          <a:xfrm>
            <a:off x="741238" y="2289518"/>
            <a:ext cx="5701603" cy="4174344"/>
          </a:xfrm>
          <a:prstGeom prst="rect">
            <a:avLst/>
          </a:prstGeom>
        </p:spPr>
        <p:txBody>
          <a:bodyPr vert="horz" lIns="91440" tIns="45720" rIns="91440" bIns="45720" rtlCol="0">
            <a:normAutofit/>
          </a:bodyPr>
          <a:lstStyle/>
          <a:p>
            <a:pPr marL="114300">
              <a:lnSpc>
                <a:spcPct val="150000"/>
              </a:lnSpc>
              <a:spcBef>
                <a:spcPts val="1000"/>
              </a:spcBef>
            </a:pPr>
            <a:endParaRPr lang="en-US" sz="2000" dirty="0"/>
          </a:p>
        </p:txBody>
      </p:sp>
      <p:sp>
        <p:nvSpPr>
          <p:cNvPr id="7" name="TextBox 6">
            <a:extLst>
              <a:ext uri="{FF2B5EF4-FFF2-40B4-BE49-F238E27FC236}">
                <a16:creationId xmlns:a16="http://schemas.microsoft.com/office/drawing/2014/main" id="{C03F69A7-3931-5459-C5C5-2F8794085947}"/>
              </a:ext>
            </a:extLst>
          </p:cNvPr>
          <p:cNvSpPr txBox="1"/>
          <p:nvPr/>
        </p:nvSpPr>
        <p:spPr>
          <a:xfrm>
            <a:off x="850205" y="1742320"/>
            <a:ext cx="5477023" cy="3373359"/>
          </a:xfrm>
          <a:prstGeom prst="rect">
            <a:avLst/>
          </a:prstGeom>
          <a:noFill/>
        </p:spPr>
        <p:txBody>
          <a:bodyPr wrap="square" rtlCol="0">
            <a:spAutoFit/>
          </a:bodyPr>
          <a:lstStyle/>
          <a:p>
            <a:pPr>
              <a:lnSpc>
                <a:spcPct val="150000"/>
              </a:lnSpc>
            </a:pPr>
            <a:r>
              <a:rPr lang="en-PT" dirty="0"/>
              <a:t>Kafka consumer and producer implemented based </a:t>
            </a:r>
          </a:p>
          <a:p>
            <a:pPr>
              <a:lnSpc>
                <a:spcPct val="150000"/>
              </a:lnSpc>
            </a:pPr>
            <a:r>
              <a:rPr lang="en-PT" dirty="0"/>
              <a:t>on </a:t>
            </a:r>
            <a:r>
              <a:rPr lang="en-PT" dirty="0">
                <a:hlinkClick r:id="rId4"/>
              </a:rPr>
              <a:t>Reactive-Streams</a:t>
            </a:r>
            <a:r>
              <a:rPr lang="en-PT" dirty="0"/>
              <a:t>:</a:t>
            </a:r>
          </a:p>
          <a:p>
            <a:pPr>
              <a:lnSpc>
                <a:spcPct val="150000"/>
              </a:lnSpc>
            </a:pPr>
            <a:endParaRPr lang="en-PT" dirty="0"/>
          </a:p>
          <a:p>
            <a:pPr marL="285750" indent="-285750">
              <a:lnSpc>
                <a:spcPct val="150000"/>
              </a:lnSpc>
              <a:buFont typeface="Arial" panose="020B0604020202020204" pitchFamily="34" charset="0"/>
              <a:buChar char="•"/>
            </a:pPr>
            <a:r>
              <a:rPr lang="en-PT" dirty="0"/>
              <a:t>Functional interface (Similar to Java streams)</a:t>
            </a:r>
          </a:p>
          <a:p>
            <a:pPr marL="285750" indent="-285750">
              <a:lnSpc>
                <a:spcPct val="150000"/>
              </a:lnSpc>
              <a:buFont typeface="Arial" panose="020B0604020202020204" pitchFamily="34" charset="0"/>
              <a:buChar char="•"/>
            </a:pPr>
            <a:r>
              <a:rPr lang="en-PT" dirty="0"/>
              <a:t>Non-blocking back-pressure (only fetch data as quick as you can process it)</a:t>
            </a:r>
          </a:p>
          <a:p>
            <a:pPr marL="285750" indent="-285750">
              <a:lnSpc>
                <a:spcPct val="150000"/>
              </a:lnSpc>
              <a:buFont typeface="Arial" panose="020B0604020202020204" pitchFamily="34" charset="0"/>
              <a:buChar char="•"/>
            </a:pPr>
            <a:r>
              <a:rPr lang="en-PT" dirty="0"/>
              <a:t>End-to-end reactive pipeline (back-pressure will be applied every stage of the pipeline)</a:t>
            </a:r>
          </a:p>
        </p:txBody>
      </p:sp>
    </p:spTree>
    <p:extLst>
      <p:ext uri="{BB962C8B-B14F-4D97-AF65-F5344CB8AC3E}">
        <p14:creationId xmlns:p14="http://schemas.microsoft.com/office/powerpoint/2010/main" val="36522378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18" name="Slide Background">
            <a:extLst>
              <a:ext uri="{FF2B5EF4-FFF2-40B4-BE49-F238E27FC236}">
                <a16:creationId xmlns:a16="http://schemas.microsoft.com/office/drawing/2014/main" id="{B210AC1D-4063-4C6E-9528-FA9C4C0C18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120" name="Rectangle 4119">
            <a:extLst>
              <a:ext uri="{FF2B5EF4-FFF2-40B4-BE49-F238E27FC236}">
                <a16:creationId xmlns:a16="http://schemas.microsoft.com/office/drawing/2014/main" id="{02F8C595-E68C-4306-AED8-DC7826A0A5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416414" cy="6858000"/>
          </a:xfrm>
          <a:prstGeom prst="rect">
            <a:avLst/>
          </a:prstGeom>
          <a:ln>
            <a:noFill/>
          </a:ln>
          <a:effectLst>
            <a:outerShdw blurRad="889000" dist="406400" dir="21540000" sx="90000" sy="90000" algn="t"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793EA50-8992-47A5-8E19-7BA4BCCFC34E}"/>
              </a:ext>
            </a:extLst>
          </p:cNvPr>
          <p:cNvSpPr>
            <a:spLocks noGrp="1"/>
          </p:cNvSpPr>
          <p:nvPr>
            <p:ph type="title"/>
          </p:nvPr>
        </p:nvSpPr>
        <p:spPr>
          <a:xfrm>
            <a:off x="6259500" y="847675"/>
            <a:ext cx="4993414" cy="808533"/>
          </a:xfrm>
        </p:spPr>
        <p:txBody>
          <a:bodyPr vert="horz" lIns="91440" tIns="45720" rIns="91440" bIns="45720" rtlCol="0" anchor="ctr" anchorCtr="0">
            <a:noAutofit/>
          </a:bodyPr>
          <a:lstStyle/>
          <a:p>
            <a:r>
              <a:rPr lang="en-US" sz="5000" dirty="0">
                <a:latin typeface="+mj-lt"/>
                <a:ea typeface="+mj-ea"/>
                <a:cs typeface="+mj-cs"/>
              </a:rPr>
              <a:t>Pre-Requirements</a:t>
            </a:r>
          </a:p>
        </p:txBody>
      </p:sp>
      <p:pic>
        <p:nvPicPr>
          <p:cNvPr id="4098" name="Picture 2" descr="Hacker Logo - Free Vectors &amp; PSDs to Download">
            <a:extLst>
              <a:ext uri="{FF2B5EF4-FFF2-40B4-BE49-F238E27FC236}">
                <a16:creationId xmlns:a16="http://schemas.microsoft.com/office/drawing/2014/main" id="{14CD631E-F899-CBD1-763E-0EE225816BF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557" r="5554"/>
          <a:stretch/>
        </p:blipFill>
        <p:spPr bwMode="auto">
          <a:xfrm>
            <a:off x="-1" y="-2"/>
            <a:ext cx="6096001" cy="685800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01A02693-4826-7CAE-534E-C0FE92F2D129}"/>
              </a:ext>
            </a:extLst>
          </p:cNvPr>
          <p:cNvSpPr txBox="1"/>
          <p:nvPr/>
        </p:nvSpPr>
        <p:spPr>
          <a:xfrm>
            <a:off x="6803409" y="1656208"/>
            <a:ext cx="4156512" cy="3769835"/>
          </a:xfrm>
          <a:prstGeom prst="rect">
            <a:avLst/>
          </a:prstGeom>
        </p:spPr>
        <p:txBody>
          <a:bodyPr vert="horz" lIns="91440" tIns="45720" rIns="91440" bIns="45720" rtlCol="0" anchor="ctr">
            <a:normAutofit/>
          </a:bodyPr>
          <a:lstStyle/>
          <a:p>
            <a:pPr marL="285750" indent="-228600">
              <a:lnSpc>
                <a:spcPct val="150000"/>
              </a:lnSpc>
              <a:spcBef>
                <a:spcPts val="220"/>
              </a:spcBef>
              <a:buFont typeface="Arial" panose="020B0604020202020204" pitchFamily="34" charset="0"/>
              <a:buChar char="•"/>
            </a:pPr>
            <a:r>
              <a:rPr lang="en-US" sz="2000" dirty="0"/>
              <a:t>GIT</a:t>
            </a:r>
          </a:p>
          <a:p>
            <a:pPr marL="285750" indent="-228600">
              <a:lnSpc>
                <a:spcPct val="150000"/>
              </a:lnSpc>
              <a:spcBef>
                <a:spcPts val="220"/>
              </a:spcBef>
              <a:buFont typeface="Arial" panose="020B0604020202020204" pitchFamily="34" charset="0"/>
              <a:buChar char="•"/>
            </a:pPr>
            <a:r>
              <a:rPr lang="en-US" sz="2000" dirty="0"/>
              <a:t>Maven </a:t>
            </a:r>
          </a:p>
          <a:p>
            <a:pPr marL="285750" indent="-228600">
              <a:lnSpc>
                <a:spcPct val="150000"/>
              </a:lnSpc>
              <a:spcBef>
                <a:spcPts val="220"/>
              </a:spcBef>
              <a:buFont typeface="Arial" panose="020B0604020202020204" pitchFamily="34" charset="0"/>
              <a:buChar char="•"/>
            </a:pPr>
            <a:r>
              <a:rPr lang="en-US" sz="2000" dirty="0"/>
              <a:t>IDE</a:t>
            </a:r>
          </a:p>
          <a:p>
            <a:pPr marL="285750" indent="-228600">
              <a:lnSpc>
                <a:spcPct val="150000"/>
              </a:lnSpc>
              <a:spcBef>
                <a:spcPts val="220"/>
              </a:spcBef>
              <a:buFont typeface="Arial" panose="020B0604020202020204" pitchFamily="34" charset="0"/>
              <a:buChar char="•"/>
            </a:pPr>
            <a:r>
              <a:rPr lang="en-US" sz="2000" dirty="0"/>
              <a:t>Docker/Docker-Compose</a:t>
            </a:r>
          </a:p>
          <a:p>
            <a:pPr marL="285750" indent="-228600">
              <a:lnSpc>
                <a:spcPct val="150000"/>
              </a:lnSpc>
              <a:spcBef>
                <a:spcPts val="220"/>
              </a:spcBef>
              <a:buFont typeface="Arial" panose="020B0604020202020204" pitchFamily="34" charset="0"/>
              <a:buChar char="•"/>
            </a:pPr>
            <a:r>
              <a:rPr lang="en-US" sz="2000" dirty="0"/>
              <a:t>Kafka-client tools</a:t>
            </a:r>
          </a:p>
        </p:txBody>
      </p:sp>
      <p:sp>
        <p:nvSpPr>
          <p:cNvPr id="4" name="TextBox 3">
            <a:extLst>
              <a:ext uri="{FF2B5EF4-FFF2-40B4-BE49-F238E27FC236}">
                <a16:creationId xmlns:a16="http://schemas.microsoft.com/office/drawing/2014/main" id="{D3FDE918-7BBA-2008-078C-47BB83844831}"/>
              </a:ext>
            </a:extLst>
          </p:cNvPr>
          <p:cNvSpPr txBox="1"/>
          <p:nvPr/>
        </p:nvSpPr>
        <p:spPr>
          <a:xfrm>
            <a:off x="1487911" y="1656208"/>
            <a:ext cx="4156144" cy="776303"/>
          </a:xfrm>
          <a:prstGeom prst="rect">
            <a:avLst/>
          </a:prstGeom>
          <a:noFill/>
        </p:spPr>
        <p:txBody>
          <a:bodyPr wrap="square">
            <a:spAutoFit/>
          </a:bodyPr>
          <a:lstStyle/>
          <a:p>
            <a:pPr defTabSz="749808">
              <a:lnSpc>
                <a:spcPct val="200000"/>
              </a:lnSpc>
              <a:spcBef>
                <a:spcPts val="220"/>
              </a:spcBef>
            </a:pPr>
            <a:endParaRPr lang="en-US" sz="1150" dirty="0">
              <a:latin typeface="Effra Medium" panose="020B0603020203020204" pitchFamily="34" charset="0"/>
              <a:cs typeface="Effra Medium" panose="020B0603020203020204" pitchFamily="34" charset="0"/>
            </a:endParaRPr>
          </a:p>
          <a:p>
            <a:pPr defTabSz="749808">
              <a:lnSpc>
                <a:spcPct val="200000"/>
              </a:lnSpc>
              <a:spcBef>
                <a:spcPts val="220"/>
              </a:spcBef>
            </a:pPr>
            <a:endParaRPr lang="en-US" sz="1150" dirty="0">
              <a:latin typeface="Effra Medium" panose="020B0603020203020204" pitchFamily="34" charset="0"/>
              <a:cs typeface="Effra Medium" panose="020B0603020203020204" pitchFamily="34" charset="0"/>
            </a:endParaRPr>
          </a:p>
        </p:txBody>
      </p:sp>
      <p:pic>
        <p:nvPicPr>
          <p:cNvPr id="5" name="Picture 4" descr="A picture containing icon&#10;&#10;Description automatically generated">
            <a:extLst>
              <a:ext uri="{FF2B5EF4-FFF2-40B4-BE49-F238E27FC236}">
                <a16:creationId xmlns:a16="http://schemas.microsoft.com/office/drawing/2014/main" id="{71A88093-7381-2813-6B2C-AD6FF8B62AA4}"/>
              </a:ext>
            </a:extLst>
          </p:cNvPr>
          <p:cNvPicPr>
            <a:picLocks noChangeAspect="1"/>
          </p:cNvPicPr>
          <p:nvPr/>
        </p:nvPicPr>
        <p:blipFill rotWithShape="1">
          <a:blip r:embed="rId4">
            <a:extLst>
              <a:ext uri="{28A0092B-C50C-407E-A947-70E740481C1C}">
                <a14:useLocalDpi xmlns:a14="http://schemas.microsoft.com/office/drawing/2010/main" val="0"/>
              </a:ext>
            </a:extLst>
          </a:blip>
          <a:srcRect t="1" b="31523"/>
          <a:stretch/>
        </p:blipFill>
        <p:spPr>
          <a:xfrm>
            <a:off x="10551386" y="296288"/>
            <a:ext cx="1246302" cy="232332"/>
          </a:xfrm>
          <a:prstGeom prst="rect">
            <a:avLst/>
          </a:prstGeom>
        </p:spPr>
      </p:pic>
    </p:spTree>
    <p:extLst>
      <p:ext uri="{BB962C8B-B14F-4D97-AF65-F5344CB8AC3E}">
        <p14:creationId xmlns:p14="http://schemas.microsoft.com/office/powerpoint/2010/main" val="61508323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2BC723-8C3C-ADA7-ABD3-D3D88383FAC3}"/>
              </a:ext>
            </a:extLst>
          </p:cNvPr>
          <p:cNvSpPr txBox="1">
            <a:spLocks/>
          </p:cNvSpPr>
          <p:nvPr/>
        </p:nvSpPr>
        <p:spPr>
          <a:xfrm>
            <a:off x="741238" y="142184"/>
            <a:ext cx="7871731" cy="1330839"/>
          </a:xfrm>
          <a:prstGeom prst="rect">
            <a:avLst/>
          </a:prstGeom>
        </p:spPr>
        <p:txBody>
          <a:bodyPr vert="horz" lIns="91440" tIns="45720" rIns="91440" bIns="45720" rtlCol="0" anchor="ctr" anchorCtr="0">
            <a:normAutofit/>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defTabSz="914400">
              <a:lnSpc>
                <a:spcPct val="90000"/>
              </a:lnSpc>
              <a:spcAft>
                <a:spcPts val="600"/>
              </a:spcAft>
            </a:pPr>
            <a:r>
              <a:rPr lang="en-US" sz="4400" kern="1200" dirty="0">
                <a:solidFill>
                  <a:schemeClr val="tx1"/>
                </a:solidFill>
                <a:latin typeface="+mj-lt"/>
                <a:ea typeface="+mj-ea"/>
                <a:cs typeface="+mj-cs"/>
              </a:rPr>
              <a:t>Confluent Parallel Consumer</a:t>
            </a:r>
          </a:p>
        </p:txBody>
      </p:sp>
      <p:sp>
        <p:nvSpPr>
          <p:cNvPr id="4" name="TextBox 3">
            <a:extLst>
              <a:ext uri="{FF2B5EF4-FFF2-40B4-BE49-F238E27FC236}">
                <a16:creationId xmlns:a16="http://schemas.microsoft.com/office/drawing/2014/main" id="{0661C5CB-8021-C7C1-6A5A-CA67288B1886}"/>
              </a:ext>
            </a:extLst>
          </p:cNvPr>
          <p:cNvSpPr txBox="1"/>
          <p:nvPr/>
        </p:nvSpPr>
        <p:spPr>
          <a:xfrm>
            <a:off x="741238" y="2289518"/>
            <a:ext cx="5701603" cy="4174344"/>
          </a:xfrm>
          <a:prstGeom prst="rect">
            <a:avLst/>
          </a:prstGeom>
        </p:spPr>
        <p:txBody>
          <a:bodyPr vert="horz" lIns="91440" tIns="45720" rIns="91440" bIns="45720" rtlCol="0">
            <a:normAutofit/>
          </a:bodyPr>
          <a:lstStyle/>
          <a:p>
            <a:pPr marL="114300">
              <a:lnSpc>
                <a:spcPct val="150000"/>
              </a:lnSpc>
              <a:spcBef>
                <a:spcPts val="1000"/>
              </a:spcBef>
            </a:pPr>
            <a:endParaRPr lang="en-US" sz="2000" dirty="0"/>
          </a:p>
        </p:txBody>
      </p:sp>
      <p:pic>
        <p:nvPicPr>
          <p:cNvPr id="8" name="Picture 7" descr="A diagram of a diagram&#10;&#10;Description automatically generated">
            <a:extLst>
              <a:ext uri="{FF2B5EF4-FFF2-40B4-BE49-F238E27FC236}">
                <a16:creationId xmlns:a16="http://schemas.microsoft.com/office/drawing/2014/main" id="{32F7CA59-BADD-0045-AA56-F216253A1BA1}"/>
              </a:ext>
            </a:extLst>
          </p:cNvPr>
          <p:cNvPicPr>
            <a:picLocks noChangeAspect="1"/>
          </p:cNvPicPr>
          <p:nvPr/>
        </p:nvPicPr>
        <p:blipFill>
          <a:blip r:embed="rId3"/>
          <a:stretch>
            <a:fillRect/>
          </a:stretch>
        </p:blipFill>
        <p:spPr>
          <a:xfrm>
            <a:off x="2209800" y="1641089"/>
            <a:ext cx="7772400" cy="3575821"/>
          </a:xfrm>
          <a:prstGeom prst="rect">
            <a:avLst/>
          </a:prstGeom>
        </p:spPr>
      </p:pic>
    </p:spTree>
    <p:extLst>
      <p:ext uri="{BB962C8B-B14F-4D97-AF65-F5344CB8AC3E}">
        <p14:creationId xmlns:p14="http://schemas.microsoft.com/office/powerpoint/2010/main" val="95146593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A7EF343-800B-885D-0482-E8DC12D7A3A7}"/>
              </a:ext>
            </a:extLst>
          </p:cNvPr>
          <p:cNvSpPr txBox="1"/>
          <p:nvPr/>
        </p:nvSpPr>
        <p:spPr>
          <a:xfrm>
            <a:off x="741238" y="2289518"/>
            <a:ext cx="3765331" cy="2511148"/>
          </a:xfrm>
          <a:prstGeom prst="rect">
            <a:avLst/>
          </a:prstGeom>
        </p:spPr>
        <p:txBody>
          <a:bodyPr vert="horz" lIns="91440" tIns="45720" rIns="91440" bIns="45720" rtlCol="0">
            <a:normAutofit/>
          </a:bodyPr>
          <a:lstStyle/>
          <a:p>
            <a:pPr marL="342900" indent="-342900">
              <a:lnSpc>
                <a:spcPct val="150000"/>
              </a:lnSpc>
              <a:spcBef>
                <a:spcPts val="1000"/>
              </a:spcBef>
              <a:buFont typeface="Arial" panose="020B0604020202020204" pitchFamily="34" charset="0"/>
              <a:buChar char="•"/>
            </a:pPr>
            <a:r>
              <a:rPr lang="en-US" sz="2000" dirty="0"/>
              <a:t>What it is event-sourcing?</a:t>
            </a:r>
          </a:p>
          <a:p>
            <a:pPr marL="342900" indent="-342900">
              <a:lnSpc>
                <a:spcPct val="150000"/>
              </a:lnSpc>
              <a:spcBef>
                <a:spcPts val="1000"/>
              </a:spcBef>
              <a:buFont typeface="Arial" panose="020B0604020202020204" pitchFamily="34" charset="0"/>
              <a:buChar char="•"/>
            </a:pPr>
            <a:r>
              <a:rPr lang="en-US" sz="2000" dirty="0">
                <a:latin typeface="Effra" panose="020B0603020203020204" pitchFamily="34" charset="0"/>
                <a:cs typeface="Effra" panose="020B0603020203020204" pitchFamily="34" charset="0"/>
              </a:rPr>
              <a:t>How can we do it using Kafka?</a:t>
            </a:r>
          </a:p>
          <a:p>
            <a:pPr marL="342900" indent="-342900">
              <a:lnSpc>
                <a:spcPct val="150000"/>
              </a:lnSpc>
              <a:spcBef>
                <a:spcPts val="1000"/>
              </a:spcBef>
              <a:buFont typeface="Arial" panose="020B0604020202020204" pitchFamily="34" charset="0"/>
              <a:buChar char="•"/>
            </a:pPr>
            <a:endParaRPr lang="en-US" sz="2000" dirty="0"/>
          </a:p>
          <a:p>
            <a:pPr marL="342900" indent="-228600">
              <a:lnSpc>
                <a:spcPct val="150000"/>
              </a:lnSpc>
              <a:spcBef>
                <a:spcPts val="1000"/>
              </a:spcBef>
              <a:buFont typeface="Arial" panose="020B0604020202020204" pitchFamily="34" charset="0"/>
              <a:buChar char="•"/>
            </a:pPr>
            <a:endParaRPr lang="en-US" sz="2000" dirty="0"/>
          </a:p>
        </p:txBody>
      </p:sp>
      <p:sp>
        <p:nvSpPr>
          <p:cNvPr id="3" name="Title 1">
            <a:extLst>
              <a:ext uri="{FF2B5EF4-FFF2-40B4-BE49-F238E27FC236}">
                <a16:creationId xmlns:a16="http://schemas.microsoft.com/office/drawing/2014/main" id="{7341C73F-67CE-AF0A-BF48-55C9B230892F}"/>
              </a:ext>
            </a:extLst>
          </p:cNvPr>
          <p:cNvSpPr txBox="1">
            <a:spLocks/>
          </p:cNvSpPr>
          <p:nvPr/>
        </p:nvSpPr>
        <p:spPr>
          <a:xfrm>
            <a:off x="741238" y="482921"/>
            <a:ext cx="7871731" cy="1330839"/>
          </a:xfrm>
          <a:prstGeom prst="rect">
            <a:avLst/>
          </a:prstGeom>
        </p:spPr>
        <p:txBody>
          <a:bodyPr vert="horz" lIns="91440" tIns="45720" rIns="91440" bIns="45720" rtlCol="0" anchor="ctr" anchorCtr="0">
            <a:normAutofit/>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defTabSz="914400">
              <a:lnSpc>
                <a:spcPct val="90000"/>
              </a:lnSpc>
              <a:spcAft>
                <a:spcPts val="600"/>
              </a:spcAft>
            </a:pPr>
            <a:r>
              <a:rPr lang="en-US" sz="4400" kern="1200" dirty="0">
                <a:solidFill>
                  <a:schemeClr val="tx1"/>
                </a:solidFill>
                <a:latin typeface="+mj-lt"/>
                <a:ea typeface="+mj-ea"/>
                <a:cs typeface="+mj-cs"/>
              </a:rPr>
              <a:t>Event-Sourcing &amp; </a:t>
            </a:r>
            <a:r>
              <a:rPr lang="en-US" sz="4400" kern="1200" dirty="0">
                <a:solidFill>
                  <a:schemeClr val="tx1"/>
                </a:solidFill>
                <a:latin typeface="+mj-lt"/>
                <a:ea typeface="+mj-ea"/>
                <a:cs typeface="+mj-cs"/>
                <a:hlinkClick r:id="rId3"/>
              </a:rPr>
              <a:t>Stream-Protocol</a:t>
            </a:r>
            <a:endParaRPr lang="en-US" sz="4400" kern="1200" dirty="0">
              <a:solidFill>
                <a:schemeClr val="tx1"/>
              </a:solidFill>
              <a:latin typeface="+mj-lt"/>
              <a:ea typeface="+mj-ea"/>
              <a:cs typeface="+mj-cs"/>
            </a:endParaRPr>
          </a:p>
        </p:txBody>
      </p:sp>
      <p:grpSp>
        <p:nvGrpSpPr>
          <p:cNvPr id="4" name="Group 3">
            <a:extLst>
              <a:ext uri="{FF2B5EF4-FFF2-40B4-BE49-F238E27FC236}">
                <a16:creationId xmlns:a16="http://schemas.microsoft.com/office/drawing/2014/main" id="{F2FDE657-FF41-ED28-5840-2BD2F648D34D}"/>
              </a:ext>
            </a:extLst>
          </p:cNvPr>
          <p:cNvGrpSpPr/>
          <p:nvPr/>
        </p:nvGrpSpPr>
        <p:grpSpPr>
          <a:xfrm>
            <a:off x="5496913" y="2102662"/>
            <a:ext cx="5594129" cy="3816466"/>
            <a:chOff x="5496913" y="2102662"/>
            <a:chExt cx="5594129" cy="3816466"/>
          </a:xfrm>
        </p:grpSpPr>
        <p:pic>
          <p:nvPicPr>
            <p:cNvPr id="1026" name="Picture 2" descr="CQRS and Event Sourcing in Java | Baeldung">
              <a:extLst>
                <a:ext uri="{FF2B5EF4-FFF2-40B4-BE49-F238E27FC236}">
                  <a16:creationId xmlns:a16="http://schemas.microsoft.com/office/drawing/2014/main" id="{88FA485C-8FCE-1C59-49DA-0706D52B5A0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96913" y="2102662"/>
              <a:ext cx="5594129" cy="277413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black background with white text&#10;&#10;Description automatically generated">
              <a:extLst>
                <a:ext uri="{FF2B5EF4-FFF2-40B4-BE49-F238E27FC236}">
                  <a16:creationId xmlns:a16="http://schemas.microsoft.com/office/drawing/2014/main" id="{2205A9C6-90D0-84ED-503D-2AC21FDFC91D}"/>
                </a:ext>
              </a:extLst>
            </p:cNvPr>
            <p:cNvPicPr>
              <a:picLocks noChangeAspect="1"/>
            </p:cNvPicPr>
            <p:nvPr/>
          </p:nvPicPr>
          <p:blipFill>
            <a:blip r:embed="rId5"/>
            <a:stretch>
              <a:fillRect/>
            </a:stretch>
          </p:blipFill>
          <p:spPr>
            <a:xfrm>
              <a:off x="5580589" y="4992414"/>
              <a:ext cx="5426776" cy="926714"/>
            </a:xfrm>
            <a:prstGeom prst="rect">
              <a:avLst/>
            </a:prstGeom>
          </p:spPr>
        </p:pic>
      </p:grpSp>
    </p:spTree>
    <p:extLst>
      <p:ext uri="{BB962C8B-B14F-4D97-AF65-F5344CB8AC3E}">
        <p14:creationId xmlns:p14="http://schemas.microsoft.com/office/powerpoint/2010/main" val="72314180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453E9-6F1D-796F-0C22-1D1729C155BC}"/>
              </a:ext>
            </a:extLst>
          </p:cNvPr>
          <p:cNvSpPr txBox="1">
            <a:spLocks/>
          </p:cNvSpPr>
          <p:nvPr/>
        </p:nvSpPr>
        <p:spPr>
          <a:xfrm>
            <a:off x="709707" y="178121"/>
            <a:ext cx="7871731" cy="1330839"/>
          </a:xfrm>
          <a:prstGeom prst="rect">
            <a:avLst/>
          </a:prstGeom>
        </p:spPr>
        <p:txBody>
          <a:bodyPr vert="horz" lIns="91440" tIns="45720" rIns="91440" bIns="45720" rtlCol="0" anchor="ctr" anchorCtr="0">
            <a:normAutofit/>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defTabSz="914400">
              <a:lnSpc>
                <a:spcPct val="90000"/>
              </a:lnSpc>
              <a:spcAft>
                <a:spcPts val="600"/>
              </a:spcAft>
            </a:pPr>
            <a:r>
              <a:rPr lang="en-US" sz="4400" kern="1200" dirty="0">
                <a:solidFill>
                  <a:schemeClr val="tx1"/>
                </a:solidFill>
                <a:latin typeface="+mj-lt"/>
                <a:ea typeface="+mj-ea"/>
                <a:cs typeface="+mj-cs"/>
              </a:rPr>
              <a:t>KCD - Kafka Connect</a:t>
            </a:r>
          </a:p>
        </p:txBody>
      </p:sp>
      <p:pic>
        <p:nvPicPr>
          <p:cNvPr id="3" name="Picture 2" descr="How Kafka Connect Works: Integrating Data Between Systems">
            <a:extLst>
              <a:ext uri="{FF2B5EF4-FFF2-40B4-BE49-F238E27FC236}">
                <a16:creationId xmlns:a16="http://schemas.microsoft.com/office/drawing/2014/main" id="{223938EA-2E38-8D82-5B25-E6D10E3ABD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87791" y="1201523"/>
            <a:ext cx="5031943" cy="283046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10A51989-DFB4-FF28-A330-8F086F6960AB}"/>
              </a:ext>
            </a:extLst>
          </p:cNvPr>
          <p:cNvSpPr txBox="1"/>
          <p:nvPr/>
        </p:nvSpPr>
        <p:spPr>
          <a:xfrm>
            <a:off x="709707" y="3853462"/>
            <a:ext cx="4394728" cy="2270173"/>
          </a:xfrm>
          <a:prstGeom prst="rect">
            <a:avLst/>
          </a:prstGeom>
          <a:noFill/>
        </p:spPr>
        <p:txBody>
          <a:bodyPr wrap="square">
            <a:spAutoFit/>
          </a:bodyPr>
          <a:lstStyle/>
          <a:p>
            <a:pPr>
              <a:lnSpc>
                <a:spcPct val="150000"/>
              </a:lnSpc>
            </a:pPr>
            <a:r>
              <a:rPr lang="en-GB" sz="1600" dirty="0"/>
              <a:t>Advantages</a:t>
            </a:r>
          </a:p>
          <a:p>
            <a:pPr marL="285750" indent="-285750">
              <a:lnSpc>
                <a:spcPct val="150000"/>
              </a:lnSpc>
              <a:buFont typeface="Arial" panose="020B0604020202020204" pitchFamily="34" charset="0"/>
              <a:buChar char="•"/>
            </a:pPr>
            <a:r>
              <a:rPr lang="en-GB" sz="1600" dirty="0"/>
              <a:t>Real-time streaming capabilities</a:t>
            </a:r>
          </a:p>
          <a:p>
            <a:pPr marL="285750" indent="-285750">
              <a:lnSpc>
                <a:spcPct val="150000"/>
              </a:lnSpc>
              <a:buFont typeface="Arial" panose="020B0604020202020204" pitchFamily="34" charset="0"/>
              <a:buChar char="•"/>
            </a:pPr>
            <a:r>
              <a:rPr lang="en-GB" sz="1600" dirty="0"/>
              <a:t>Decoupling between sources and sinks</a:t>
            </a:r>
          </a:p>
          <a:p>
            <a:pPr marL="285750" indent="-285750">
              <a:lnSpc>
                <a:spcPct val="150000"/>
              </a:lnSpc>
              <a:buFont typeface="Arial" panose="020B0604020202020204" pitchFamily="34" charset="0"/>
              <a:buChar char="•"/>
            </a:pPr>
            <a:r>
              <a:rPr lang="en-GB" sz="1600" dirty="0"/>
              <a:t>No code required – configuration-based</a:t>
            </a:r>
          </a:p>
          <a:p>
            <a:pPr marL="285750" indent="-285750">
              <a:lnSpc>
                <a:spcPct val="150000"/>
              </a:lnSpc>
              <a:buFont typeface="Arial" panose="020B0604020202020204" pitchFamily="34" charset="0"/>
              <a:buChar char="•"/>
            </a:pPr>
            <a:r>
              <a:rPr lang="en-GB" sz="1600" dirty="0"/>
              <a:t>Auto-scaling out of the box</a:t>
            </a:r>
          </a:p>
          <a:p>
            <a:pPr marL="285750" indent="-285750">
              <a:lnSpc>
                <a:spcPct val="150000"/>
              </a:lnSpc>
              <a:buFont typeface="Arial" panose="020B0604020202020204" pitchFamily="34" charset="0"/>
              <a:buChar char="•"/>
            </a:pPr>
            <a:r>
              <a:rPr lang="en-GB" sz="1600" dirty="0"/>
              <a:t>Handles serialization</a:t>
            </a:r>
          </a:p>
        </p:txBody>
      </p:sp>
      <p:sp>
        <p:nvSpPr>
          <p:cNvPr id="8" name="TextBox 7">
            <a:extLst>
              <a:ext uri="{FF2B5EF4-FFF2-40B4-BE49-F238E27FC236}">
                <a16:creationId xmlns:a16="http://schemas.microsoft.com/office/drawing/2014/main" id="{A206BE7C-D9EF-D311-A4E9-14FA5571A09E}"/>
              </a:ext>
            </a:extLst>
          </p:cNvPr>
          <p:cNvSpPr txBox="1"/>
          <p:nvPr/>
        </p:nvSpPr>
        <p:spPr>
          <a:xfrm>
            <a:off x="709707" y="1345576"/>
            <a:ext cx="4394728" cy="2311530"/>
          </a:xfrm>
          <a:prstGeom prst="rect">
            <a:avLst/>
          </a:prstGeom>
          <a:noFill/>
        </p:spPr>
        <p:txBody>
          <a:bodyPr wrap="square">
            <a:spAutoFit/>
          </a:bodyPr>
          <a:lstStyle/>
          <a:p>
            <a:pPr>
              <a:lnSpc>
                <a:spcPct val="150000"/>
              </a:lnSpc>
            </a:pPr>
            <a:r>
              <a:rPr lang="en-GB" sz="1600" dirty="0"/>
              <a:t>How does it operate?</a:t>
            </a:r>
          </a:p>
          <a:p>
            <a:pPr marL="285750" indent="-285750">
              <a:lnSpc>
                <a:spcPct val="150000"/>
              </a:lnSpc>
              <a:buFont typeface="Arial" panose="020B0604020202020204" pitchFamily="34" charset="0"/>
              <a:buChar char="•"/>
            </a:pPr>
            <a:r>
              <a:rPr lang="en-GB" sz="1600" dirty="0"/>
              <a:t>Retrieve data from a source</a:t>
            </a:r>
          </a:p>
          <a:p>
            <a:pPr marL="285750" indent="-285750">
              <a:lnSpc>
                <a:spcPct val="150000"/>
              </a:lnSpc>
              <a:buFont typeface="Arial" panose="020B0604020202020204" pitchFamily="34" charset="0"/>
              <a:buChar char="•"/>
            </a:pPr>
            <a:r>
              <a:rPr lang="en-GB" sz="1600" dirty="0"/>
              <a:t>Transform the data (optional)</a:t>
            </a:r>
          </a:p>
          <a:p>
            <a:pPr marL="285750" indent="-285750">
              <a:lnSpc>
                <a:spcPct val="150000"/>
              </a:lnSpc>
              <a:buFont typeface="Arial" panose="020B0604020202020204" pitchFamily="34" charset="0"/>
              <a:buChar char="•"/>
            </a:pPr>
            <a:r>
              <a:rPr lang="en-GB" sz="1600" dirty="0"/>
              <a:t>Convert it to the desired format and place it on a Kafka cluster</a:t>
            </a:r>
          </a:p>
          <a:p>
            <a:pPr marL="285750" indent="-285750">
              <a:lnSpc>
                <a:spcPct val="150000"/>
              </a:lnSpc>
              <a:buFont typeface="Arial" panose="020B0604020202020204" pitchFamily="34" charset="0"/>
              <a:buChar char="•"/>
            </a:pPr>
            <a:r>
              <a:rPr lang="en-PT" sz="1600" dirty="0"/>
              <a:t>Export data from Kafka cluster to a sink</a:t>
            </a:r>
            <a:endParaRPr lang="en-GB" sz="1600" dirty="0"/>
          </a:p>
        </p:txBody>
      </p:sp>
      <p:pic>
        <p:nvPicPr>
          <p:cNvPr id="10" name="Picture 9" descr="A diagram of a cluster of data&#10;&#10;Description automatically generated with medium confidence">
            <a:extLst>
              <a:ext uri="{FF2B5EF4-FFF2-40B4-BE49-F238E27FC236}">
                <a16:creationId xmlns:a16="http://schemas.microsoft.com/office/drawing/2014/main" id="{D95316A1-743B-BB8B-434B-52A997797561}"/>
              </a:ext>
            </a:extLst>
          </p:cNvPr>
          <p:cNvPicPr>
            <a:picLocks noChangeAspect="1"/>
          </p:cNvPicPr>
          <p:nvPr/>
        </p:nvPicPr>
        <p:blipFill>
          <a:blip r:embed="rId4"/>
          <a:stretch>
            <a:fillRect/>
          </a:stretch>
        </p:blipFill>
        <p:spPr>
          <a:xfrm>
            <a:off x="6287791" y="4272039"/>
            <a:ext cx="5031943" cy="2302385"/>
          </a:xfrm>
          <a:prstGeom prst="rect">
            <a:avLst/>
          </a:prstGeom>
        </p:spPr>
      </p:pic>
    </p:spTree>
    <p:extLst>
      <p:ext uri="{BB962C8B-B14F-4D97-AF65-F5344CB8AC3E}">
        <p14:creationId xmlns:p14="http://schemas.microsoft.com/office/powerpoint/2010/main" val="314826768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Shape 5">
            <a:extLst>
              <a:ext uri="{FF2B5EF4-FFF2-40B4-BE49-F238E27FC236}">
                <a16:creationId xmlns:a16="http://schemas.microsoft.com/office/drawing/2014/main" id="{10A4B37C-7FF6-3637-8346-C5E2662C842A}"/>
              </a:ext>
            </a:extLst>
          </p:cNvPr>
          <p:cNvSpPr/>
          <p:nvPr/>
        </p:nvSpPr>
        <p:spPr>
          <a:xfrm>
            <a:off x="794478" y="316386"/>
            <a:ext cx="11397522" cy="6858000"/>
          </a:xfrm>
          <a:custGeom>
            <a:avLst/>
            <a:gdLst>
              <a:gd name="connsiteX0" fmla="*/ 4310830 w 10558073"/>
              <a:gd name="connsiteY0" fmla="*/ 0 h 6858000"/>
              <a:gd name="connsiteX1" fmla="*/ 10558073 w 10558073"/>
              <a:gd name="connsiteY1" fmla="*/ 0 h 6858000"/>
              <a:gd name="connsiteX2" fmla="*/ 10558073 w 10558073"/>
              <a:gd name="connsiteY2" fmla="*/ 6858000 h 6858000"/>
              <a:gd name="connsiteX3" fmla="*/ 0 w 10558073"/>
              <a:gd name="connsiteY3" fmla="*/ 6858000 h 6858000"/>
              <a:gd name="connsiteX4" fmla="*/ 4309340 w 10558073"/>
              <a:gd name="connsiteY4" fmla="*/ 674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58073" h="6858000">
                <a:moveTo>
                  <a:pt x="4310830" y="0"/>
                </a:moveTo>
                <a:lnTo>
                  <a:pt x="10558073" y="0"/>
                </a:lnTo>
                <a:lnTo>
                  <a:pt x="10558073" y="6858000"/>
                </a:lnTo>
                <a:lnTo>
                  <a:pt x="0" y="6858000"/>
                </a:lnTo>
                <a:cubicBezTo>
                  <a:pt x="0" y="3838164"/>
                  <a:pt x="1759544" y="1229291"/>
                  <a:pt x="4309340" y="674"/>
                </a:cubicBezTo>
                <a:close/>
              </a:path>
            </a:pathLst>
          </a:custGeom>
          <a:gradFill>
            <a:gsLst>
              <a:gs pos="0">
                <a:schemeClr val="accent1"/>
              </a:gs>
              <a:gs pos="100000">
                <a:schemeClr val="accent3"/>
              </a:gs>
            </a:gsLst>
            <a:lin ang="9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dirty="0"/>
          </a:p>
        </p:txBody>
      </p:sp>
      <p:sp>
        <p:nvSpPr>
          <p:cNvPr id="2" name="Title 3">
            <a:extLst>
              <a:ext uri="{FF2B5EF4-FFF2-40B4-BE49-F238E27FC236}">
                <a16:creationId xmlns:a16="http://schemas.microsoft.com/office/drawing/2014/main" id="{2713A1D4-ED9D-9539-892B-A245E9617F8C}"/>
              </a:ext>
            </a:extLst>
          </p:cNvPr>
          <p:cNvSpPr txBox="1">
            <a:spLocks/>
          </p:cNvSpPr>
          <p:nvPr/>
        </p:nvSpPr>
        <p:spPr>
          <a:xfrm>
            <a:off x="2920997" y="3052353"/>
            <a:ext cx="6759030" cy="624923"/>
          </a:xfrm>
          <a:prstGeom prst="rect">
            <a:avLst/>
          </a:prstGeom>
        </p:spPr>
        <p:txBody>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algn="ctr"/>
            <a:r>
              <a:rPr lang="en-US" sz="4400" dirty="0">
                <a:solidFill>
                  <a:schemeClr val="tx1">
                    <a:lumMod val="85000"/>
                    <a:lumOff val="15000"/>
                  </a:schemeClr>
                </a:solidFill>
                <a:latin typeface="Effra" panose="020B0603020203020204" pitchFamily="34" charset="0"/>
                <a:cs typeface="Effra" panose="020B0603020203020204" pitchFamily="34" charset="0"/>
              </a:rPr>
              <a:t>09. A Note on Serialization</a:t>
            </a:r>
          </a:p>
        </p:txBody>
      </p:sp>
      <p:sp>
        <p:nvSpPr>
          <p:cNvPr id="3" name="Title 3">
            <a:extLst>
              <a:ext uri="{FF2B5EF4-FFF2-40B4-BE49-F238E27FC236}">
                <a16:creationId xmlns:a16="http://schemas.microsoft.com/office/drawing/2014/main" id="{22EAE305-CBA5-EB14-3F28-D6B392CEE32B}"/>
              </a:ext>
            </a:extLst>
          </p:cNvPr>
          <p:cNvSpPr txBox="1">
            <a:spLocks/>
          </p:cNvSpPr>
          <p:nvPr/>
        </p:nvSpPr>
        <p:spPr>
          <a:xfrm>
            <a:off x="3554412" y="3364815"/>
            <a:ext cx="5083176" cy="624923"/>
          </a:xfrm>
          <a:prstGeom prst="rect">
            <a:avLst/>
          </a:prstGeom>
        </p:spPr>
        <p:txBody>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algn="ctr"/>
            <a:endParaRPr lang="en-US" sz="2000" b="0" dirty="0">
              <a:solidFill>
                <a:schemeClr val="bg1"/>
              </a:solidFill>
              <a:latin typeface="Effra" panose="020B0603020203020204" pitchFamily="34" charset="0"/>
              <a:cs typeface="Effra" panose="020B0603020203020204" pitchFamily="34" charset="0"/>
            </a:endParaRPr>
          </a:p>
        </p:txBody>
      </p:sp>
      <p:pic>
        <p:nvPicPr>
          <p:cNvPr id="13" name="Picture 12" descr="Qr code&#10;&#10;Description automatically generated">
            <a:extLst>
              <a:ext uri="{FF2B5EF4-FFF2-40B4-BE49-F238E27FC236}">
                <a16:creationId xmlns:a16="http://schemas.microsoft.com/office/drawing/2014/main" id="{1D9BA00D-570C-4C11-8AFC-5B2B0AD680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41607" y="6064241"/>
            <a:ext cx="1703124" cy="477373"/>
          </a:xfrm>
          <a:prstGeom prst="rect">
            <a:avLst/>
          </a:prstGeom>
        </p:spPr>
      </p:pic>
    </p:spTree>
    <p:extLst>
      <p:ext uri="{BB962C8B-B14F-4D97-AF65-F5344CB8AC3E}">
        <p14:creationId xmlns:p14="http://schemas.microsoft.com/office/powerpoint/2010/main" val="99202297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AE3F65-7DD4-4980-812A-AF25F296A6F4}"/>
              </a:ext>
            </a:extLst>
          </p:cNvPr>
          <p:cNvSpPr txBox="1">
            <a:spLocks/>
          </p:cNvSpPr>
          <p:nvPr/>
        </p:nvSpPr>
        <p:spPr>
          <a:xfrm>
            <a:off x="594093" y="440879"/>
            <a:ext cx="8171535" cy="1330839"/>
          </a:xfrm>
          <a:prstGeom prst="rect">
            <a:avLst/>
          </a:prstGeom>
        </p:spPr>
        <p:txBody>
          <a:bodyPr vert="horz" lIns="91440" tIns="45720" rIns="91440" bIns="45720" rtlCol="0" anchor="ctr" anchorCtr="0">
            <a:normAutofit/>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defTabSz="914400">
              <a:lnSpc>
                <a:spcPct val="90000"/>
              </a:lnSpc>
              <a:spcAft>
                <a:spcPts val="600"/>
              </a:spcAft>
            </a:pPr>
            <a:r>
              <a:rPr lang="en-US" sz="4400" kern="1200" dirty="0">
                <a:solidFill>
                  <a:schemeClr val="tx1"/>
                </a:solidFill>
                <a:latin typeface="+mj-lt"/>
                <a:ea typeface="+mj-ea"/>
                <a:cs typeface="+mj-cs"/>
              </a:rPr>
              <a:t>Producer-Consumer </a:t>
            </a:r>
            <a:r>
              <a:rPr lang="en-US" sz="4400" dirty="0">
                <a:ea typeface="+mj-ea"/>
                <a:cs typeface="+mj-cs"/>
              </a:rPr>
              <a:t>Contracts</a:t>
            </a:r>
            <a:endParaRPr lang="en-US" sz="4400" kern="1200" dirty="0">
              <a:solidFill>
                <a:schemeClr val="tx1"/>
              </a:solidFill>
              <a:latin typeface="+mj-lt"/>
              <a:ea typeface="+mj-ea"/>
              <a:cs typeface="+mj-cs"/>
            </a:endParaRPr>
          </a:p>
        </p:txBody>
      </p:sp>
      <p:pic>
        <p:nvPicPr>
          <p:cNvPr id="3" name="Picture 2" descr="Diagram&#10;&#10;Description automatically generated">
            <a:extLst>
              <a:ext uri="{FF2B5EF4-FFF2-40B4-BE49-F238E27FC236}">
                <a16:creationId xmlns:a16="http://schemas.microsoft.com/office/drawing/2014/main" id="{78560396-C7F2-40B0-D841-E56570A767BE}"/>
              </a:ext>
            </a:extLst>
          </p:cNvPr>
          <p:cNvPicPr>
            <a:picLocks noChangeAspect="1"/>
          </p:cNvPicPr>
          <p:nvPr/>
        </p:nvPicPr>
        <p:blipFill>
          <a:blip r:embed="rId3"/>
          <a:stretch>
            <a:fillRect/>
          </a:stretch>
        </p:blipFill>
        <p:spPr>
          <a:xfrm>
            <a:off x="5628015" y="2436726"/>
            <a:ext cx="5449889" cy="2888440"/>
          </a:xfrm>
          <a:prstGeom prst="rect">
            <a:avLst/>
          </a:prstGeom>
          <a:effectLst/>
        </p:spPr>
      </p:pic>
      <p:sp>
        <p:nvSpPr>
          <p:cNvPr id="5" name="TextBox 4">
            <a:extLst>
              <a:ext uri="{FF2B5EF4-FFF2-40B4-BE49-F238E27FC236}">
                <a16:creationId xmlns:a16="http://schemas.microsoft.com/office/drawing/2014/main" id="{8E471FCC-CACC-A8FA-D410-812CDBC74358}"/>
              </a:ext>
            </a:extLst>
          </p:cNvPr>
          <p:cNvSpPr txBox="1"/>
          <p:nvPr/>
        </p:nvSpPr>
        <p:spPr>
          <a:xfrm>
            <a:off x="1114096" y="2883253"/>
            <a:ext cx="3668111" cy="923330"/>
          </a:xfrm>
          <a:prstGeom prst="rect">
            <a:avLst/>
          </a:prstGeom>
          <a:noFill/>
        </p:spPr>
        <p:txBody>
          <a:bodyPr wrap="square">
            <a:spAutoFit/>
          </a:bodyPr>
          <a:lstStyle/>
          <a:p>
            <a:r>
              <a:rPr lang="en-GB" dirty="0"/>
              <a:t>Is it possible to redefine contracts without breaking existent consumer? Won’t that lead to poison pills?</a:t>
            </a:r>
            <a:endParaRPr lang="en-PT" dirty="0"/>
          </a:p>
        </p:txBody>
      </p:sp>
    </p:spTree>
    <p:extLst>
      <p:ext uri="{BB962C8B-B14F-4D97-AF65-F5344CB8AC3E}">
        <p14:creationId xmlns:p14="http://schemas.microsoft.com/office/powerpoint/2010/main" val="344962349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78560396-C7F2-40B0-D841-E56570A767BE}"/>
              </a:ext>
            </a:extLst>
          </p:cNvPr>
          <p:cNvPicPr>
            <a:picLocks noChangeAspect="1"/>
          </p:cNvPicPr>
          <p:nvPr/>
        </p:nvPicPr>
        <p:blipFill>
          <a:blip r:embed="rId3"/>
          <a:stretch>
            <a:fillRect/>
          </a:stretch>
        </p:blipFill>
        <p:spPr>
          <a:xfrm>
            <a:off x="5628015" y="2436726"/>
            <a:ext cx="5449889" cy="2888440"/>
          </a:xfrm>
          <a:prstGeom prst="rect">
            <a:avLst/>
          </a:prstGeom>
          <a:effectLst/>
        </p:spPr>
      </p:pic>
      <p:sp>
        <p:nvSpPr>
          <p:cNvPr id="5" name="TextBox 4">
            <a:extLst>
              <a:ext uri="{FF2B5EF4-FFF2-40B4-BE49-F238E27FC236}">
                <a16:creationId xmlns:a16="http://schemas.microsoft.com/office/drawing/2014/main" id="{8E471FCC-CACC-A8FA-D410-812CDBC74358}"/>
              </a:ext>
            </a:extLst>
          </p:cNvPr>
          <p:cNvSpPr txBox="1"/>
          <p:nvPr/>
        </p:nvSpPr>
        <p:spPr>
          <a:xfrm>
            <a:off x="594093" y="2690336"/>
            <a:ext cx="4534955" cy="1477328"/>
          </a:xfrm>
          <a:prstGeom prst="rect">
            <a:avLst/>
          </a:prstGeom>
          <a:noFill/>
        </p:spPr>
        <p:txBody>
          <a:bodyPr wrap="square">
            <a:spAutoFit/>
          </a:bodyPr>
          <a:lstStyle/>
          <a:p>
            <a:pPr marL="285750" indent="-285750">
              <a:buFont typeface="Arial" panose="020B0604020202020204" pitchFamily="34" charset="0"/>
              <a:buChar char="•"/>
            </a:pPr>
            <a:r>
              <a:rPr lang="en-PT" dirty="0"/>
              <a:t>Backard Compatibility: Newer code can read data that was written by older code</a:t>
            </a:r>
          </a:p>
          <a:p>
            <a:endParaRPr lang="en-PT" dirty="0"/>
          </a:p>
          <a:p>
            <a:pPr marL="285750" indent="-285750">
              <a:buFont typeface="Arial" panose="020B0604020202020204" pitchFamily="34" charset="0"/>
              <a:buChar char="•"/>
            </a:pPr>
            <a:r>
              <a:rPr lang="en-PT" dirty="0"/>
              <a:t>Forward Compatibility: Older code can read data that was written by newer code</a:t>
            </a:r>
          </a:p>
        </p:txBody>
      </p:sp>
      <p:sp>
        <p:nvSpPr>
          <p:cNvPr id="4" name="Title 1">
            <a:extLst>
              <a:ext uri="{FF2B5EF4-FFF2-40B4-BE49-F238E27FC236}">
                <a16:creationId xmlns:a16="http://schemas.microsoft.com/office/drawing/2014/main" id="{BF02B90D-37CF-38F6-F3FE-5D9CCF7F31A1}"/>
              </a:ext>
            </a:extLst>
          </p:cNvPr>
          <p:cNvSpPr txBox="1">
            <a:spLocks/>
          </p:cNvSpPr>
          <p:nvPr/>
        </p:nvSpPr>
        <p:spPr>
          <a:xfrm>
            <a:off x="594093" y="440879"/>
            <a:ext cx="8171535" cy="1330839"/>
          </a:xfrm>
          <a:prstGeom prst="rect">
            <a:avLst/>
          </a:prstGeom>
        </p:spPr>
        <p:txBody>
          <a:bodyPr vert="horz" lIns="91440" tIns="45720" rIns="91440" bIns="45720" rtlCol="0" anchor="ctr" anchorCtr="0">
            <a:normAutofit/>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defTabSz="914400">
              <a:lnSpc>
                <a:spcPct val="90000"/>
              </a:lnSpc>
              <a:spcAft>
                <a:spcPts val="600"/>
              </a:spcAft>
            </a:pPr>
            <a:r>
              <a:rPr lang="en-US" sz="4400" kern="1200" dirty="0">
                <a:solidFill>
                  <a:schemeClr val="tx1"/>
                </a:solidFill>
                <a:latin typeface="+mj-lt"/>
                <a:ea typeface="+mj-ea"/>
                <a:cs typeface="+mj-cs"/>
              </a:rPr>
              <a:t>Serialization  Compatibility</a:t>
            </a:r>
          </a:p>
        </p:txBody>
      </p:sp>
    </p:spTree>
    <p:extLst>
      <p:ext uri="{BB962C8B-B14F-4D97-AF65-F5344CB8AC3E}">
        <p14:creationId xmlns:p14="http://schemas.microsoft.com/office/powerpoint/2010/main" val="151116467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1E35645-8D1F-C844-55A0-9BC88DEF1DBE}"/>
              </a:ext>
            </a:extLst>
          </p:cNvPr>
          <p:cNvSpPr txBox="1"/>
          <p:nvPr/>
        </p:nvSpPr>
        <p:spPr>
          <a:xfrm>
            <a:off x="4088524" y="1713186"/>
            <a:ext cx="184731" cy="369332"/>
          </a:xfrm>
          <a:prstGeom prst="rect">
            <a:avLst/>
          </a:prstGeom>
          <a:noFill/>
        </p:spPr>
        <p:txBody>
          <a:bodyPr wrap="none" rtlCol="0">
            <a:spAutoFit/>
          </a:bodyPr>
          <a:lstStyle/>
          <a:p>
            <a:endParaRPr lang="en-PT" dirty="0"/>
          </a:p>
        </p:txBody>
      </p:sp>
      <p:sp>
        <p:nvSpPr>
          <p:cNvPr id="7" name="TextBox 6">
            <a:extLst>
              <a:ext uri="{FF2B5EF4-FFF2-40B4-BE49-F238E27FC236}">
                <a16:creationId xmlns:a16="http://schemas.microsoft.com/office/drawing/2014/main" id="{0C77B2BC-B011-1C71-9B44-42EE72DC509F}"/>
              </a:ext>
            </a:extLst>
          </p:cNvPr>
          <p:cNvSpPr txBox="1"/>
          <p:nvPr/>
        </p:nvSpPr>
        <p:spPr>
          <a:xfrm>
            <a:off x="3941379" y="1723697"/>
            <a:ext cx="184731" cy="369332"/>
          </a:xfrm>
          <a:prstGeom prst="rect">
            <a:avLst/>
          </a:prstGeom>
          <a:noFill/>
        </p:spPr>
        <p:txBody>
          <a:bodyPr wrap="none" rtlCol="0">
            <a:spAutoFit/>
          </a:bodyPr>
          <a:lstStyle/>
          <a:p>
            <a:endParaRPr lang="en-PT" dirty="0"/>
          </a:p>
        </p:txBody>
      </p:sp>
      <p:graphicFrame>
        <p:nvGraphicFramePr>
          <p:cNvPr id="8" name="Content Placeholder 2">
            <a:extLst>
              <a:ext uri="{FF2B5EF4-FFF2-40B4-BE49-F238E27FC236}">
                <a16:creationId xmlns:a16="http://schemas.microsoft.com/office/drawing/2014/main" id="{0D94CDE9-62B4-2C51-0A7B-6365FEB23BDD}"/>
              </a:ext>
            </a:extLst>
          </p:cNvPr>
          <p:cNvGraphicFramePr>
            <a:graphicFrameLocks/>
          </p:cNvGraphicFramePr>
          <p:nvPr>
            <p:extLst>
              <p:ext uri="{D42A27DB-BD31-4B8C-83A1-F6EECF244321}">
                <p14:modId xmlns:p14="http://schemas.microsoft.com/office/powerpoint/2010/main" val="3715114200"/>
              </p:ext>
            </p:extLst>
          </p:nvPr>
        </p:nvGraphicFramePr>
        <p:xfrm>
          <a:off x="5921173" y="1630776"/>
          <a:ext cx="5094233" cy="440470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Content Placeholder 7" descr="Text&#10;&#10;Description automatically generated">
            <a:extLst>
              <a:ext uri="{FF2B5EF4-FFF2-40B4-BE49-F238E27FC236}">
                <a16:creationId xmlns:a16="http://schemas.microsoft.com/office/drawing/2014/main" id="{199EC8F2-C687-3B74-53FC-29E87971EC39}"/>
              </a:ext>
            </a:extLst>
          </p:cNvPr>
          <p:cNvPicPr>
            <a:picLocks noChangeAspect="1"/>
          </p:cNvPicPr>
          <p:nvPr/>
        </p:nvPicPr>
        <p:blipFill>
          <a:blip r:embed="rId8"/>
          <a:stretch>
            <a:fillRect/>
          </a:stretch>
        </p:blipFill>
        <p:spPr>
          <a:xfrm>
            <a:off x="854165" y="2663528"/>
            <a:ext cx="4173301" cy="2044917"/>
          </a:xfrm>
          <a:prstGeom prst="rect">
            <a:avLst/>
          </a:prstGeom>
          <a:effectLst/>
        </p:spPr>
      </p:pic>
      <p:sp>
        <p:nvSpPr>
          <p:cNvPr id="3" name="Title 1">
            <a:extLst>
              <a:ext uri="{FF2B5EF4-FFF2-40B4-BE49-F238E27FC236}">
                <a16:creationId xmlns:a16="http://schemas.microsoft.com/office/drawing/2014/main" id="{7CBE811C-8448-53D2-860B-CC77D13D3752}"/>
              </a:ext>
            </a:extLst>
          </p:cNvPr>
          <p:cNvSpPr txBox="1">
            <a:spLocks/>
          </p:cNvSpPr>
          <p:nvPr/>
        </p:nvSpPr>
        <p:spPr>
          <a:xfrm>
            <a:off x="594093" y="440879"/>
            <a:ext cx="8171535" cy="1330839"/>
          </a:xfrm>
          <a:prstGeom prst="rect">
            <a:avLst/>
          </a:prstGeom>
        </p:spPr>
        <p:txBody>
          <a:bodyPr vert="horz" lIns="91440" tIns="45720" rIns="91440" bIns="45720" rtlCol="0" anchor="ctr" anchorCtr="0">
            <a:normAutofit/>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defTabSz="914400">
              <a:lnSpc>
                <a:spcPct val="90000"/>
              </a:lnSpc>
              <a:spcAft>
                <a:spcPts val="600"/>
              </a:spcAft>
            </a:pPr>
            <a:r>
              <a:rPr lang="en-US" sz="4400" kern="1200" dirty="0">
                <a:solidFill>
                  <a:schemeClr val="tx1"/>
                </a:solidFill>
                <a:latin typeface="+mj-lt"/>
                <a:ea typeface="+mj-ea"/>
                <a:cs typeface="+mj-cs"/>
              </a:rPr>
              <a:t>Rules for Compatibility</a:t>
            </a:r>
          </a:p>
        </p:txBody>
      </p:sp>
    </p:spTree>
    <p:extLst>
      <p:ext uri="{BB962C8B-B14F-4D97-AF65-F5344CB8AC3E}">
        <p14:creationId xmlns:p14="http://schemas.microsoft.com/office/powerpoint/2010/main" val="61367989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AE3F65-7DD4-4980-812A-AF25F296A6F4}"/>
              </a:ext>
            </a:extLst>
          </p:cNvPr>
          <p:cNvSpPr txBox="1">
            <a:spLocks/>
          </p:cNvSpPr>
          <p:nvPr/>
        </p:nvSpPr>
        <p:spPr>
          <a:xfrm>
            <a:off x="647700" y="528620"/>
            <a:ext cx="7871731" cy="1330839"/>
          </a:xfrm>
          <a:prstGeom prst="rect">
            <a:avLst/>
          </a:prstGeom>
        </p:spPr>
        <p:txBody>
          <a:bodyPr vert="horz" lIns="91440" tIns="45720" rIns="91440" bIns="45720" rtlCol="0" anchor="ctr" anchorCtr="0">
            <a:normAutofit/>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defTabSz="914400">
              <a:lnSpc>
                <a:spcPct val="90000"/>
              </a:lnSpc>
              <a:spcAft>
                <a:spcPts val="600"/>
              </a:spcAft>
            </a:pPr>
            <a:r>
              <a:rPr lang="en-US" sz="4000" kern="1200" dirty="0">
                <a:solidFill>
                  <a:schemeClr val="tx1"/>
                </a:solidFill>
                <a:latin typeface="+mj-lt"/>
                <a:ea typeface="+mj-ea"/>
                <a:cs typeface="+mj-cs"/>
              </a:rPr>
              <a:t>Serialization Compatibility vs</a:t>
            </a:r>
          </a:p>
          <a:p>
            <a:pPr defTabSz="914400">
              <a:lnSpc>
                <a:spcPct val="90000"/>
              </a:lnSpc>
              <a:spcAft>
                <a:spcPts val="600"/>
              </a:spcAft>
            </a:pPr>
            <a:r>
              <a:rPr lang="en-US" sz="4000" dirty="0">
                <a:ea typeface="+mj-ea"/>
                <a:cs typeface="+mj-cs"/>
              </a:rPr>
              <a:t>Logic Compatibility</a:t>
            </a:r>
            <a:endParaRPr lang="en-US" sz="4000" kern="1200" dirty="0">
              <a:solidFill>
                <a:schemeClr val="tx1"/>
              </a:solidFill>
              <a:latin typeface="+mj-lt"/>
              <a:ea typeface="+mj-ea"/>
              <a:cs typeface="+mj-cs"/>
            </a:endParaRPr>
          </a:p>
        </p:txBody>
      </p:sp>
      <p:sp>
        <p:nvSpPr>
          <p:cNvPr id="6" name="TextBox 5">
            <a:extLst>
              <a:ext uri="{FF2B5EF4-FFF2-40B4-BE49-F238E27FC236}">
                <a16:creationId xmlns:a16="http://schemas.microsoft.com/office/drawing/2014/main" id="{41E35645-8D1F-C844-55A0-9BC88DEF1DBE}"/>
              </a:ext>
            </a:extLst>
          </p:cNvPr>
          <p:cNvSpPr txBox="1"/>
          <p:nvPr/>
        </p:nvSpPr>
        <p:spPr>
          <a:xfrm>
            <a:off x="4088524" y="1713186"/>
            <a:ext cx="184731" cy="369332"/>
          </a:xfrm>
          <a:prstGeom prst="rect">
            <a:avLst/>
          </a:prstGeom>
          <a:noFill/>
        </p:spPr>
        <p:txBody>
          <a:bodyPr wrap="none" rtlCol="0">
            <a:spAutoFit/>
          </a:bodyPr>
          <a:lstStyle/>
          <a:p>
            <a:endParaRPr lang="en-PT" dirty="0"/>
          </a:p>
        </p:txBody>
      </p:sp>
      <p:sp>
        <p:nvSpPr>
          <p:cNvPr id="7" name="TextBox 6">
            <a:extLst>
              <a:ext uri="{FF2B5EF4-FFF2-40B4-BE49-F238E27FC236}">
                <a16:creationId xmlns:a16="http://schemas.microsoft.com/office/drawing/2014/main" id="{0C77B2BC-B011-1C71-9B44-42EE72DC509F}"/>
              </a:ext>
            </a:extLst>
          </p:cNvPr>
          <p:cNvSpPr txBox="1"/>
          <p:nvPr/>
        </p:nvSpPr>
        <p:spPr>
          <a:xfrm>
            <a:off x="3941379" y="1723697"/>
            <a:ext cx="184731" cy="369332"/>
          </a:xfrm>
          <a:prstGeom prst="rect">
            <a:avLst/>
          </a:prstGeom>
          <a:noFill/>
        </p:spPr>
        <p:txBody>
          <a:bodyPr wrap="none" rtlCol="0">
            <a:spAutoFit/>
          </a:bodyPr>
          <a:lstStyle/>
          <a:p>
            <a:endParaRPr lang="en-PT" dirty="0"/>
          </a:p>
        </p:txBody>
      </p:sp>
      <p:pic>
        <p:nvPicPr>
          <p:cNvPr id="10" name="Picture 9" descr="A white background with black text&#10;&#10;Description automatically generated">
            <a:extLst>
              <a:ext uri="{FF2B5EF4-FFF2-40B4-BE49-F238E27FC236}">
                <a16:creationId xmlns:a16="http://schemas.microsoft.com/office/drawing/2014/main" id="{55BCF157-2AC7-3906-072C-B0A3D936E81A}"/>
              </a:ext>
            </a:extLst>
          </p:cNvPr>
          <p:cNvPicPr>
            <a:picLocks noChangeAspect="1"/>
          </p:cNvPicPr>
          <p:nvPr/>
        </p:nvPicPr>
        <p:blipFill>
          <a:blip r:embed="rId3"/>
          <a:stretch>
            <a:fillRect/>
          </a:stretch>
        </p:blipFill>
        <p:spPr>
          <a:xfrm>
            <a:off x="1632761" y="2415291"/>
            <a:ext cx="2908925" cy="1278490"/>
          </a:xfrm>
          <a:prstGeom prst="rect">
            <a:avLst/>
          </a:prstGeom>
        </p:spPr>
      </p:pic>
      <p:pic>
        <p:nvPicPr>
          <p:cNvPr id="12" name="Picture 11" descr="A math equation with black text&#10;&#10;Description automatically generated with medium confidence">
            <a:extLst>
              <a:ext uri="{FF2B5EF4-FFF2-40B4-BE49-F238E27FC236}">
                <a16:creationId xmlns:a16="http://schemas.microsoft.com/office/drawing/2014/main" id="{21002221-742C-26DA-92F6-6566A0E87215}"/>
              </a:ext>
            </a:extLst>
          </p:cNvPr>
          <p:cNvPicPr>
            <a:picLocks noChangeAspect="1"/>
          </p:cNvPicPr>
          <p:nvPr/>
        </p:nvPicPr>
        <p:blipFill>
          <a:blip r:embed="rId4"/>
          <a:stretch>
            <a:fillRect/>
          </a:stretch>
        </p:blipFill>
        <p:spPr>
          <a:xfrm>
            <a:off x="1632760" y="4163934"/>
            <a:ext cx="2908925" cy="1241781"/>
          </a:xfrm>
          <a:prstGeom prst="rect">
            <a:avLst/>
          </a:prstGeom>
        </p:spPr>
      </p:pic>
      <p:pic>
        <p:nvPicPr>
          <p:cNvPr id="13" name="Picture 2">
            <a:extLst>
              <a:ext uri="{FF2B5EF4-FFF2-40B4-BE49-F238E27FC236}">
                <a16:creationId xmlns:a16="http://schemas.microsoft.com/office/drawing/2014/main" id="{37A17272-F77F-C62F-9619-47B93436D924}"/>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6855184" y="2930277"/>
            <a:ext cx="2908925" cy="2908925"/>
          </a:xfrm>
          <a:prstGeom prst="rect">
            <a:avLst/>
          </a:prstGeom>
          <a:noFill/>
          <a:extLst>
            <a:ext uri="{909E8E84-426E-40DD-AFC4-6F175D3DCCD1}">
              <a14:hiddenFill xmlns:a14="http://schemas.microsoft.com/office/drawing/2010/main">
                <a:solidFill>
                  <a:srgbClr val="FFFFFF"/>
                </a:solidFill>
              </a14:hiddenFill>
            </a:ext>
          </a:extLst>
        </p:spPr>
      </p:pic>
      <p:sp>
        <p:nvSpPr>
          <p:cNvPr id="14" name="Title 1">
            <a:extLst>
              <a:ext uri="{FF2B5EF4-FFF2-40B4-BE49-F238E27FC236}">
                <a16:creationId xmlns:a16="http://schemas.microsoft.com/office/drawing/2014/main" id="{FE63A3B8-54E9-B287-2AC7-F7C85B3A0617}"/>
              </a:ext>
            </a:extLst>
          </p:cNvPr>
          <p:cNvSpPr txBox="1">
            <a:spLocks/>
          </p:cNvSpPr>
          <p:nvPr/>
        </p:nvSpPr>
        <p:spPr>
          <a:xfrm>
            <a:off x="5757400" y="2009569"/>
            <a:ext cx="5104494" cy="654985"/>
          </a:xfrm>
          <a:prstGeom prst="rect">
            <a:avLst/>
          </a:prstGeom>
        </p:spPr>
        <p:txBody>
          <a:bodyPr vert="horz" lIns="91440" tIns="45720" rIns="91440" bIns="45720" rtlCol="0" anchor="b" anchorCtr="0">
            <a:normAutofit/>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algn="ctr" defTabSz="914400">
              <a:lnSpc>
                <a:spcPct val="90000"/>
              </a:lnSpc>
              <a:spcAft>
                <a:spcPts val="600"/>
              </a:spcAft>
            </a:pPr>
            <a:r>
              <a:rPr lang="en-US" kern="1200" dirty="0">
                <a:solidFill>
                  <a:schemeClr val="tx1">
                    <a:lumMod val="85000"/>
                    <a:lumOff val="15000"/>
                  </a:schemeClr>
                </a:solidFill>
                <a:latin typeface="+mj-lt"/>
                <a:ea typeface="+mj-ea"/>
                <a:cs typeface="+mj-cs"/>
              </a:rPr>
              <a:t>Wha</a:t>
            </a:r>
            <a:r>
              <a:rPr lang="en-US" dirty="0">
                <a:solidFill>
                  <a:schemeClr val="tx1">
                    <a:lumMod val="85000"/>
                    <a:lumOff val="15000"/>
                  </a:schemeClr>
                </a:solidFill>
                <a:ea typeface="+mj-ea"/>
                <a:cs typeface="+mj-cs"/>
              </a:rPr>
              <a:t>t’s the problem here</a:t>
            </a:r>
            <a:r>
              <a:rPr lang="en-US" kern="1200" dirty="0">
                <a:solidFill>
                  <a:schemeClr val="tx1">
                    <a:lumMod val="85000"/>
                    <a:lumOff val="15000"/>
                  </a:schemeClr>
                </a:solidFill>
                <a:latin typeface="+mj-lt"/>
                <a:ea typeface="+mj-ea"/>
                <a:cs typeface="+mj-cs"/>
              </a:rPr>
              <a:t>?</a:t>
            </a:r>
          </a:p>
        </p:txBody>
      </p:sp>
      <p:sp>
        <p:nvSpPr>
          <p:cNvPr id="3" name="TextBox 2">
            <a:extLst>
              <a:ext uri="{FF2B5EF4-FFF2-40B4-BE49-F238E27FC236}">
                <a16:creationId xmlns:a16="http://schemas.microsoft.com/office/drawing/2014/main" id="{FEEF7930-55AD-966D-8562-182463979FB5}"/>
              </a:ext>
            </a:extLst>
          </p:cNvPr>
          <p:cNvSpPr txBox="1"/>
          <p:nvPr/>
        </p:nvSpPr>
        <p:spPr>
          <a:xfrm>
            <a:off x="6981553" y="3901995"/>
            <a:ext cx="2782556" cy="923330"/>
          </a:xfrm>
          <a:prstGeom prst="rect">
            <a:avLst/>
          </a:prstGeom>
          <a:noFill/>
        </p:spPr>
        <p:txBody>
          <a:bodyPr wrap="square">
            <a:spAutoFit/>
          </a:bodyPr>
          <a:lstStyle/>
          <a:p>
            <a:r>
              <a:rPr lang="en-PT" dirty="0"/>
              <a:t>Old code will interpret the enumeration values sent by new code in a wrong way</a:t>
            </a:r>
          </a:p>
        </p:txBody>
      </p:sp>
    </p:spTree>
    <p:extLst>
      <p:ext uri="{BB962C8B-B14F-4D97-AF65-F5344CB8AC3E}">
        <p14:creationId xmlns:p14="http://schemas.microsoft.com/office/powerpoint/2010/main" val="1239800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3"/>
                                        </p:tgtEl>
                                        <p:attrNameLst>
                                          <p:attrName>style.visibility</p:attrName>
                                        </p:attrNameLst>
                                      </p:cBhvr>
                                      <p:to>
                                        <p:strVal val="hidden"/>
                                      </p:to>
                                    </p:set>
                                  </p:childTnLst>
                                </p:cTn>
                              </p:par>
                              <p:par>
                                <p:cTn id="7" presetID="3" presetClass="entr" presetSubtype="1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animEffect transition="in" filter="blinds(horizontal)">
                                      <p:cBhvr>
                                        <p:cTn id="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1E35645-8D1F-C844-55A0-9BC88DEF1DBE}"/>
              </a:ext>
            </a:extLst>
          </p:cNvPr>
          <p:cNvSpPr txBox="1"/>
          <p:nvPr/>
        </p:nvSpPr>
        <p:spPr>
          <a:xfrm>
            <a:off x="4088524" y="1713186"/>
            <a:ext cx="184731" cy="369332"/>
          </a:xfrm>
          <a:prstGeom prst="rect">
            <a:avLst/>
          </a:prstGeom>
          <a:noFill/>
        </p:spPr>
        <p:txBody>
          <a:bodyPr wrap="none" rtlCol="0">
            <a:spAutoFit/>
          </a:bodyPr>
          <a:lstStyle/>
          <a:p>
            <a:endParaRPr lang="en-PT" dirty="0"/>
          </a:p>
        </p:txBody>
      </p:sp>
      <p:sp>
        <p:nvSpPr>
          <p:cNvPr id="7" name="TextBox 6">
            <a:extLst>
              <a:ext uri="{FF2B5EF4-FFF2-40B4-BE49-F238E27FC236}">
                <a16:creationId xmlns:a16="http://schemas.microsoft.com/office/drawing/2014/main" id="{0C77B2BC-B011-1C71-9B44-42EE72DC509F}"/>
              </a:ext>
            </a:extLst>
          </p:cNvPr>
          <p:cNvSpPr txBox="1"/>
          <p:nvPr/>
        </p:nvSpPr>
        <p:spPr>
          <a:xfrm>
            <a:off x="3941379" y="1723697"/>
            <a:ext cx="184731" cy="369332"/>
          </a:xfrm>
          <a:prstGeom prst="rect">
            <a:avLst/>
          </a:prstGeom>
          <a:noFill/>
        </p:spPr>
        <p:txBody>
          <a:bodyPr wrap="none" rtlCol="0">
            <a:spAutoFit/>
          </a:bodyPr>
          <a:lstStyle/>
          <a:p>
            <a:endParaRPr lang="en-PT" dirty="0"/>
          </a:p>
        </p:txBody>
      </p:sp>
      <p:sp>
        <p:nvSpPr>
          <p:cNvPr id="3" name="Title 1">
            <a:extLst>
              <a:ext uri="{FF2B5EF4-FFF2-40B4-BE49-F238E27FC236}">
                <a16:creationId xmlns:a16="http://schemas.microsoft.com/office/drawing/2014/main" id="{7CBE811C-8448-53D2-860B-CC77D13D3752}"/>
              </a:ext>
            </a:extLst>
          </p:cNvPr>
          <p:cNvSpPr txBox="1">
            <a:spLocks/>
          </p:cNvSpPr>
          <p:nvPr/>
        </p:nvSpPr>
        <p:spPr>
          <a:xfrm>
            <a:off x="594093" y="440879"/>
            <a:ext cx="8171535" cy="1330839"/>
          </a:xfrm>
          <a:prstGeom prst="rect">
            <a:avLst/>
          </a:prstGeom>
        </p:spPr>
        <p:txBody>
          <a:bodyPr vert="horz" lIns="91440" tIns="45720" rIns="91440" bIns="45720" rtlCol="0" anchor="ctr" anchorCtr="0">
            <a:normAutofit/>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defTabSz="914400">
              <a:lnSpc>
                <a:spcPct val="90000"/>
              </a:lnSpc>
              <a:spcAft>
                <a:spcPts val="600"/>
              </a:spcAft>
            </a:pPr>
            <a:r>
              <a:rPr lang="en-US" sz="4400" dirty="0">
                <a:ea typeface="+mj-ea"/>
                <a:cs typeface="+mj-cs"/>
              </a:rPr>
              <a:t>Please… Don’t use Java serialization!</a:t>
            </a:r>
            <a:endParaRPr lang="en-US" sz="4400" kern="1200" dirty="0">
              <a:solidFill>
                <a:schemeClr val="tx1"/>
              </a:solidFill>
              <a:latin typeface="+mj-lt"/>
              <a:ea typeface="+mj-ea"/>
              <a:cs typeface="+mj-cs"/>
            </a:endParaRPr>
          </a:p>
        </p:txBody>
      </p:sp>
      <p:pic>
        <p:nvPicPr>
          <p:cNvPr id="3074" name="Picture 2" descr="Java: Entenda para que serve o software e os problemas da sua ausência">
            <a:extLst>
              <a:ext uri="{FF2B5EF4-FFF2-40B4-BE49-F238E27FC236}">
                <a16:creationId xmlns:a16="http://schemas.microsoft.com/office/drawing/2014/main" id="{B6177684-3299-3FF6-DECF-7541AFF7BD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85273" y="2499881"/>
            <a:ext cx="4099121" cy="231631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6B3F3F03-F022-8489-DBB9-5DC86E9C581B}"/>
              </a:ext>
            </a:extLst>
          </p:cNvPr>
          <p:cNvSpPr txBox="1"/>
          <p:nvPr/>
        </p:nvSpPr>
        <p:spPr>
          <a:xfrm>
            <a:off x="698265" y="2511706"/>
            <a:ext cx="5042778" cy="3892732"/>
          </a:xfrm>
          <a:prstGeom prst="rect">
            <a:avLst/>
          </a:prstGeom>
          <a:noFill/>
        </p:spPr>
        <p:txBody>
          <a:bodyPr wrap="square">
            <a:spAutoFit/>
          </a:bodyPr>
          <a:lstStyle/>
          <a:p>
            <a:pPr marL="285750" indent="-285750">
              <a:lnSpc>
                <a:spcPct val="200000"/>
              </a:lnSpc>
              <a:buFont typeface="Arial" panose="020B0604020202020204" pitchFamily="34" charset="0"/>
              <a:buChar char="•"/>
            </a:pPr>
            <a:r>
              <a:rPr lang="en-PT" dirty="0"/>
              <a:t>Not language agnostic.</a:t>
            </a:r>
          </a:p>
          <a:p>
            <a:pPr marL="285750" indent="-285750">
              <a:lnSpc>
                <a:spcPct val="200000"/>
              </a:lnSpc>
              <a:buFont typeface="Arial" panose="020B0604020202020204" pitchFamily="34" charset="0"/>
              <a:buChar char="•"/>
            </a:pPr>
            <a:r>
              <a:rPr lang="en-PT" dirty="0"/>
              <a:t>Retro-compatibility not guaranteed between Java versions.</a:t>
            </a:r>
          </a:p>
          <a:p>
            <a:pPr marL="285750" indent="-285750">
              <a:lnSpc>
                <a:spcPct val="200000"/>
              </a:lnSpc>
              <a:buFont typeface="Arial" panose="020B0604020202020204" pitchFamily="34" charset="0"/>
              <a:buChar char="•"/>
            </a:pPr>
            <a:r>
              <a:rPr lang="en-PT" dirty="0"/>
              <a:t>No serialization version control.</a:t>
            </a:r>
          </a:p>
          <a:p>
            <a:pPr marL="285750" indent="-285750">
              <a:lnSpc>
                <a:spcPct val="200000"/>
              </a:lnSpc>
              <a:buFont typeface="Arial" panose="020B0604020202020204" pitchFamily="34" charset="0"/>
              <a:buChar char="•"/>
            </a:pPr>
            <a:r>
              <a:rPr lang="en-PT" dirty="0"/>
              <a:t>Not performant in terms of time or serialization size.</a:t>
            </a:r>
          </a:p>
          <a:p>
            <a:pPr marL="285750" indent="-285750">
              <a:lnSpc>
                <a:spcPct val="200000"/>
              </a:lnSpc>
              <a:buFont typeface="Arial" panose="020B0604020202020204" pitchFamily="34" charset="0"/>
              <a:buChar char="•"/>
            </a:pPr>
            <a:endParaRPr lang="en-PT" dirty="0"/>
          </a:p>
        </p:txBody>
      </p:sp>
    </p:spTree>
    <p:extLst>
      <p:ext uri="{BB962C8B-B14F-4D97-AF65-F5344CB8AC3E}">
        <p14:creationId xmlns:p14="http://schemas.microsoft.com/office/powerpoint/2010/main" val="360531149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Shape 5">
            <a:extLst>
              <a:ext uri="{FF2B5EF4-FFF2-40B4-BE49-F238E27FC236}">
                <a16:creationId xmlns:a16="http://schemas.microsoft.com/office/drawing/2014/main" id="{10A4B37C-7FF6-3637-8346-C5E2662C842A}"/>
              </a:ext>
            </a:extLst>
          </p:cNvPr>
          <p:cNvSpPr/>
          <p:nvPr/>
        </p:nvSpPr>
        <p:spPr>
          <a:xfrm>
            <a:off x="794478" y="316386"/>
            <a:ext cx="11397522" cy="6858000"/>
          </a:xfrm>
          <a:custGeom>
            <a:avLst/>
            <a:gdLst>
              <a:gd name="connsiteX0" fmla="*/ 4310830 w 10558073"/>
              <a:gd name="connsiteY0" fmla="*/ 0 h 6858000"/>
              <a:gd name="connsiteX1" fmla="*/ 10558073 w 10558073"/>
              <a:gd name="connsiteY1" fmla="*/ 0 h 6858000"/>
              <a:gd name="connsiteX2" fmla="*/ 10558073 w 10558073"/>
              <a:gd name="connsiteY2" fmla="*/ 6858000 h 6858000"/>
              <a:gd name="connsiteX3" fmla="*/ 0 w 10558073"/>
              <a:gd name="connsiteY3" fmla="*/ 6858000 h 6858000"/>
              <a:gd name="connsiteX4" fmla="*/ 4309340 w 10558073"/>
              <a:gd name="connsiteY4" fmla="*/ 674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58073" h="6858000">
                <a:moveTo>
                  <a:pt x="4310830" y="0"/>
                </a:moveTo>
                <a:lnTo>
                  <a:pt x="10558073" y="0"/>
                </a:lnTo>
                <a:lnTo>
                  <a:pt x="10558073" y="6858000"/>
                </a:lnTo>
                <a:lnTo>
                  <a:pt x="0" y="6858000"/>
                </a:lnTo>
                <a:cubicBezTo>
                  <a:pt x="0" y="3838164"/>
                  <a:pt x="1759544" y="1229291"/>
                  <a:pt x="4309340" y="674"/>
                </a:cubicBezTo>
                <a:close/>
              </a:path>
            </a:pathLst>
          </a:custGeom>
          <a:gradFill>
            <a:gsLst>
              <a:gs pos="0">
                <a:schemeClr val="accent1"/>
              </a:gs>
              <a:gs pos="100000">
                <a:schemeClr val="accent3"/>
              </a:gs>
            </a:gsLst>
            <a:lin ang="9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dirty="0"/>
          </a:p>
        </p:txBody>
      </p:sp>
      <p:sp>
        <p:nvSpPr>
          <p:cNvPr id="2" name="Title 3">
            <a:extLst>
              <a:ext uri="{FF2B5EF4-FFF2-40B4-BE49-F238E27FC236}">
                <a16:creationId xmlns:a16="http://schemas.microsoft.com/office/drawing/2014/main" id="{2713A1D4-ED9D-9539-892B-A245E9617F8C}"/>
              </a:ext>
            </a:extLst>
          </p:cNvPr>
          <p:cNvSpPr txBox="1">
            <a:spLocks/>
          </p:cNvSpPr>
          <p:nvPr/>
        </p:nvSpPr>
        <p:spPr>
          <a:xfrm>
            <a:off x="3173246" y="2739892"/>
            <a:ext cx="5839845" cy="1411694"/>
          </a:xfrm>
          <a:prstGeom prst="rect">
            <a:avLst/>
          </a:prstGeom>
        </p:spPr>
        <p:txBody>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algn="ctr"/>
            <a:r>
              <a:rPr lang="en-US" sz="4400" dirty="0">
                <a:solidFill>
                  <a:schemeClr val="tx1">
                    <a:lumMod val="85000"/>
                    <a:lumOff val="15000"/>
                  </a:schemeClr>
                </a:solidFill>
                <a:latin typeface="Effra" panose="020B0603020203020204" pitchFamily="34" charset="0"/>
                <a:cs typeface="Effra" panose="020B0603020203020204" pitchFamily="34" charset="0"/>
              </a:rPr>
              <a:t>10. Final Quiz</a:t>
            </a:r>
          </a:p>
          <a:p>
            <a:pPr algn="ctr"/>
            <a:r>
              <a:rPr lang="en-US" sz="2000" dirty="0">
                <a:solidFill>
                  <a:schemeClr val="tx1">
                    <a:lumMod val="85000"/>
                    <a:lumOff val="15000"/>
                  </a:schemeClr>
                </a:solidFill>
                <a:latin typeface="Effra" panose="020B0603020203020204" pitchFamily="34" charset="0"/>
                <a:cs typeface="Effra" panose="020B0603020203020204" pitchFamily="34" charset="0"/>
              </a:rPr>
              <a:t>(to check if you can put Kafka on your CV 😂 )</a:t>
            </a:r>
            <a:endParaRPr lang="en-US" sz="4400" dirty="0">
              <a:solidFill>
                <a:schemeClr val="tx1">
                  <a:lumMod val="85000"/>
                  <a:lumOff val="15000"/>
                </a:schemeClr>
              </a:solidFill>
              <a:latin typeface="Effra" panose="020B0603020203020204" pitchFamily="34" charset="0"/>
              <a:cs typeface="Effra" panose="020B0603020203020204" pitchFamily="34" charset="0"/>
            </a:endParaRPr>
          </a:p>
        </p:txBody>
      </p:sp>
      <p:sp>
        <p:nvSpPr>
          <p:cNvPr id="3" name="Title 3">
            <a:extLst>
              <a:ext uri="{FF2B5EF4-FFF2-40B4-BE49-F238E27FC236}">
                <a16:creationId xmlns:a16="http://schemas.microsoft.com/office/drawing/2014/main" id="{22EAE305-CBA5-EB14-3F28-D6B392CEE32B}"/>
              </a:ext>
            </a:extLst>
          </p:cNvPr>
          <p:cNvSpPr txBox="1">
            <a:spLocks/>
          </p:cNvSpPr>
          <p:nvPr/>
        </p:nvSpPr>
        <p:spPr>
          <a:xfrm>
            <a:off x="3554412" y="3364815"/>
            <a:ext cx="5083176" cy="624923"/>
          </a:xfrm>
          <a:prstGeom prst="rect">
            <a:avLst/>
          </a:prstGeom>
        </p:spPr>
        <p:txBody>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algn="ctr"/>
            <a:endParaRPr lang="en-US" sz="2000" b="0" dirty="0">
              <a:solidFill>
                <a:schemeClr val="bg1"/>
              </a:solidFill>
              <a:latin typeface="Effra" panose="020B0603020203020204" pitchFamily="34" charset="0"/>
              <a:cs typeface="Effra" panose="020B0603020203020204" pitchFamily="34" charset="0"/>
            </a:endParaRPr>
          </a:p>
        </p:txBody>
      </p:sp>
      <p:pic>
        <p:nvPicPr>
          <p:cNvPr id="13" name="Picture 12" descr="Qr code&#10;&#10;Description automatically generated">
            <a:extLst>
              <a:ext uri="{FF2B5EF4-FFF2-40B4-BE49-F238E27FC236}">
                <a16:creationId xmlns:a16="http://schemas.microsoft.com/office/drawing/2014/main" id="{1D9BA00D-570C-4C11-8AFC-5B2B0AD680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41607" y="6064241"/>
            <a:ext cx="1703124" cy="477373"/>
          </a:xfrm>
          <a:prstGeom prst="rect">
            <a:avLst/>
          </a:prstGeom>
        </p:spPr>
      </p:pic>
    </p:spTree>
    <p:extLst>
      <p:ext uri="{BB962C8B-B14F-4D97-AF65-F5344CB8AC3E}">
        <p14:creationId xmlns:p14="http://schemas.microsoft.com/office/powerpoint/2010/main" val="20107792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Shape 5">
            <a:extLst>
              <a:ext uri="{FF2B5EF4-FFF2-40B4-BE49-F238E27FC236}">
                <a16:creationId xmlns:a16="http://schemas.microsoft.com/office/drawing/2014/main" id="{10A4B37C-7FF6-3637-8346-C5E2662C842A}"/>
              </a:ext>
            </a:extLst>
          </p:cNvPr>
          <p:cNvSpPr/>
          <p:nvPr/>
        </p:nvSpPr>
        <p:spPr>
          <a:xfrm>
            <a:off x="794478" y="316386"/>
            <a:ext cx="11397522" cy="6858000"/>
          </a:xfrm>
          <a:custGeom>
            <a:avLst/>
            <a:gdLst>
              <a:gd name="connsiteX0" fmla="*/ 4310830 w 10558073"/>
              <a:gd name="connsiteY0" fmla="*/ 0 h 6858000"/>
              <a:gd name="connsiteX1" fmla="*/ 10558073 w 10558073"/>
              <a:gd name="connsiteY1" fmla="*/ 0 h 6858000"/>
              <a:gd name="connsiteX2" fmla="*/ 10558073 w 10558073"/>
              <a:gd name="connsiteY2" fmla="*/ 6858000 h 6858000"/>
              <a:gd name="connsiteX3" fmla="*/ 0 w 10558073"/>
              <a:gd name="connsiteY3" fmla="*/ 6858000 h 6858000"/>
              <a:gd name="connsiteX4" fmla="*/ 4309340 w 10558073"/>
              <a:gd name="connsiteY4" fmla="*/ 674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58073" h="6858000">
                <a:moveTo>
                  <a:pt x="4310830" y="0"/>
                </a:moveTo>
                <a:lnTo>
                  <a:pt x="10558073" y="0"/>
                </a:lnTo>
                <a:lnTo>
                  <a:pt x="10558073" y="6858000"/>
                </a:lnTo>
                <a:lnTo>
                  <a:pt x="0" y="6858000"/>
                </a:lnTo>
                <a:cubicBezTo>
                  <a:pt x="0" y="3838164"/>
                  <a:pt x="1759544" y="1229291"/>
                  <a:pt x="4309340" y="674"/>
                </a:cubicBezTo>
                <a:close/>
              </a:path>
            </a:pathLst>
          </a:custGeom>
          <a:gradFill>
            <a:gsLst>
              <a:gs pos="0">
                <a:schemeClr val="accent1"/>
              </a:gs>
              <a:gs pos="100000">
                <a:schemeClr val="accent3"/>
              </a:gs>
            </a:gsLst>
            <a:lin ang="9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dirty="0"/>
          </a:p>
        </p:txBody>
      </p:sp>
      <p:sp>
        <p:nvSpPr>
          <p:cNvPr id="2" name="Title 3">
            <a:extLst>
              <a:ext uri="{FF2B5EF4-FFF2-40B4-BE49-F238E27FC236}">
                <a16:creationId xmlns:a16="http://schemas.microsoft.com/office/drawing/2014/main" id="{2713A1D4-ED9D-9539-892B-A245E9617F8C}"/>
              </a:ext>
            </a:extLst>
          </p:cNvPr>
          <p:cNvSpPr txBox="1">
            <a:spLocks/>
          </p:cNvSpPr>
          <p:nvPr/>
        </p:nvSpPr>
        <p:spPr>
          <a:xfrm>
            <a:off x="3058889" y="2739892"/>
            <a:ext cx="6068559" cy="624923"/>
          </a:xfrm>
          <a:prstGeom prst="rect">
            <a:avLst/>
          </a:prstGeom>
        </p:spPr>
        <p:txBody>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algn="ctr"/>
            <a:r>
              <a:rPr lang="en-US" sz="4400" dirty="0">
                <a:solidFill>
                  <a:schemeClr val="tx1">
                    <a:lumMod val="85000"/>
                    <a:lumOff val="15000"/>
                  </a:schemeClr>
                </a:solidFill>
                <a:latin typeface="Effra" panose="020B0603020203020204" pitchFamily="34" charset="0"/>
                <a:cs typeface="Effra" panose="020B0603020203020204" pitchFamily="34" charset="0"/>
              </a:rPr>
              <a:t>3. The Origin of the Name</a:t>
            </a:r>
          </a:p>
        </p:txBody>
      </p:sp>
      <p:sp>
        <p:nvSpPr>
          <p:cNvPr id="3" name="Title 3">
            <a:extLst>
              <a:ext uri="{FF2B5EF4-FFF2-40B4-BE49-F238E27FC236}">
                <a16:creationId xmlns:a16="http://schemas.microsoft.com/office/drawing/2014/main" id="{22EAE305-CBA5-EB14-3F28-D6B392CEE32B}"/>
              </a:ext>
            </a:extLst>
          </p:cNvPr>
          <p:cNvSpPr txBox="1">
            <a:spLocks/>
          </p:cNvSpPr>
          <p:nvPr/>
        </p:nvSpPr>
        <p:spPr>
          <a:xfrm>
            <a:off x="3554412" y="3364815"/>
            <a:ext cx="5083176" cy="624923"/>
          </a:xfrm>
          <a:prstGeom prst="rect">
            <a:avLst/>
          </a:prstGeom>
        </p:spPr>
        <p:txBody>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algn="ctr"/>
            <a:endParaRPr lang="en-US" sz="2000" b="0" dirty="0">
              <a:solidFill>
                <a:schemeClr val="bg1"/>
              </a:solidFill>
              <a:latin typeface="Effra" panose="020B0603020203020204" pitchFamily="34" charset="0"/>
              <a:cs typeface="Effra" panose="020B0603020203020204" pitchFamily="34" charset="0"/>
            </a:endParaRPr>
          </a:p>
        </p:txBody>
      </p:sp>
      <p:pic>
        <p:nvPicPr>
          <p:cNvPr id="13" name="Picture 12" descr="Qr code&#10;&#10;Description automatically generated">
            <a:extLst>
              <a:ext uri="{FF2B5EF4-FFF2-40B4-BE49-F238E27FC236}">
                <a16:creationId xmlns:a16="http://schemas.microsoft.com/office/drawing/2014/main" id="{1D9BA00D-570C-4C11-8AFC-5B2B0AD680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41607" y="6064241"/>
            <a:ext cx="1703124" cy="477373"/>
          </a:xfrm>
          <a:prstGeom prst="rect">
            <a:avLst/>
          </a:prstGeom>
        </p:spPr>
      </p:pic>
    </p:spTree>
    <p:extLst>
      <p:ext uri="{BB962C8B-B14F-4D97-AF65-F5344CB8AC3E}">
        <p14:creationId xmlns:p14="http://schemas.microsoft.com/office/powerpoint/2010/main" val="159960974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5378FF7-1CBD-571D-3597-007363A7BD63}"/>
              </a:ext>
            </a:extLst>
          </p:cNvPr>
          <p:cNvSpPr txBox="1"/>
          <p:nvPr/>
        </p:nvSpPr>
        <p:spPr>
          <a:xfrm>
            <a:off x="1135117" y="2201944"/>
            <a:ext cx="5370787" cy="646331"/>
          </a:xfrm>
          <a:prstGeom prst="rect">
            <a:avLst/>
          </a:prstGeom>
          <a:noFill/>
        </p:spPr>
        <p:txBody>
          <a:bodyPr wrap="square">
            <a:spAutoFit/>
          </a:bodyPr>
          <a:lstStyle/>
          <a:p>
            <a:r>
              <a:rPr lang="en-GB" dirty="0"/>
              <a:t>Can we have multiple producers for the same topic? What about consumers?</a:t>
            </a:r>
            <a:endParaRPr lang="en-PT" dirty="0"/>
          </a:p>
        </p:txBody>
      </p:sp>
      <p:pic>
        <p:nvPicPr>
          <p:cNvPr id="4" name="Picture 2">
            <a:extLst>
              <a:ext uri="{FF2B5EF4-FFF2-40B4-BE49-F238E27FC236}">
                <a16:creationId xmlns:a16="http://schemas.microsoft.com/office/drawing/2014/main" id="{43D533EF-49A1-DA54-E57E-2F549B53F2BC}"/>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664482" y="1732799"/>
            <a:ext cx="3392401" cy="339240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E0373882-940C-B541-AFF7-24D6B9E919BF}"/>
              </a:ext>
            </a:extLst>
          </p:cNvPr>
          <p:cNvSpPr txBox="1"/>
          <p:nvPr/>
        </p:nvSpPr>
        <p:spPr>
          <a:xfrm>
            <a:off x="1135117" y="3105833"/>
            <a:ext cx="5370787" cy="646331"/>
          </a:xfrm>
          <a:prstGeom prst="rect">
            <a:avLst/>
          </a:prstGeom>
          <a:noFill/>
        </p:spPr>
        <p:txBody>
          <a:bodyPr wrap="square">
            <a:spAutoFit/>
          </a:bodyPr>
          <a:lstStyle/>
          <a:p>
            <a:r>
              <a:rPr lang="en-GB" dirty="0"/>
              <a:t>Yes! That is one of the main features of Kafka that allows us to have loose coupling</a:t>
            </a:r>
            <a:endParaRPr lang="en-PT" dirty="0"/>
          </a:p>
        </p:txBody>
      </p:sp>
    </p:spTree>
    <p:extLst>
      <p:ext uri="{BB962C8B-B14F-4D97-AF65-F5344CB8AC3E}">
        <p14:creationId xmlns:p14="http://schemas.microsoft.com/office/powerpoint/2010/main" val="10762321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6F749E81-D58F-6CF8-D98A-03B7A8B83C90}"/>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253171" y="1732799"/>
            <a:ext cx="3392401" cy="339240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3ADABBB-8A1A-AE04-B019-BEE9527D992C}"/>
              </a:ext>
            </a:extLst>
          </p:cNvPr>
          <p:cNvSpPr txBox="1"/>
          <p:nvPr/>
        </p:nvSpPr>
        <p:spPr>
          <a:xfrm>
            <a:off x="5749158" y="2077684"/>
            <a:ext cx="4916401" cy="923330"/>
          </a:xfrm>
          <a:prstGeom prst="rect">
            <a:avLst/>
          </a:prstGeom>
          <a:noFill/>
        </p:spPr>
        <p:txBody>
          <a:bodyPr wrap="square">
            <a:spAutoFit/>
          </a:bodyPr>
          <a:lstStyle/>
          <a:p>
            <a:r>
              <a:rPr lang="en-PT" dirty="0"/>
              <a:t>How is ordering guaranteed in Kafka? What do we have to take into consideration when designing a system which required event ordering?</a:t>
            </a:r>
          </a:p>
        </p:txBody>
      </p:sp>
      <p:sp>
        <p:nvSpPr>
          <p:cNvPr id="3" name="TextBox 2">
            <a:extLst>
              <a:ext uri="{FF2B5EF4-FFF2-40B4-BE49-F238E27FC236}">
                <a16:creationId xmlns:a16="http://schemas.microsoft.com/office/drawing/2014/main" id="{6511B002-4DF2-E618-2462-638B1BC0FBA2}"/>
              </a:ext>
            </a:extLst>
          </p:cNvPr>
          <p:cNvSpPr txBox="1"/>
          <p:nvPr/>
        </p:nvSpPr>
        <p:spPr>
          <a:xfrm>
            <a:off x="5749157" y="3256822"/>
            <a:ext cx="4916401" cy="1200329"/>
          </a:xfrm>
          <a:prstGeom prst="rect">
            <a:avLst/>
          </a:prstGeom>
          <a:noFill/>
        </p:spPr>
        <p:txBody>
          <a:bodyPr wrap="square">
            <a:spAutoFit/>
          </a:bodyPr>
          <a:lstStyle/>
          <a:p>
            <a:r>
              <a:rPr lang="en-PT" dirty="0"/>
              <a:t>Kafka guarantees ordering within each partition of a given topic. We should guarantee that messages that should be processed in order are sent by with the same partition key associated.</a:t>
            </a:r>
          </a:p>
        </p:txBody>
      </p:sp>
    </p:spTree>
    <p:extLst>
      <p:ext uri="{BB962C8B-B14F-4D97-AF65-F5344CB8AC3E}">
        <p14:creationId xmlns:p14="http://schemas.microsoft.com/office/powerpoint/2010/main" val="2685963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6F749E81-D58F-6CF8-D98A-03B7A8B83C90}"/>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664482" y="1732799"/>
            <a:ext cx="3392401" cy="339240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3652B342-CEFF-526C-EB2B-33F00D8EEFB2}"/>
              </a:ext>
            </a:extLst>
          </p:cNvPr>
          <p:cNvSpPr txBox="1"/>
          <p:nvPr/>
        </p:nvSpPr>
        <p:spPr>
          <a:xfrm>
            <a:off x="1242661" y="1813825"/>
            <a:ext cx="5589063" cy="923330"/>
          </a:xfrm>
          <a:prstGeom prst="rect">
            <a:avLst/>
          </a:prstGeom>
          <a:noFill/>
        </p:spPr>
        <p:txBody>
          <a:bodyPr wrap="square">
            <a:spAutoFit/>
          </a:bodyPr>
          <a:lstStyle/>
          <a:p>
            <a:r>
              <a:rPr lang="en-PT" dirty="0"/>
              <a:t>What happens if the number of partitions is different than the number of consumers? How does the Kafka cluster manages that?</a:t>
            </a:r>
          </a:p>
        </p:txBody>
      </p:sp>
      <p:sp>
        <p:nvSpPr>
          <p:cNvPr id="3" name="TextBox 2">
            <a:extLst>
              <a:ext uri="{FF2B5EF4-FFF2-40B4-BE49-F238E27FC236}">
                <a16:creationId xmlns:a16="http://schemas.microsoft.com/office/drawing/2014/main" id="{06E0B0E7-14B9-5B9A-2A6C-2D7BEB73CD40}"/>
              </a:ext>
            </a:extLst>
          </p:cNvPr>
          <p:cNvSpPr txBox="1"/>
          <p:nvPr/>
        </p:nvSpPr>
        <p:spPr>
          <a:xfrm>
            <a:off x="1242660" y="3105833"/>
            <a:ext cx="5589063" cy="1754326"/>
          </a:xfrm>
          <a:prstGeom prst="rect">
            <a:avLst/>
          </a:prstGeom>
          <a:noFill/>
        </p:spPr>
        <p:txBody>
          <a:bodyPr wrap="square">
            <a:spAutoFit/>
          </a:bodyPr>
          <a:lstStyle/>
          <a:p>
            <a:r>
              <a:rPr lang="en-PT" dirty="0"/>
              <a:t>If the number of partitions is higher than the number of consumers some consumers will process multiple partititions. </a:t>
            </a:r>
          </a:p>
          <a:p>
            <a:r>
              <a:rPr lang="en-PT" dirty="0"/>
              <a:t>If the number of partitions is lower than the number of consumers some consumers will be idle.</a:t>
            </a:r>
          </a:p>
          <a:p>
            <a:endParaRPr lang="en-PT" dirty="0"/>
          </a:p>
        </p:txBody>
      </p:sp>
    </p:spTree>
    <p:extLst>
      <p:ext uri="{BB962C8B-B14F-4D97-AF65-F5344CB8AC3E}">
        <p14:creationId xmlns:p14="http://schemas.microsoft.com/office/powerpoint/2010/main" val="3477253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6F749E81-D58F-6CF8-D98A-03B7A8B83C90}"/>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253171" y="1732799"/>
            <a:ext cx="3392401" cy="339240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221E653-96BB-8DB6-2259-158CC5FEE58E}"/>
              </a:ext>
            </a:extLst>
          </p:cNvPr>
          <p:cNvSpPr txBox="1"/>
          <p:nvPr/>
        </p:nvSpPr>
        <p:spPr>
          <a:xfrm>
            <a:off x="5801709" y="1956082"/>
            <a:ext cx="4842829" cy="923330"/>
          </a:xfrm>
          <a:prstGeom prst="rect">
            <a:avLst/>
          </a:prstGeom>
          <a:noFill/>
        </p:spPr>
        <p:txBody>
          <a:bodyPr wrap="square">
            <a:spAutoFit/>
          </a:bodyPr>
          <a:lstStyle/>
          <a:p>
            <a:r>
              <a:rPr lang="en-PT" dirty="0"/>
              <a:t>If I have two applications consuming from the same topic how do I guarantee that each one of them processes all messages from the topic?</a:t>
            </a:r>
          </a:p>
        </p:txBody>
      </p:sp>
      <p:sp>
        <p:nvSpPr>
          <p:cNvPr id="5" name="TextBox 4">
            <a:extLst>
              <a:ext uri="{FF2B5EF4-FFF2-40B4-BE49-F238E27FC236}">
                <a16:creationId xmlns:a16="http://schemas.microsoft.com/office/drawing/2014/main" id="{7BFC1A46-9C0B-5253-CB8D-E4330E7E407B}"/>
              </a:ext>
            </a:extLst>
          </p:cNvPr>
          <p:cNvSpPr txBox="1"/>
          <p:nvPr/>
        </p:nvSpPr>
        <p:spPr>
          <a:xfrm>
            <a:off x="5801709" y="3428999"/>
            <a:ext cx="4842829" cy="369332"/>
          </a:xfrm>
          <a:prstGeom prst="rect">
            <a:avLst/>
          </a:prstGeom>
          <a:noFill/>
        </p:spPr>
        <p:txBody>
          <a:bodyPr wrap="square">
            <a:spAutoFit/>
          </a:bodyPr>
          <a:lstStyle/>
          <a:p>
            <a:r>
              <a:rPr lang="en-PT" dirty="0"/>
              <a:t>By assigning them distintic consumer groups</a:t>
            </a:r>
          </a:p>
        </p:txBody>
      </p:sp>
    </p:spTree>
    <p:extLst>
      <p:ext uri="{BB962C8B-B14F-4D97-AF65-F5344CB8AC3E}">
        <p14:creationId xmlns:p14="http://schemas.microsoft.com/office/powerpoint/2010/main" val="3823733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3BBD175-359C-0C43-8267-C916FD7CAEB9}"/>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664482" y="1732799"/>
            <a:ext cx="3392401" cy="339240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D5F1A71-0337-FD76-F05B-D79E0760DD52}"/>
              </a:ext>
            </a:extLst>
          </p:cNvPr>
          <p:cNvSpPr txBox="1"/>
          <p:nvPr/>
        </p:nvSpPr>
        <p:spPr>
          <a:xfrm>
            <a:off x="977461" y="2000382"/>
            <a:ext cx="6096000" cy="923330"/>
          </a:xfrm>
          <a:prstGeom prst="rect">
            <a:avLst/>
          </a:prstGeom>
          <a:noFill/>
        </p:spPr>
        <p:txBody>
          <a:bodyPr wrap="square">
            <a:spAutoFit/>
          </a:bodyPr>
          <a:lstStyle/>
          <a:p>
            <a:r>
              <a:rPr lang="en-PT" dirty="0"/>
              <a:t>What should we use as the partition key in a e-commerce website which emits events to a Kafka topic about the status of the orders?</a:t>
            </a:r>
          </a:p>
        </p:txBody>
      </p:sp>
      <p:sp>
        <p:nvSpPr>
          <p:cNvPr id="2" name="TextBox 1">
            <a:extLst>
              <a:ext uri="{FF2B5EF4-FFF2-40B4-BE49-F238E27FC236}">
                <a16:creationId xmlns:a16="http://schemas.microsoft.com/office/drawing/2014/main" id="{701D6DC6-1899-8E87-0539-A66162AA313E}"/>
              </a:ext>
            </a:extLst>
          </p:cNvPr>
          <p:cNvSpPr txBox="1"/>
          <p:nvPr/>
        </p:nvSpPr>
        <p:spPr>
          <a:xfrm>
            <a:off x="977461" y="3266878"/>
            <a:ext cx="6096000" cy="923330"/>
          </a:xfrm>
          <a:prstGeom prst="rect">
            <a:avLst/>
          </a:prstGeom>
          <a:noFill/>
        </p:spPr>
        <p:txBody>
          <a:bodyPr wrap="square">
            <a:spAutoFit/>
          </a:bodyPr>
          <a:lstStyle/>
          <a:p>
            <a:r>
              <a:rPr lang="en-PT" dirty="0"/>
              <a:t>The order ID would be a good example. That way all messages related to that order end up in the same partition and with that we can guarantee ordering.</a:t>
            </a:r>
          </a:p>
        </p:txBody>
      </p:sp>
    </p:spTree>
    <p:extLst>
      <p:ext uri="{BB962C8B-B14F-4D97-AF65-F5344CB8AC3E}">
        <p14:creationId xmlns:p14="http://schemas.microsoft.com/office/powerpoint/2010/main" val="4278283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6F749E81-D58F-6CF8-D98A-03B7A8B83C90}"/>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253171" y="1732799"/>
            <a:ext cx="3392401" cy="339240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7C7610A-DB5C-BF3A-C64C-4B7319EBC032}"/>
              </a:ext>
            </a:extLst>
          </p:cNvPr>
          <p:cNvSpPr txBox="1"/>
          <p:nvPr/>
        </p:nvSpPr>
        <p:spPr>
          <a:xfrm>
            <a:off x="5192110" y="2099469"/>
            <a:ext cx="5528442" cy="646331"/>
          </a:xfrm>
          <a:prstGeom prst="rect">
            <a:avLst/>
          </a:prstGeom>
          <a:noFill/>
        </p:spPr>
        <p:txBody>
          <a:bodyPr wrap="square">
            <a:spAutoFit/>
          </a:bodyPr>
          <a:lstStyle/>
          <a:p>
            <a:r>
              <a:rPr lang="en-PT" dirty="0"/>
              <a:t>In which type of systems is the fire-and-forget message sending strategy appropriate? </a:t>
            </a:r>
          </a:p>
        </p:txBody>
      </p:sp>
      <p:sp>
        <p:nvSpPr>
          <p:cNvPr id="3" name="TextBox 2">
            <a:extLst>
              <a:ext uri="{FF2B5EF4-FFF2-40B4-BE49-F238E27FC236}">
                <a16:creationId xmlns:a16="http://schemas.microsoft.com/office/drawing/2014/main" id="{D68157E9-948B-F0B7-645C-AB00477D1787}"/>
              </a:ext>
            </a:extLst>
          </p:cNvPr>
          <p:cNvSpPr txBox="1"/>
          <p:nvPr/>
        </p:nvSpPr>
        <p:spPr>
          <a:xfrm>
            <a:off x="5192110" y="2987593"/>
            <a:ext cx="5528442" cy="923330"/>
          </a:xfrm>
          <a:prstGeom prst="rect">
            <a:avLst/>
          </a:prstGeom>
          <a:noFill/>
        </p:spPr>
        <p:txBody>
          <a:bodyPr wrap="square">
            <a:spAutoFit/>
          </a:bodyPr>
          <a:lstStyle/>
          <a:p>
            <a:r>
              <a:rPr lang="en-PT" dirty="0"/>
              <a:t>In systems where the high throughput is the one of main requirements of the system and we don’t mind losing a few messages to achieve it.</a:t>
            </a:r>
          </a:p>
        </p:txBody>
      </p:sp>
    </p:spTree>
    <p:extLst>
      <p:ext uri="{BB962C8B-B14F-4D97-AF65-F5344CB8AC3E}">
        <p14:creationId xmlns:p14="http://schemas.microsoft.com/office/powerpoint/2010/main" val="838968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567FE6F-2C35-6053-D2FA-89CB8036F120}"/>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664482" y="1732799"/>
            <a:ext cx="3392401" cy="339240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549648E-4A1B-6EFF-082D-2FFE0A7CAA66}"/>
              </a:ext>
            </a:extLst>
          </p:cNvPr>
          <p:cNvSpPr txBox="1"/>
          <p:nvPr/>
        </p:nvSpPr>
        <p:spPr>
          <a:xfrm>
            <a:off x="961696" y="2057401"/>
            <a:ext cx="6096000" cy="369332"/>
          </a:xfrm>
          <a:prstGeom prst="rect">
            <a:avLst/>
          </a:prstGeom>
          <a:noFill/>
        </p:spPr>
        <p:txBody>
          <a:bodyPr wrap="square">
            <a:spAutoFit/>
          </a:bodyPr>
          <a:lstStyle/>
          <a:p>
            <a:r>
              <a:rPr lang="en-PT" dirty="0"/>
              <a:t>What happens if a consumer is offline? Are the messages lost? </a:t>
            </a:r>
          </a:p>
        </p:txBody>
      </p:sp>
      <p:sp>
        <p:nvSpPr>
          <p:cNvPr id="2" name="TextBox 1">
            <a:extLst>
              <a:ext uri="{FF2B5EF4-FFF2-40B4-BE49-F238E27FC236}">
                <a16:creationId xmlns:a16="http://schemas.microsoft.com/office/drawing/2014/main" id="{8F4427DF-CE30-2FFB-1935-F9A1848BD150}"/>
              </a:ext>
            </a:extLst>
          </p:cNvPr>
          <p:cNvSpPr txBox="1"/>
          <p:nvPr/>
        </p:nvSpPr>
        <p:spPr>
          <a:xfrm>
            <a:off x="961696" y="2923768"/>
            <a:ext cx="6096000" cy="646331"/>
          </a:xfrm>
          <a:prstGeom prst="rect">
            <a:avLst/>
          </a:prstGeom>
          <a:noFill/>
        </p:spPr>
        <p:txBody>
          <a:bodyPr wrap="square">
            <a:spAutoFit/>
          </a:bodyPr>
          <a:lstStyle/>
          <a:p>
            <a:r>
              <a:rPr lang="en-PT" dirty="0"/>
              <a:t>It depends on the retention period of the topic and for how long was the consumer offline.</a:t>
            </a:r>
          </a:p>
        </p:txBody>
      </p:sp>
    </p:spTree>
    <p:extLst>
      <p:ext uri="{BB962C8B-B14F-4D97-AF65-F5344CB8AC3E}">
        <p14:creationId xmlns:p14="http://schemas.microsoft.com/office/powerpoint/2010/main" val="3726677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6F749E81-D58F-6CF8-D98A-03B7A8B83C90}"/>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253171" y="1732799"/>
            <a:ext cx="3392401" cy="339240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EB1255E1-6166-2B31-7E99-D6698D2D0E95}"/>
              </a:ext>
            </a:extLst>
          </p:cNvPr>
          <p:cNvSpPr txBox="1"/>
          <p:nvPr/>
        </p:nvSpPr>
        <p:spPr>
          <a:xfrm>
            <a:off x="5160579" y="2096840"/>
            <a:ext cx="5475890" cy="646331"/>
          </a:xfrm>
          <a:prstGeom prst="rect">
            <a:avLst/>
          </a:prstGeom>
          <a:noFill/>
        </p:spPr>
        <p:txBody>
          <a:bodyPr wrap="square">
            <a:spAutoFit/>
          </a:bodyPr>
          <a:lstStyle/>
          <a:p>
            <a:r>
              <a:rPr lang="en-PT" dirty="0"/>
              <a:t>How do the consumers keep track of the messages they already consumed?</a:t>
            </a:r>
          </a:p>
        </p:txBody>
      </p:sp>
      <p:sp>
        <p:nvSpPr>
          <p:cNvPr id="3" name="TextBox 2">
            <a:extLst>
              <a:ext uri="{FF2B5EF4-FFF2-40B4-BE49-F238E27FC236}">
                <a16:creationId xmlns:a16="http://schemas.microsoft.com/office/drawing/2014/main" id="{59907B7D-8F4A-61EA-8BBD-6D5318A0FA27}"/>
              </a:ext>
            </a:extLst>
          </p:cNvPr>
          <p:cNvSpPr txBox="1"/>
          <p:nvPr/>
        </p:nvSpPr>
        <p:spPr>
          <a:xfrm>
            <a:off x="5160579" y="3095323"/>
            <a:ext cx="5475890" cy="1477328"/>
          </a:xfrm>
          <a:prstGeom prst="rect">
            <a:avLst/>
          </a:prstGeom>
          <a:noFill/>
        </p:spPr>
        <p:txBody>
          <a:bodyPr wrap="square">
            <a:spAutoFit/>
          </a:bodyPr>
          <a:lstStyle/>
          <a:p>
            <a:r>
              <a:rPr lang="en-PT" dirty="0"/>
              <a:t>They periodically commit the offset of the messages that they have processed and the Kafka cluster keeps track of that information. When the consumer starts the Kafka cluster will start sending him messages starting from to the last commited offset.</a:t>
            </a:r>
          </a:p>
        </p:txBody>
      </p:sp>
    </p:spTree>
    <p:extLst>
      <p:ext uri="{BB962C8B-B14F-4D97-AF65-F5344CB8AC3E}">
        <p14:creationId xmlns:p14="http://schemas.microsoft.com/office/powerpoint/2010/main" val="1339351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EFB716C-B474-18D5-9314-10DB2CCE7EFD}"/>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664482" y="1732799"/>
            <a:ext cx="3392401" cy="339240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F58100D-3996-316B-35BC-0F024CBEE4A3}"/>
              </a:ext>
            </a:extLst>
          </p:cNvPr>
          <p:cNvSpPr txBox="1"/>
          <p:nvPr/>
        </p:nvSpPr>
        <p:spPr>
          <a:xfrm>
            <a:off x="956440" y="2086330"/>
            <a:ext cx="5307724" cy="646331"/>
          </a:xfrm>
          <a:prstGeom prst="rect">
            <a:avLst/>
          </a:prstGeom>
          <a:noFill/>
        </p:spPr>
        <p:txBody>
          <a:bodyPr wrap="square">
            <a:spAutoFit/>
          </a:bodyPr>
          <a:lstStyle/>
          <a:p>
            <a:r>
              <a:rPr lang="en-PT" dirty="0"/>
              <a:t>What does it mean for a consumer to be idempotent? Should we program our consumer to be idempotent? </a:t>
            </a:r>
          </a:p>
        </p:txBody>
      </p:sp>
      <p:sp>
        <p:nvSpPr>
          <p:cNvPr id="2" name="TextBox 1">
            <a:extLst>
              <a:ext uri="{FF2B5EF4-FFF2-40B4-BE49-F238E27FC236}">
                <a16:creationId xmlns:a16="http://schemas.microsoft.com/office/drawing/2014/main" id="{9C09F92C-808E-CBA5-6942-A592961F0330}"/>
              </a:ext>
            </a:extLst>
          </p:cNvPr>
          <p:cNvSpPr txBox="1"/>
          <p:nvPr/>
        </p:nvSpPr>
        <p:spPr>
          <a:xfrm>
            <a:off x="956440" y="3105833"/>
            <a:ext cx="5307724" cy="1477328"/>
          </a:xfrm>
          <a:prstGeom prst="rect">
            <a:avLst/>
          </a:prstGeom>
          <a:noFill/>
        </p:spPr>
        <p:txBody>
          <a:bodyPr wrap="square">
            <a:spAutoFit/>
          </a:bodyPr>
          <a:lstStyle/>
          <a:p>
            <a:r>
              <a:rPr lang="en-PT" dirty="0"/>
              <a:t>It means that it can process the same message multiple times without side-effects. Usually yes because this is a common scenario in Kafka based systems since the at-least-once delivery semantics is the one usually being used. </a:t>
            </a:r>
          </a:p>
        </p:txBody>
      </p:sp>
    </p:spTree>
    <p:extLst>
      <p:ext uri="{BB962C8B-B14F-4D97-AF65-F5344CB8AC3E}">
        <p14:creationId xmlns:p14="http://schemas.microsoft.com/office/powerpoint/2010/main" val="1351653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6F749E81-D58F-6CF8-D98A-03B7A8B83C90}"/>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253171" y="1732799"/>
            <a:ext cx="3392401" cy="339240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4D95BAA5-20D6-4D10-95EE-0AB97618DF3D}"/>
              </a:ext>
            </a:extLst>
          </p:cNvPr>
          <p:cNvSpPr txBox="1"/>
          <p:nvPr/>
        </p:nvSpPr>
        <p:spPr>
          <a:xfrm>
            <a:off x="5213131" y="2107351"/>
            <a:ext cx="5528441" cy="923330"/>
          </a:xfrm>
          <a:prstGeom prst="rect">
            <a:avLst/>
          </a:prstGeom>
          <a:noFill/>
        </p:spPr>
        <p:txBody>
          <a:bodyPr wrap="square">
            <a:spAutoFit/>
          </a:bodyPr>
          <a:lstStyle/>
          <a:p>
            <a:r>
              <a:rPr lang="en-PT" dirty="0"/>
              <a:t>What can you do if a given consumer </a:t>
            </a:r>
            <a:r>
              <a:rPr lang="en-PT"/>
              <a:t>group did </a:t>
            </a:r>
            <a:r>
              <a:rPr lang="en-PT" dirty="0"/>
              <a:t>not </a:t>
            </a:r>
            <a:r>
              <a:rPr lang="en-PT"/>
              <a:t>correctly handle </a:t>
            </a:r>
            <a:r>
              <a:rPr lang="en-PT" dirty="0"/>
              <a:t>some messages due to a bad offset commit strategy?</a:t>
            </a:r>
          </a:p>
        </p:txBody>
      </p:sp>
      <p:sp>
        <p:nvSpPr>
          <p:cNvPr id="3" name="TextBox 2">
            <a:extLst>
              <a:ext uri="{FF2B5EF4-FFF2-40B4-BE49-F238E27FC236}">
                <a16:creationId xmlns:a16="http://schemas.microsoft.com/office/drawing/2014/main" id="{F4B2FA1A-0FFA-3D3E-46CC-B2116FBE499D}"/>
              </a:ext>
            </a:extLst>
          </p:cNvPr>
          <p:cNvSpPr txBox="1"/>
          <p:nvPr/>
        </p:nvSpPr>
        <p:spPr>
          <a:xfrm>
            <a:off x="5213131" y="3237214"/>
            <a:ext cx="5528441" cy="923330"/>
          </a:xfrm>
          <a:prstGeom prst="rect">
            <a:avLst/>
          </a:prstGeom>
          <a:noFill/>
        </p:spPr>
        <p:txBody>
          <a:bodyPr wrap="square">
            <a:spAutoFit/>
          </a:bodyPr>
          <a:lstStyle/>
          <a:p>
            <a:r>
              <a:rPr lang="en-PT" dirty="0"/>
              <a:t>We can reset the consumer-group offset to earlier (oldest messages in the topic). This requires idempotent consumers though.</a:t>
            </a:r>
          </a:p>
        </p:txBody>
      </p:sp>
    </p:spTree>
    <p:extLst>
      <p:ext uri="{BB962C8B-B14F-4D97-AF65-F5344CB8AC3E}">
        <p14:creationId xmlns:p14="http://schemas.microsoft.com/office/powerpoint/2010/main" val="2350948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15">
            <a:extLst>
              <a:ext uri="{FF2B5EF4-FFF2-40B4-BE49-F238E27FC236}">
                <a16:creationId xmlns:a16="http://schemas.microsoft.com/office/drawing/2014/main" id="{D1520B01-A2E4-41C2-8A8F-7683F25089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997FCAE5-275A-DF9C-3A27-C2D54D94F9A8}"/>
              </a:ext>
            </a:extLst>
          </p:cNvPr>
          <p:cNvSpPr txBox="1">
            <a:spLocks/>
          </p:cNvSpPr>
          <p:nvPr/>
        </p:nvSpPr>
        <p:spPr>
          <a:xfrm>
            <a:off x="4354513" y="2900855"/>
            <a:ext cx="3505200" cy="1055218"/>
          </a:xfrm>
          <a:prstGeom prst="rect">
            <a:avLst/>
          </a:prstGeom>
        </p:spPr>
        <p:txBody>
          <a:bodyPr vert="horz" lIns="91440" tIns="45720" rIns="91440" bIns="45720" rtlCol="0" anchor="b" anchorCtr="0">
            <a:normAutofit/>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algn="ctr" defTabSz="914400">
              <a:lnSpc>
                <a:spcPct val="90000"/>
              </a:lnSpc>
              <a:spcAft>
                <a:spcPts val="600"/>
              </a:spcAft>
            </a:pPr>
            <a:r>
              <a:rPr lang="en-US" sz="5600" kern="1200" dirty="0">
                <a:solidFill>
                  <a:schemeClr val="bg1"/>
                </a:solidFill>
                <a:latin typeface="+mj-lt"/>
                <a:ea typeface="+mj-ea"/>
                <a:cs typeface="+mj-cs"/>
              </a:rPr>
              <a:t>Franz Kafka </a:t>
            </a:r>
          </a:p>
        </p:txBody>
      </p:sp>
      <p:grpSp>
        <p:nvGrpSpPr>
          <p:cNvPr id="25" name="Group 17">
            <a:extLst>
              <a:ext uri="{FF2B5EF4-FFF2-40B4-BE49-F238E27FC236}">
                <a16:creationId xmlns:a16="http://schemas.microsoft.com/office/drawing/2014/main" id="{1F634C0A-A487-42AF-8DFD-4DAD62FE92B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0"/>
            <a:ext cx="4087640" cy="6858000"/>
            <a:chOff x="1" y="0"/>
            <a:chExt cx="4087640" cy="6858000"/>
          </a:xfrm>
          <a:effectLst>
            <a:outerShdw blurRad="381000" dist="152400" algn="ctr" rotWithShape="0">
              <a:srgbClr val="000000">
                <a:alpha val="10000"/>
              </a:srgbClr>
            </a:outerShdw>
          </a:effectLst>
        </p:grpSpPr>
        <p:sp>
          <p:nvSpPr>
            <p:cNvPr id="19" name="Freeform: Shape 18">
              <a:extLst>
                <a:ext uri="{FF2B5EF4-FFF2-40B4-BE49-F238E27FC236}">
                  <a16:creationId xmlns:a16="http://schemas.microsoft.com/office/drawing/2014/main" id="{7412B137-E115-42F2-8CF9-67E40B5D2C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0"/>
              <a:ext cx="3986041" cy="6858000"/>
            </a:xfrm>
            <a:custGeom>
              <a:avLst/>
              <a:gdLst>
                <a:gd name="connsiteX0" fmla="*/ 0 w 3986041"/>
                <a:gd name="connsiteY0" fmla="*/ 0 h 6858000"/>
                <a:gd name="connsiteX1" fmla="*/ 3066495 w 3986041"/>
                <a:gd name="connsiteY1" fmla="*/ 0 h 6858000"/>
                <a:gd name="connsiteX2" fmla="*/ 3427241 w 3986041"/>
                <a:gd name="connsiteY2" fmla="*/ 1211943 h 6858000"/>
                <a:gd name="connsiteX3" fmla="*/ 3986041 w 3986041"/>
                <a:gd name="connsiteY3" fmla="*/ 4122057 h 6858000"/>
                <a:gd name="connsiteX4" fmla="*/ 3751724 w 3986041"/>
                <a:gd name="connsiteY4" fmla="*/ 6858000 h 6858000"/>
                <a:gd name="connsiteX5" fmla="*/ 0 w 3986041"/>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86041" h="6858000">
                  <a:moveTo>
                    <a:pt x="0" y="0"/>
                  </a:moveTo>
                  <a:lnTo>
                    <a:pt x="3066495" y="0"/>
                  </a:lnTo>
                  <a:lnTo>
                    <a:pt x="3427241" y="1211943"/>
                  </a:lnTo>
                  <a:lnTo>
                    <a:pt x="3986041" y="4122057"/>
                  </a:lnTo>
                  <a:lnTo>
                    <a:pt x="3751724" y="6858000"/>
                  </a:lnTo>
                  <a:lnTo>
                    <a:pt x="0" y="6858000"/>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0779E94B-3A8C-4695-9DA1-2EDEFB170B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748588" y="0"/>
              <a:ext cx="1339053" cy="6858000"/>
            </a:xfrm>
            <a:custGeom>
              <a:avLst/>
              <a:gdLst>
                <a:gd name="connsiteX0" fmla="*/ 850532 w 1339053"/>
                <a:gd name="connsiteY0" fmla="*/ 3481838 h 6858000"/>
                <a:gd name="connsiteX1" fmla="*/ 877027 w 1339053"/>
                <a:gd name="connsiteY1" fmla="*/ 3490955 h 6858000"/>
                <a:gd name="connsiteX2" fmla="*/ 922718 w 1339053"/>
                <a:gd name="connsiteY2" fmla="*/ 3516472 h 6858000"/>
                <a:gd name="connsiteX3" fmla="*/ 1094179 w 1339053"/>
                <a:gd name="connsiteY3" fmla="*/ 3567567 h 6858000"/>
                <a:gd name="connsiteX4" fmla="*/ 1118891 w 1339053"/>
                <a:gd name="connsiteY4" fmla="*/ 3568331 h 6858000"/>
                <a:gd name="connsiteX5" fmla="*/ 1295961 w 1339053"/>
                <a:gd name="connsiteY5" fmla="*/ 3584709 h 6858000"/>
                <a:gd name="connsiteX6" fmla="*/ 1308070 w 1339053"/>
                <a:gd name="connsiteY6" fmla="*/ 3585183 h 6858000"/>
                <a:gd name="connsiteX7" fmla="*/ 1325263 w 1339053"/>
                <a:gd name="connsiteY7" fmla="*/ 3705453 h 6858000"/>
                <a:gd name="connsiteX8" fmla="*/ 1334107 w 1339053"/>
                <a:gd name="connsiteY8" fmla="*/ 3772268 h 6858000"/>
                <a:gd name="connsiteX9" fmla="*/ 1338203 w 1339053"/>
                <a:gd name="connsiteY9" fmla="*/ 3831076 h 6858000"/>
                <a:gd name="connsiteX10" fmla="*/ 1338805 w 1339053"/>
                <a:gd name="connsiteY10" fmla="*/ 3839709 h 6858000"/>
                <a:gd name="connsiteX11" fmla="*/ 1335635 w 1339053"/>
                <a:gd name="connsiteY11" fmla="*/ 4118635 h 6858000"/>
                <a:gd name="connsiteX12" fmla="*/ 1337171 w 1339053"/>
                <a:gd name="connsiteY12" fmla="*/ 4209403 h 6858000"/>
                <a:gd name="connsiteX13" fmla="*/ 1325840 w 1339053"/>
                <a:gd name="connsiteY13" fmla="*/ 4309174 h 6858000"/>
                <a:gd name="connsiteX14" fmla="*/ 1321122 w 1339053"/>
                <a:gd name="connsiteY14" fmla="*/ 4473630 h 6858000"/>
                <a:gd name="connsiteX15" fmla="*/ 1302196 w 1339053"/>
                <a:gd name="connsiteY15" fmla="*/ 4791709 h 6858000"/>
                <a:gd name="connsiteX16" fmla="*/ 1293239 w 1339053"/>
                <a:gd name="connsiteY16" fmla="*/ 4860048 h 6858000"/>
                <a:gd name="connsiteX17" fmla="*/ 1288829 w 1339053"/>
                <a:gd name="connsiteY17" fmla="*/ 5039837 h 6858000"/>
                <a:gd name="connsiteX18" fmla="*/ 1289584 w 1339053"/>
                <a:gd name="connsiteY18" fmla="*/ 5148703 h 6858000"/>
                <a:gd name="connsiteX19" fmla="*/ 1282205 w 1339053"/>
                <a:gd name="connsiteY19" fmla="*/ 5236435 h 6858000"/>
                <a:gd name="connsiteX20" fmla="*/ 1268145 w 1339053"/>
                <a:gd name="connsiteY20" fmla="*/ 5311662 h 6858000"/>
                <a:gd name="connsiteX21" fmla="*/ 1250547 w 1339053"/>
                <a:gd name="connsiteY21" fmla="*/ 5515595 h 6858000"/>
                <a:gd name="connsiteX22" fmla="*/ 1243323 w 1339053"/>
                <a:gd name="connsiteY22" fmla="*/ 5596885 h 6858000"/>
                <a:gd name="connsiteX23" fmla="*/ 1238303 w 1339053"/>
                <a:gd name="connsiteY23" fmla="*/ 5812036 h 6858000"/>
                <a:gd name="connsiteX24" fmla="*/ 1223551 w 1339053"/>
                <a:gd name="connsiteY24" fmla="*/ 5991171 h 6858000"/>
                <a:gd name="connsiteX25" fmla="*/ 1219699 w 1339053"/>
                <a:gd name="connsiteY25" fmla="*/ 6066726 h 6858000"/>
                <a:gd name="connsiteX26" fmla="*/ 1199935 w 1339053"/>
                <a:gd name="connsiteY26" fmla="*/ 6236130 h 6858000"/>
                <a:gd name="connsiteX27" fmla="*/ 1192857 w 1339053"/>
                <a:gd name="connsiteY27" fmla="*/ 6333267 h 6858000"/>
                <a:gd name="connsiteX28" fmla="*/ 1148174 w 1339053"/>
                <a:gd name="connsiteY28" fmla="*/ 6561849 h 6858000"/>
                <a:gd name="connsiteX29" fmla="*/ 1100424 w 1339053"/>
                <a:gd name="connsiteY29" fmla="*/ 6797385 h 6858000"/>
                <a:gd name="connsiteX30" fmla="*/ 1085621 w 1339053"/>
                <a:gd name="connsiteY30" fmla="*/ 6858000 h 6858000"/>
                <a:gd name="connsiteX31" fmla="*/ 932341 w 1339053"/>
                <a:gd name="connsiteY31" fmla="*/ 6858000 h 6858000"/>
                <a:gd name="connsiteX32" fmla="*/ 944496 w 1339053"/>
                <a:gd name="connsiteY32" fmla="*/ 6829656 h 6858000"/>
                <a:gd name="connsiteX33" fmla="*/ 913239 w 1339053"/>
                <a:gd name="connsiteY33" fmla="*/ 6720119 h 6858000"/>
                <a:gd name="connsiteX34" fmla="*/ 870682 w 1339053"/>
                <a:gd name="connsiteY34" fmla="*/ 6655346 h 6858000"/>
                <a:gd name="connsiteX35" fmla="*/ 846442 w 1339053"/>
                <a:gd name="connsiteY35" fmla="*/ 6498594 h 6858000"/>
                <a:gd name="connsiteX36" fmla="*/ 881150 w 1339053"/>
                <a:gd name="connsiteY36" fmla="*/ 6473756 h 6858000"/>
                <a:gd name="connsiteX37" fmla="*/ 922470 w 1339053"/>
                <a:gd name="connsiteY37" fmla="*/ 6377035 h 6858000"/>
                <a:gd name="connsiteX38" fmla="*/ 955039 w 1339053"/>
                <a:gd name="connsiteY38" fmla="*/ 6268585 h 6858000"/>
                <a:gd name="connsiteX39" fmla="*/ 1024350 w 1339053"/>
                <a:gd name="connsiteY39" fmla="*/ 6083443 h 6858000"/>
                <a:gd name="connsiteX40" fmla="*/ 999696 w 1339053"/>
                <a:gd name="connsiteY40" fmla="*/ 5938416 h 6858000"/>
                <a:gd name="connsiteX41" fmla="*/ 988342 w 1339053"/>
                <a:gd name="connsiteY41" fmla="*/ 5882426 h 6858000"/>
                <a:gd name="connsiteX42" fmla="*/ 985444 w 1339053"/>
                <a:gd name="connsiteY42" fmla="*/ 5832438 h 6858000"/>
                <a:gd name="connsiteX43" fmla="*/ 992016 w 1339053"/>
                <a:gd name="connsiteY43" fmla="*/ 5777751 h 6858000"/>
                <a:gd name="connsiteX44" fmla="*/ 995028 w 1339053"/>
                <a:gd name="connsiteY44" fmla="*/ 5641832 h 6858000"/>
                <a:gd name="connsiteX45" fmla="*/ 981247 w 1339053"/>
                <a:gd name="connsiteY45" fmla="*/ 5562522 h 6858000"/>
                <a:gd name="connsiteX46" fmla="*/ 995131 w 1339053"/>
                <a:gd name="connsiteY46" fmla="*/ 5398075 h 6858000"/>
                <a:gd name="connsiteX47" fmla="*/ 997379 w 1339053"/>
                <a:gd name="connsiteY47" fmla="*/ 5283928 h 6858000"/>
                <a:gd name="connsiteX48" fmla="*/ 979617 w 1339053"/>
                <a:gd name="connsiteY48" fmla="*/ 5157396 h 6858000"/>
                <a:gd name="connsiteX49" fmla="*/ 976441 w 1339053"/>
                <a:gd name="connsiteY49" fmla="*/ 5139485 h 6858000"/>
                <a:gd name="connsiteX50" fmla="*/ 953793 w 1339053"/>
                <a:gd name="connsiteY50" fmla="*/ 5091862 h 6858000"/>
                <a:gd name="connsiteX51" fmla="*/ 853056 w 1339053"/>
                <a:gd name="connsiteY51" fmla="*/ 5001787 h 6858000"/>
                <a:gd name="connsiteX52" fmla="*/ 833979 w 1339053"/>
                <a:gd name="connsiteY52" fmla="*/ 4978966 h 6858000"/>
                <a:gd name="connsiteX53" fmla="*/ 796995 w 1339053"/>
                <a:gd name="connsiteY53" fmla="*/ 4813768 h 6858000"/>
                <a:gd name="connsiteX54" fmla="*/ 820590 w 1339053"/>
                <a:gd name="connsiteY54" fmla="*/ 4764057 h 6858000"/>
                <a:gd name="connsiteX55" fmla="*/ 864688 w 1339053"/>
                <a:gd name="connsiteY55" fmla="*/ 4714752 h 6858000"/>
                <a:gd name="connsiteX56" fmla="*/ 910485 w 1339053"/>
                <a:gd name="connsiteY56" fmla="*/ 4590911 h 6858000"/>
                <a:gd name="connsiteX57" fmla="*/ 911445 w 1339053"/>
                <a:gd name="connsiteY57" fmla="*/ 4539571 h 6858000"/>
                <a:gd name="connsiteX58" fmla="*/ 900285 w 1339053"/>
                <a:gd name="connsiteY58" fmla="*/ 4445837 h 6858000"/>
                <a:gd name="connsiteX59" fmla="*/ 863237 w 1339053"/>
                <a:gd name="connsiteY59" fmla="*/ 4364703 h 6858000"/>
                <a:gd name="connsiteX60" fmla="*/ 798070 w 1339053"/>
                <a:gd name="connsiteY60" fmla="*/ 4243284 h 6858000"/>
                <a:gd name="connsiteX61" fmla="*/ 817097 w 1339053"/>
                <a:gd name="connsiteY61" fmla="*/ 4054750 h 6858000"/>
                <a:gd name="connsiteX62" fmla="*/ 826251 w 1339053"/>
                <a:gd name="connsiteY62" fmla="*/ 3982801 h 6858000"/>
                <a:gd name="connsiteX63" fmla="*/ 836848 w 1339053"/>
                <a:gd name="connsiteY63" fmla="*/ 3784939 h 6858000"/>
                <a:gd name="connsiteX64" fmla="*/ 841285 w 1339053"/>
                <a:gd name="connsiteY64" fmla="*/ 3766755 h 6858000"/>
                <a:gd name="connsiteX65" fmla="*/ 841284 w 1339053"/>
                <a:gd name="connsiteY65" fmla="*/ 3766755 h 6858000"/>
                <a:gd name="connsiteX66" fmla="*/ 852925 w 1339053"/>
                <a:gd name="connsiteY66" fmla="*/ 3719034 h 6858000"/>
                <a:gd name="connsiteX67" fmla="*/ 857932 w 1339053"/>
                <a:gd name="connsiteY67" fmla="*/ 3696880 h 6858000"/>
                <a:gd name="connsiteX68" fmla="*/ 853534 w 1339053"/>
                <a:gd name="connsiteY68" fmla="*/ 3507036 h 6858000"/>
                <a:gd name="connsiteX69" fmla="*/ 850226 w 1339053"/>
                <a:gd name="connsiteY69" fmla="*/ 3485839 h 6858000"/>
                <a:gd name="connsiteX70" fmla="*/ 0 w 1339053"/>
                <a:gd name="connsiteY70" fmla="*/ 0 h 6858000"/>
                <a:gd name="connsiteX71" fmla="*/ 455609 w 1339053"/>
                <a:gd name="connsiteY71" fmla="*/ 0 h 6858000"/>
                <a:gd name="connsiteX72" fmla="*/ 459171 w 1339053"/>
                <a:gd name="connsiteY72" fmla="*/ 72395 h 6858000"/>
                <a:gd name="connsiteX73" fmla="*/ 460041 w 1339053"/>
                <a:gd name="connsiteY73" fmla="*/ 131917 h 6858000"/>
                <a:gd name="connsiteX74" fmla="*/ 504421 w 1339053"/>
                <a:gd name="connsiteY74" fmla="*/ 389691 h 6858000"/>
                <a:gd name="connsiteX75" fmla="*/ 582097 w 1339053"/>
                <a:gd name="connsiteY75" fmla="*/ 634609 h 6858000"/>
                <a:gd name="connsiteX76" fmla="*/ 702468 w 1339053"/>
                <a:gd name="connsiteY76" fmla="*/ 834019 h 6858000"/>
                <a:gd name="connsiteX77" fmla="*/ 729203 w 1339053"/>
                <a:gd name="connsiteY77" fmla="*/ 887701 h 6858000"/>
                <a:gd name="connsiteX78" fmla="*/ 743787 w 1339053"/>
                <a:gd name="connsiteY78" fmla="*/ 1016355 h 6858000"/>
                <a:gd name="connsiteX79" fmla="*/ 750083 w 1339053"/>
                <a:gd name="connsiteY79" fmla="*/ 1128060 h 6858000"/>
                <a:gd name="connsiteX80" fmla="*/ 768866 w 1339053"/>
                <a:gd name="connsiteY80" fmla="*/ 1213431 h 6858000"/>
                <a:gd name="connsiteX81" fmla="*/ 787802 w 1339053"/>
                <a:gd name="connsiteY81" fmla="*/ 1286432 h 6858000"/>
                <a:gd name="connsiteX82" fmla="*/ 842837 w 1339053"/>
                <a:gd name="connsiteY82" fmla="*/ 1455511 h 6858000"/>
                <a:gd name="connsiteX83" fmla="*/ 877988 w 1339053"/>
                <a:gd name="connsiteY83" fmla="*/ 1634814 h 6858000"/>
                <a:gd name="connsiteX84" fmla="*/ 941063 w 1339053"/>
                <a:gd name="connsiteY84" fmla="*/ 1789731 h 6858000"/>
                <a:gd name="connsiteX85" fmla="*/ 980124 w 1339053"/>
                <a:gd name="connsiteY85" fmla="*/ 1857657 h 6858000"/>
                <a:gd name="connsiteX86" fmla="*/ 984484 w 1339053"/>
                <a:gd name="connsiteY86" fmla="*/ 1976384 h 6858000"/>
                <a:gd name="connsiteX87" fmla="*/ 1007189 w 1339053"/>
                <a:gd name="connsiteY87" fmla="*/ 2110650 h 6858000"/>
                <a:gd name="connsiteX88" fmla="*/ 1039893 w 1339053"/>
                <a:gd name="connsiteY88" fmla="*/ 2211041 h 6858000"/>
                <a:gd name="connsiteX89" fmla="*/ 1059162 w 1339053"/>
                <a:gd name="connsiteY89" fmla="*/ 2286682 h 6858000"/>
                <a:gd name="connsiteX90" fmla="*/ 1070522 w 1339053"/>
                <a:gd name="connsiteY90" fmla="*/ 2388667 h 6858000"/>
                <a:gd name="connsiteX91" fmla="*/ 1093939 w 1339053"/>
                <a:gd name="connsiteY91" fmla="*/ 2494653 h 6858000"/>
                <a:gd name="connsiteX92" fmla="*/ 1112007 w 1339053"/>
                <a:gd name="connsiteY92" fmla="*/ 2548197 h 6858000"/>
                <a:gd name="connsiteX93" fmla="*/ 1138346 w 1339053"/>
                <a:gd name="connsiteY93" fmla="*/ 2649163 h 6858000"/>
                <a:gd name="connsiteX94" fmla="*/ 1160337 w 1339053"/>
                <a:gd name="connsiteY94" fmla="*/ 2751608 h 6858000"/>
                <a:gd name="connsiteX95" fmla="*/ 1165737 w 1339053"/>
                <a:gd name="connsiteY95" fmla="*/ 2933012 h 6858000"/>
                <a:gd name="connsiteX96" fmla="*/ 1202029 w 1339053"/>
                <a:gd name="connsiteY96" fmla="*/ 3107873 h 6858000"/>
                <a:gd name="connsiteX97" fmla="*/ 1225692 w 1339053"/>
                <a:gd name="connsiteY97" fmla="*/ 3244974 h 6858000"/>
                <a:gd name="connsiteX98" fmla="*/ 1243916 w 1339053"/>
                <a:gd name="connsiteY98" fmla="*/ 3326221 h 6858000"/>
                <a:gd name="connsiteX99" fmla="*/ 1293067 w 1339053"/>
                <a:gd name="connsiteY99" fmla="*/ 3480219 h 6858000"/>
                <a:gd name="connsiteX100" fmla="*/ 1308071 w 1339053"/>
                <a:gd name="connsiteY100" fmla="*/ 3585182 h 6858000"/>
                <a:gd name="connsiteX101" fmla="*/ 1295962 w 1339053"/>
                <a:gd name="connsiteY101" fmla="*/ 3584708 h 6858000"/>
                <a:gd name="connsiteX102" fmla="*/ 1118893 w 1339053"/>
                <a:gd name="connsiteY102" fmla="*/ 3568330 h 6858000"/>
                <a:gd name="connsiteX103" fmla="*/ 1094179 w 1339053"/>
                <a:gd name="connsiteY103" fmla="*/ 3567566 h 6858000"/>
                <a:gd name="connsiteX104" fmla="*/ 922719 w 1339053"/>
                <a:gd name="connsiteY104" fmla="*/ 3516472 h 6858000"/>
                <a:gd name="connsiteX105" fmla="*/ 877028 w 1339053"/>
                <a:gd name="connsiteY105" fmla="*/ 3490955 h 6858000"/>
                <a:gd name="connsiteX106" fmla="*/ 850533 w 1339053"/>
                <a:gd name="connsiteY106" fmla="*/ 3481837 h 6858000"/>
                <a:gd name="connsiteX107" fmla="*/ 852113 w 1339053"/>
                <a:gd name="connsiteY107" fmla="*/ 3461170 h 6858000"/>
                <a:gd name="connsiteX108" fmla="*/ 831383 w 1339053"/>
                <a:gd name="connsiteY108" fmla="*/ 3399179 h 6858000"/>
                <a:gd name="connsiteX109" fmla="*/ 743141 w 1339053"/>
                <a:gd name="connsiteY109" fmla="*/ 3320580 h 6858000"/>
                <a:gd name="connsiteX110" fmla="*/ 713221 w 1339053"/>
                <a:gd name="connsiteY110" fmla="*/ 3251241 h 6858000"/>
                <a:gd name="connsiteX111" fmla="*/ 697098 w 1339053"/>
                <a:gd name="connsiteY111" fmla="*/ 3202528 h 6858000"/>
                <a:gd name="connsiteX112" fmla="*/ 664820 w 1339053"/>
                <a:gd name="connsiteY112" fmla="*/ 3154190 h 6858000"/>
                <a:gd name="connsiteX113" fmla="*/ 572501 w 1339053"/>
                <a:gd name="connsiteY113" fmla="*/ 3087312 h 6858000"/>
                <a:gd name="connsiteX114" fmla="*/ 497703 w 1339053"/>
                <a:gd name="connsiteY114" fmla="*/ 3005243 h 6858000"/>
                <a:gd name="connsiteX115" fmla="*/ 476984 w 1339053"/>
                <a:gd name="connsiteY115" fmla="*/ 2892751 h 6858000"/>
                <a:gd name="connsiteX116" fmla="*/ 468947 w 1339053"/>
                <a:gd name="connsiteY116" fmla="*/ 2824527 h 6858000"/>
                <a:gd name="connsiteX117" fmla="*/ 569138 w 1339053"/>
                <a:gd name="connsiteY117" fmla="*/ 2595026 h 6858000"/>
                <a:gd name="connsiteX118" fmla="*/ 645397 w 1339053"/>
                <a:gd name="connsiteY118" fmla="*/ 2440808 h 6858000"/>
                <a:gd name="connsiteX119" fmla="*/ 651820 w 1339053"/>
                <a:gd name="connsiteY119" fmla="*/ 2384384 h 6858000"/>
                <a:gd name="connsiteX120" fmla="*/ 612994 w 1339053"/>
                <a:gd name="connsiteY120" fmla="*/ 2207332 h 6858000"/>
                <a:gd name="connsiteX121" fmla="*/ 620894 w 1339053"/>
                <a:gd name="connsiteY121" fmla="*/ 2046679 h 6858000"/>
                <a:gd name="connsiteX122" fmla="*/ 644614 w 1339053"/>
                <a:gd name="connsiteY122" fmla="*/ 1931265 h 6858000"/>
                <a:gd name="connsiteX123" fmla="*/ 665994 w 1339053"/>
                <a:gd name="connsiteY123" fmla="*/ 1832337 h 6858000"/>
                <a:gd name="connsiteX124" fmla="*/ 678276 w 1339053"/>
                <a:gd name="connsiteY124" fmla="*/ 1709437 h 6858000"/>
                <a:gd name="connsiteX125" fmla="*/ 672955 w 1339053"/>
                <a:gd name="connsiteY125" fmla="*/ 1636123 h 6858000"/>
                <a:gd name="connsiteX126" fmla="*/ 668480 w 1339053"/>
                <a:gd name="connsiteY126" fmla="*/ 1520749 h 6858000"/>
                <a:gd name="connsiteX127" fmla="*/ 653920 w 1339053"/>
                <a:gd name="connsiteY127" fmla="*/ 1399437 h 6858000"/>
                <a:gd name="connsiteX128" fmla="*/ 612686 w 1339053"/>
                <a:gd name="connsiteY128" fmla="*/ 1296979 h 6858000"/>
                <a:gd name="connsiteX129" fmla="*/ 570220 w 1339053"/>
                <a:gd name="connsiteY129" fmla="*/ 1235618 h 6858000"/>
                <a:gd name="connsiteX130" fmla="*/ 529736 w 1339053"/>
                <a:gd name="connsiteY130" fmla="*/ 1081752 h 6858000"/>
                <a:gd name="connsiteX131" fmla="*/ 414305 w 1339053"/>
                <a:gd name="connsiteY131" fmla="*/ 918292 h 6858000"/>
                <a:gd name="connsiteX132" fmla="*/ 373924 w 1339053"/>
                <a:gd name="connsiteY132" fmla="*/ 825689 h 6858000"/>
                <a:gd name="connsiteX133" fmla="*/ 368949 w 1339053"/>
                <a:gd name="connsiteY133" fmla="*/ 778726 h 6858000"/>
                <a:gd name="connsiteX134" fmla="*/ 347020 w 1339053"/>
                <a:gd name="connsiteY134" fmla="*/ 694643 h 6858000"/>
                <a:gd name="connsiteX135" fmla="*/ 327478 w 1339053"/>
                <a:gd name="connsiteY135" fmla="*/ 642898 h 6858000"/>
                <a:gd name="connsiteX136" fmla="*/ 243468 w 1339053"/>
                <a:gd name="connsiteY136" fmla="*/ 491960 h 6858000"/>
                <a:gd name="connsiteX137" fmla="*/ 218930 w 1339053"/>
                <a:gd name="connsiteY137" fmla="*/ 446010 h 6858000"/>
                <a:gd name="connsiteX138" fmla="*/ 180614 w 1339053"/>
                <a:gd name="connsiteY138" fmla="*/ 354892 h 6858000"/>
                <a:gd name="connsiteX139" fmla="*/ 171988 w 1339053"/>
                <a:gd name="connsiteY139" fmla="*/ 317521 h 6858000"/>
                <a:gd name="connsiteX140" fmla="*/ 139875 w 1339053"/>
                <a:gd name="connsiteY140" fmla="*/ 246378 h 6858000"/>
                <a:gd name="connsiteX141" fmla="*/ 51499 w 1339053"/>
                <a:gd name="connsiteY141" fmla="*/ 73211 h 6858000"/>
                <a:gd name="connsiteX142" fmla="*/ 19690 w 1339053"/>
                <a:gd name="connsiteY142" fmla="*/ 3662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Lst>
              <a:rect l="l" t="t" r="r" b="b"/>
              <a:pathLst>
                <a:path w="1339053" h="6858000">
                  <a:moveTo>
                    <a:pt x="850532" y="3481838"/>
                  </a:moveTo>
                  <a:lnTo>
                    <a:pt x="877027" y="3490955"/>
                  </a:lnTo>
                  <a:cubicBezTo>
                    <a:pt x="892941" y="3497986"/>
                    <a:pt x="908176" y="3506416"/>
                    <a:pt x="922718" y="3516472"/>
                  </a:cubicBezTo>
                  <a:cubicBezTo>
                    <a:pt x="967062" y="3547282"/>
                    <a:pt x="1027547" y="3564030"/>
                    <a:pt x="1094179" y="3567567"/>
                  </a:cubicBezTo>
                  <a:cubicBezTo>
                    <a:pt x="1102515" y="3567965"/>
                    <a:pt x="1113434" y="3565936"/>
                    <a:pt x="1118891" y="3568331"/>
                  </a:cubicBezTo>
                  <a:cubicBezTo>
                    <a:pt x="1180628" y="3594888"/>
                    <a:pt x="1237753" y="3586304"/>
                    <a:pt x="1295961" y="3584709"/>
                  </a:cubicBezTo>
                  <a:lnTo>
                    <a:pt x="1308070" y="3585183"/>
                  </a:lnTo>
                  <a:lnTo>
                    <a:pt x="1325263" y="3705453"/>
                  </a:lnTo>
                  <a:cubicBezTo>
                    <a:pt x="1328254" y="3727679"/>
                    <a:pt x="1331526" y="3749922"/>
                    <a:pt x="1334107" y="3772268"/>
                  </a:cubicBezTo>
                  <a:lnTo>
                    <a:pt x="1338203" y="3831076"/>
                  </a:lnTo>
                  <a:lnTo>
                    <a:pt x="1338805" y="3839709"/>
                  </a:lnTo>
                  <a:cubicBezTo>
                    <a:pt x="1339996" y="3932341"/>
                    <a:pt x="1336568" y="4025809"/>
                    <a:pt x="1335635" y="4118635"/>
                  </a:cubicBezTo>
                  <a:cubicBezTo>
                    <a:pt x="1335202" y="4148976"/>
                    <a:pt x="1338805" y="4178868"/>
                    <a:pt x="1337171" y="4209403"/>
                  </a:cubicBezTo>
                  <a:cubicBezTo>
                    <a:pt x="1335445" y="4242449"/>
                    <a:pt x="1327565" y="4276129"/>
                    <a:pt x="1325840" y="4309174"/>
                  </a:cubicBezTo>
                  <a:cubicBezTo>
                    <a:pt x="1322853" y="4364122"/>
                    <a:pt x="1323899" y="4418621"/>
                    <a:pt x="1321122" y="4473630"/>
                  </a:cubicBezTo>
                  <a:cubicBezTo>
                    <a:pt x="1315632" y="4579723"/>
                    <a:pt x="1309019" y="4685750"/>
                    <a:pt x="1302196" y="4791709"/>
                  </a:cubicBezTo>
                  <a:cubicBezTo>
                    <a:pt x="1300696" y="4814383"/>
                    <a:pt x="1294244" y="4837504"/>
                    <a:pt x="1293239" y="4860048"/>
                  </a:cubicBezTo>
                  <a:cubicBezTo>
                    <a:pt x="1290785" y="4919957"/>
                    <a:pt x="1289660" y="4979994"/>
                    <a:pt x="1288829" y="5039837"/>
                  </a:cubicBezTo>
                  <a:cubicBezTo>
                    <a:pt x="1288401" y="5076103"/>
                    <a:pt x="1290512" y="5112310"/>
                    <a:pt x="1289584" y="5148703"/>
                  </a:cubicBezTo>
                  <a:cubicBezTo>
                    <a:pt x="1288845" y="5177820"/>
                    <a:pt x="1286193" y="5207193"/>
                    <a:pt x="1282205" y="5236435"/>
                  </a:cubicBezTo>
                  <a:cubicBezTo>
                    <a:pt x="1278784" y="5261619"/>
                    <a:pt x="1270649" y="5286477"/>
                    <a:pt x="1268145" y="5311662"/>
                  </a:cubicBezTo>
                  <a:cubicBezTo>
                    <a:pt x="1261308" y="5379812"/>
                    <a:pt x="1256387" y="5447703"/>
                    <a:pt x="1250547" y="5515595"/>
                  </a:cubicBezTo>
                  <a:cubicBezTo>
                    <a:pt x="1248113" y="5542776"/>
                    <a:pt x="1244054" y="5570023"/>
                    <a:pt x="1243323" y="5596885"/>
                  </a:cubicBezTo>
                  <a:cubicBezTo>
                    <a:pt x="1241082" y="5668709"/>
                    <a:pt x="1241668" y="5740276"/>
                    <a:pt x="1238303" y="5812036"/>
                  </a:cubicBezTo>
                  <a:cubicBezTo>
                    <a:pt x="1235508" y="5871554"/>
                    <a:pt x="1228259" y="5931392"/>
                    <a:pt x="1223551" y="5991171"/>
                  </a:cubicBezTo>
                  <a:cubicBezTo>
                    <a:pt x="1221675" y="6016549"/>
                    <a:pt x="1222415" y="6041609"/>
                    <a:pt x="1219699" y="6066726"/>
                  </a:cubicBezTo>
                  <a:cubicBezTo>
                    <a:pt x="1213776" y="6123024"/>
                    <a:pt x="1205938" y="6179576"/>
                    <a:pt x="1199935" y="6236130"/>
                  </a:cubicBezTo>
                  <a:cubicBezTo>
                    <a:pt x="1196614" y="6268403"/>
                    <a:pt x="1198425" y="6301127"/>
                    <a:pt x="1192857" y="6333267"/>
                  </a:cubicBezTo>
                  <a:cubicBezTo>
                    <a:pt x="1179603" y="6409590"/>
                    <a:pt x="1163470" y="6485591"/>
                    <a:pt x="1148174" y="6561849"/>
                  </a:cubicBezTo>
                  <a:cubicBezTo>
                    <a:pt x="1132370" y="6640486"/>
                    <a:pt x="1117066" y="6719000"/>
                    <a:pt x="1100424" y="6797385"/>
                  </a:cubicBezTo>
                  <a:lnTo>
                    <a:pt x="1085621" y="6858000"/>
                  </a:lnTo>
                  <a:lnTo>
                    <a:pt x="932341" y="6858000"/>
                  </a:lnTo>
                  <a:lnTo>
                    <a:pt x="944496" y="6829656"/>
                  </a:lnTo>
                  <a:cubicBezTo>
                    <a:pt x="964836" y="6776399"/>
                    <a:pt x="953622" y="6744439"/>
                    <a:pt x="913239" y="6720119"/>
                  </a:cubicBezTo>
                  <a:cubicBezTo>
                    <a:pt x="890880" y="6706443"/>
                    <a:pt x="866986" y="6690318"/>
                    <a:pt x="870682" y="6655346"/>
                  </a:cubicBezTo>
                  <a:cubicBezTo>
                    <a:pt x="876846" y="6598274"/>
                    <a:pt x="889503" y="6540954"/>
                    <a:pt x="846442" y="6498594"/>
                  </a:cubicBezTo>
                  <a:cubicBezTo>
                    <a:pt x="862273" y="6487399"/>
                    <a:pt x="871751" y="6480449"/>
                    <a:pt x="881150" y="6473756"/>
                  </a:cubicBezTo>
                  <a:cubicBezTo>
                    <a:pt x="907245" y="6455292"/>
                    <a:pt x="930705" y="6407516"/>
                    <a:pt x="922470" y="6377035"/>
                  </a:cubicBezTo>
                  <a:cubicBezTo>
                    <a:pt x="910652" y="6332192"/>
                    <a:pt x="925705" y="6299028"/>
                    <a:pt x="955039" y="6268585"/>
                  </a:cubicBezTo>
                  <a:cubicBezTo>
                    <a:pt x="1003777" y="6217606"/>
                    <a:pt x="1017630" y="6148240"/>
                    <a:pt x="1024350" y="6083443"/>
                  </a:cubicBezTo>
                  <a:cubicBezTo>
                    <a:pt x="1029590" y="6034553"/>
                    <a:pt x="1028255" y="5980246"/>
                    <a:pt x="999696" y="5938416"/>
                  </a:cubicBezTo>
                  <a:cubicBezTo>
                    <a:pt x="990505" y="5925141"/>
                    <a:pt x="991039" y="5901884"/>
                    <a:pt x="988342" y="5882426"/>
                  </a:cubicBezTo>
                  <a:cubicBezTo>
                    <a:pt x="986229" y="5866254"/>
                    <a:pt x="984774" y="5849442"/>
                    <a:pt x="985444" y="5832438"/>
                  </a:cubicBezTo>
                  <a:cubicBezTo>
                    <a:pt x="986010" y="5814273"/>
                    <a:pt x="985042" y="5793656"/>
                    <a:pt x="992016" y="5777751"/>
                  </a:cubicBezTo>
                  <a:cubicBezTo>
                    <a:pt x="1012886" y="5729456"/>
                    <a:pt x="1014467" y="5686488"/>
                    <a:pt x="995028" y="5641832"/>
                  </a:cubicBezTo>
                  <a:cubicBezTo>
                    <a:pt x="984984" y="5618696"/>
                    <a:pt x="974301" y="5585771"/>
                    <a:pt x="981247" y="5562522"/>
                  </a:cubicBezTo>
                  <a:cubicBezTo>
                    <a:pt x="998041" y="5505913"/>
                    <a:pt x="997454" y="5454379"/>
                    <a:pt x="995131" y="5398075"/>
                  </a:cubicBezTo>
                  <a:cubicBezTo>
                    <a:pt x="993724" y="5361807"/>
                    <a:pt x="997229" y="5322258"/>
                    <a:pt x="997379" y="5283928"/>
                  </a:cubicBezTo>
                  <a:cubicBezTo>
                    <a:pt x="997473" y="5239095"/>
                    <a:pt x="1006631" y="5193105"/>
                    <a:pt x="979617" y="5157396"/>
                  </a:cubicBezTo>
                  <a:cubicBezTo>
                    <a:pt x="976728" y="5153402"/>
                    <a:pt x="978724" y="5144705"/>
                    <a:pt x="976441" y="5139485"/>
                  </a:cubicBezTo>
                  <a:cubicBezTo>
                    <a:pt x="969619" y="5122991"/>
                    <a:pt x="964828" y="5102888"/>
                    <a:pt x="953793" y="5091862"/>
                  </a:cubicBezTo>
                  <a:cubicBezTo>
                    <a:pt x="921506" y="5059884"/>
                    <a:pt x="886609" y="5031900"/>
                    <a:pt x="853056" y="5001787"/>
                  </a:cubicBezTo>
                  <a:cubicBezTo>
                    <a:pt x="845882" y="4995337"/>
                    <a:pt x="836325" y="4988437"/>
                    <a:pt x="833979" y="4978966"/>
                  </a:cubicBezTo>
                  <a:cubicBezTo>
                    <a:pt x="820602" y="4924328"/>
                    <a:pt x="808509" y="4869239"/>
                    <a:pt x="796995" y="4813768"/>
                  </a:cubicBezTo>
                  <a:cubicBezTo>
                    <a:pt x="792418" y="4791474"/>
                    <a:pt x="803209" y="4777314"/>
                    <a:pt x="820590" y="4764057"/>
                  </a:cubicBezTo>
                  <a:cubicBezTo>
                    <a:pt x="837188" y="4751123"/>
                    <a:pt x="855398" y="4734452"/>
                    <a:pt x="864688" y="4714752"/>
                  </a:cubicBezTo>
                  <a:cubicBezTo>
                    <a:pt x="883062" y="4675275"/>
                    <a:pt x="897521" y="4632902"/>
                    <a:pt x="910485" y="4590911"/>
                  </a:cubicBezTo>
                  <a:cubicBezTo>
                    <a:pt x="915338" y="4575199"/>
                    <a:pt x="912978" y="4556131"/>
                    <a:pt x="911445" y="4539571"/>
                  </a:cubicBezTo>
                  <a:cubicBezTo>
                    <a:pt x="908527" y="4508200"/>
                    <a:pt x="900999" y="4477659"/>
                    <a:pt x="900285" y="4445837"/>
                  </a:cubicBezTo>
                  <a:cubicBezTo>
                    <a:pt x="899539" y="4408923"/>
                    <a:pt x="887958" y="4383340"/>
                    <a:pt x="863237" y="4364703"/>
                  </a:cubicBezTo>
                  <a:cubicBezTo>
                    <a:pt x="826431" y="4336971"/>
                    <a:pt x="808536" y="4292507"/>
                    <a:pt x="798070" y="4243284"/>
                  </a:cubicBezTo>
                  <a:cubicBezTo>
                    <a:pt x="784617" y="4180721"/>
                    <a:pt x="805728" y="4117545"/>
                    <a:pt x="817097" y="4054750"/>
                  </a:cubicBezTo>
                  <a:cubicBezTo>
                    <a:pt x="821537" y="4030724"/>
                    <a:pt x="826632" y="4006057"/>
                    <a:pt x="826251" y="3982801"/>
                  </a:cubicBezTo>
                  <a:cubicBezTo>
                    <a:pt x="825347" y="3916709"/>
                    <a:pt x="825150" y="3850833"/>
                    <a:pt x="836848" y="3784939"/>
                  </a:cubicBezTo>
                  <a:lnTo>
                    <a:pt x="841285" y="3766755"/>
                  </a:lnTo>
                  <a:lnTo>
                    <a:pt x="841284" y="3766755"/>
                  </a:lnTo>
                  <a:lnTo>
                    <a:pt x="852925" y="3719034"/>
                  </a:lnTo>
                  <a:cubicBezTo>
                    <a:pt x="855152" y="3711822"/>
                    <a:pt x="856753" y="3704413"/>
                    <a:pt x="857932" y="3696880"/>
                  </a:cubicBezTo>
                  <a:cubicBezTo>
                    <a:pt x="868683" y="3631632"/>
                    <a:pt x="885300" y="3565939"/>
                    <a:pt x="853534" y="3507036"/>
                  </a:cubicBezTo>
                  <a:cubicBezTo>
                    <a:pt x="850623" y="3501622"/>
                    <a:pt x="849992" y="3494020"/>
                    <a:pt x="850226" y="3485839"/>
                  </a:cubicBezTo>
                  <a:close/>
                  <a:moveTo>
                    <a:pt x="0" y="0"/>
                  </a:moveTo>
                  <a:lnTo>
                    <a:pt x="455609" y="0"/>
                  </a:lnTo>
                  <a:lnTo>
                    <a:pt x="459171" y="72395"/>
                  </a:lnTo>
                  <a:cubicBezTo>
                    <a:pt x="459671" y="92301"/>
                    <a:pt x="456894" y="113171"/>
                    <a:pt x="460041" y="131917"/>
                  </a:cubicBezTo>
                  <a:cubicBezTo>
                    <a:pt x="474213" y="218122"/>
                    <a:pt x="492031" y="302910"/>
                    <a:pt x="504421" y="389691"/>
                  </a:cubicBezTo>
                  <a:cubicBezTo>
                    <a:pt x="517349" y="479177"/>
                    <a:pt x="539516" y="562489"/>
                    <a:pt x="582097" y="634609"/>
                  </a:cubicBezTo>
                  <a:cubicBezTo>
                    <a:pt x="621686" y="701573"/>
                    <a:pt x="662589" y="767248"/>
                    <a:pt x="702468" y="834019"/>
                  </a:cubicBezTo>
                  <a:cubicBezTo>
                    <a:pt x="712587" y="850968"/>
                    <a:pt x="725536" y="867665"/>
                    <a:pt x="729203" y="887701"/>
                  </a:cubicBezTo>
                  <a:cubicBezTo>
                    <a:pt x="736973" y="929321"/>
                    <a:pt x="740155" y="973193"/>
                    <a:pt x="743787" y="1016355"/>
                  </a:cubicBezTo>
                  <a:cubicBezTo>
                    <a:pt x="746786" y="1053398"/>
                    <a:pt x="745800" y="1091467"/>
                    <a:pt x="750083" y="1128060"/>
                  </a:cubicBezTo>
                  <a:cubicBezTo>
                    <a:pt x="753428" y="1157309"/>
                    <a:pt x="762038" y="1185083"/>
                    <a:pt x="768866" y="1213431"/>
                  </a:cubicBezTo>
                  <a:cubicBezTo>
                    <a:pt x="774767" y="1238107"/>
                    <a:pt x="778357" y="1264327"/>
                    <a:pt x="787802" y="1286432"/>
                  </a:cubicBezTo>
                  <a:cubicBezTo>
                    <a:pt x="810582" y="1340304"/>
                    <a:pt x="832653" y="1394242"/>
                    <a:pt x="842837" y="1455511"/>
                  </a:cubicBezTo>
                  <a:cubicBezTo>
                    <a:pt x="853049" y="1515944"/>
                    <a:pt x="867276" y="1574511"/>
                    <a:pt x="877988" y="1634814"/>
                  </a:cubicBezTo>
                  <a:cubicBezTo>
                    <a:pt x="888390" y="1693895"/>
                    <a:pt x="902813" y="1748857"/>
                    <a:pt x="941063" y="1789731"/>
                  </a:cubicBezTo>
                  <a:cubicBezTo>
                    <a:pt x="957906" y="1807908"/>
                    <a:pt x="975122" y="1831564"/>
                    <a:pt x="980124" y="1857657"/>
                  </a:cubicBezTo>
                  <a:cubicBezTo>
                    <a:pt x="987207" y="1894833"/>
                    <a:pt x="980788" y="1937150"/>
                    <a:pt x="984484" y="1976384"/>
                  </a:cubicBezTo>
                  <a:cubicBezTo>
                    <a:pt x="988781" y="2022576"/>
                    <a:pt x="988793" y="2074493"/>
                    <a:pt x="1007189" y="2110650"/>
                  </a:cubicBezTo>
                  <a:cubicBezTo>
                    <a:pt x="1023612" y="2142809"/>
                    <a:pt x="1034723" y="2173610"/>
                    <a:pt x="1039893" y="2211041"/>
                  </a:cubicBezTo>
                  <a:cubicBezTo>
                    <a:pt x="1043484" y="2237261"/>
                    <a:pt x="1057690" y="2260269"/>
                    <a:pt x="1059162" y="2286682"/>
                  </a:cubicBezTo>
                  <a:cubicBezTo>
                    <a:pt x="1061252" y="2321469"/>
                    <a:pt x="1060754" y="2355740"/>
                    <a:pt x="1070522" y="2388667"/>
                  </a:cubicBezTo>
                  <a:cubicBezTo>
                    <a:pt x="1080600" y="2422815"/>
                    <a:pt x="1085513" y="2459602"/>
                    <a:pt x="1093939" y="2494653"/>
                  </a:cubicBezTo>
                  <a:cubicBezTo>
                    <a:pt x="1098500" y="2513273"/>
                    <a:pt x="1106866" y="2529964"/>
                    <a:pt x="1112007" y="2548197"/>
                  </a:cubicBezTo>
                  <a:cubicBezTo>
                    <a:pt x="1121409" y="2581573"/>
                    <a:pt x="1130232" y="2615336"/>
                    <a:pt x="1138346" y="2649163"/>
                  </a:cubicBezTo>
                  <a:cubicBezTo>
                    <a:pt x="1146465" y="2682988"/>
                    <a:pt x="1157699" y="2716368"/>
                    <a:pt x="1160337" y="2751608"/>
                  </a:cubicBezTo>
                  <a:cubicBezTo>
                    <a:pt x="1164714" y="2811646"/>
                    <a:pt x="1159211" y="2873999"/>
                    <a:pt x="1165737" y="2933012"/>
                  </a:cubicBezTo>
                  <a:cubicBezTo>
                    <a:pt x="1172445" y="2992925"/>
                    <a:pt x="1185964" y="3051556"/>
                    <a:pt x="1202029" y="3107873"/>
                  </a:cubicBezTo>
                  <a:cubicBezTo>
                    <a:pt x="1214635" y="3152396"/>
                    <a:pt x="1227749" y="3194534"/>
                    <a:pt x="1225692" y="3244974"/>
                  </a:cubicBezTo>
                  <a:cubicBezTo>
                    <a:pt x="1224565" y="3273123"/>
                    <a:pt x="1231196" y="3305079"/>
                    <a:pt x="1243916" y="3326221"/>
                  </a:cubicBezTo>
                  <a:cubicBezTo>
                    <a:pt x="1271701" y="3372044"/>
                    <a:pt x="1285247" y="3423911"/>
                    <a:pt x="1293067" y="3480219"/>
                  </a:cubicBezTo>
                  <a:lnTo>
                    <a:pt x="1308071" y="3585182"/>
                  </a:lnTo>
                  <a:lnTo>
                    <a:pt x="1295962" y="3584708"/>
                  </a:lnTo>
                  <a:cubicBezTo>
                    <a:pt x="1237754" y="3586303"/>
                    <a:pt x="1180629" y="3594888"/>
                    <a:pt x="1118893" y="3568330"/>
                  </a:cubicBezTo>
                  <a:cubicBezTo>
                    <a:pt x="1113435" y="3565936"/>
                    <a:pt x="1102517" y="3567964"/>
                    <a:pt x="1094179" y="3567566"/>
                  </a:cubicBezTo>
                  <a:cubicBezTo>
                    <a:pt x="1027548" y="3564029"/>
                    <a:pt x="967064" y="3547281"/>
                    <a:pt x="922719" y="3516472"/>
                  </a:cubicBezTo>
                  <a:cubicBezTo>
                    <a:pt x="908178" y="3506414"/>
                    <a:pt x="892942" y="3497984"/>
                    <a:pt x="877028" y="3490955"/>
                  </a:cubicBezTo>
                  <a:lnTo>
                    <a:pt x="850533" y="3481837"/>
                  </a:lnTo>
                  <a:lnTo>
                    <a:pt x="852113" y="3461170"/>
                  </a:lnTo>
                  <a:cubicBezTo>
                    <a:pt x="854391" y="3434500"/>
                    <a:pt x="848474" y="3414331"/>
                    <a:pt x="831383" y="3399179"/>
                  </a:cubicBezTo>
                  <a:cubicBezTo>
                    <a:pt x="801767" y="3373388"/>
                    <a:pt x="773654" y="3344957"/>
                    <a:pt x="743141" y="3320580"/>
                  </a:cubicBezTo>
                  <a:cubicBezTo>
                    <a:pt x="722236" y="3303685"/>
                    <a:pt x="714543" y="3281842"/>
                    <a:pt x="713221" y="3251241"/>
                  </a:cubicBezTo>
                  <a:cubicBezTo>
                    <a:pt x="712555" y="3234106"/>
                    <a:pt x="704768" y="3217029"/>
                    <a:pt x="697098" y="3202528"/>
                  </a:cubicBezTo>
                  <a:cubicBezTo>
                    <a:pt x="687845" y="3184997"/>
                    <a:pt x="672212" y="3172554"/>
                    <a:pt x="664820" y="3154190"/>
                  </a:cubicBezTo>
                  <a:cubicBezTo>
                    <a:pt x="646169" y="3109209"/>
                    <a:pt x="616744" y="3087991"/>
                    <a:pt x="572501" y="3087312"/>
                  </a:cubicBezTo>
                  <a:cubicBezTo>
                    <a:pt x="533259" y="3086763"/>
                    <a:pt x="493731" y="3044085"/>
                    <a:pt x="497703" y="3005243"/>
                  </a:cubicBezTo>
                  <a:cubicBezTo>
                    <a:pt x="502030" y="2962279"/>
                    <a:pt x="490540" y="2928257"/>
                    <a:pt x="476984" y="2892751"/>
                  </a:cubicBezTo>
                  <a:cubicBezTo>
                    <a:pt x="469363" y="2872905"/>
                    <a:pt x="465404" y="2847135"/>
                    <a:pt x="468947" y="2824527"/>
                  </a:cubicBezTo>
                  <a:cubicBezTo>
                    <a:pt x="482188" y="2738605"/>
                    <a:pt x="520979" y="2665650"/>
                    <a:pt x="569138" y="2595026"/>
                  </a:cubicBezTo>
                  <a:cubicBezTo>
                    <a:pt x="600577" y="2548865"/>
                    <a:pt x="622260" y="2493483"/>
                    <a:pt x="645397" y="2440808"/>
                  </a:cubicBezTo>
                  <a:cubicBezTo>
                    <a:pt x="652529" y="2424387"/>
                    <a:pt x="655029" y="2401457"/>
                    <a:pt x="651820" y="2384384"/>
                  </a:cubicBezTo>
                  <a:cubicBezTo>
                    <a:pt x="640949" y="2324596"/>
                    <a:pt x="629163" y="2264805"/>
                    <a:pt x="612994" y="2207332"/>
                  </a:cubicBezTo>
                  <a:cubicBezTo>
                    <a:pt x="597678" y="2153787"/>
                    <a:pt x="601053" y="2099808"/>
                    <a:pt x="620894" y="2046679"/>
                  </a:cubicBezTo>
                  <a:cubicBezTo>
                    <a:pt x="635367" y="2007977"/>
                    <a:pt x="641110" y="1970814"/>
                    <a:pt x="644614" y="1931265"/>
                  </a:cubicBezTo>
                  <a:cubicBezTo>
                    <a:pt x="647465" y="1898285"/>
                    <a:pt x="653360" y="1862859"/>
                    <a:pt x="665994" y="1832337"/>
                  </a:cubicBezTo>
                  <a:cubicBezTo>
                    <a:pt x="683779" y="1789578"/>
                    <a:pt x="688928" y="1751381"/>
                    <a:pt x="678276" y="1709437"/>
                  </a:cubicBezTo>
                  <a:cubicBezTo>
                    <a:pt x="672576" y="1687079"/>
                    <a:pt x="673987" y="1660990"/>
                    <a:pt x="672955" y="1636123"/>
                  </a:cubicBezTo>
                  <a:cubicBezTo>
                    <a:pt x="671272" y="1597795"/>
                    <a:pt x="671867" y="1558758"/>
                    <a:pt x="668480" y="1520749"/>
                  </a:cubicBezTo>
                  <a:cubicBezTo>
                    <a:pt x="665050" y="1479903"/>
                    <a:pt x="655019" y="1440408"/>
                    <a:pt x="653920" y="1399437"/>
                  </a:cubicBezTo>
                  <a:cubicBezTo>
                    <a:pt x="652652" y="1355309"/>
                    <a:pt x="639893" y="1323154"/>
                    <a:pt x="612686" y="1296979"/>
                  </a:cubicBezTo>
                  <a:cubicBezTo>
                    <a:pt x="595576" y="1280408"/>
                    <a:pt x="578401" y="1259588"/>
                    <a:pt x="570220" y="1235618"/>
                  </a:cubicBezTo>
                  <a:cubicBezTo>
                    <a:pt x="553631" y="1186194"/>
                    <a:pt x="545669" y="1131821"/>
                    <a:pt x="529736" y="1081752"/>
                  </a:cubicBezTo>
                  <a:cubicBezTo>
                    <a:pt x="507466" y="1011390"/>
                    <a:pt x="481332" y="944631"/>
                    <a:pt x="414305" y="918292"/>
                  </a:cubicBezTo>
                  <a:cubicBezTo>
                    <a:pt x="377314" y="903769"/>
                    <a:pt x="368843" y="874065"/>
                    <a:pt x="373924" y="825689"/>
                  </a:cubicBezTo>
                  <a:cubicBezTo>
                    <a:pt x="375689" y="809590"/>
                    <a:pt x="376722" y="786203"/>
                    <a:pt x="368949" y="778726"/>
                  </a:cubicBezTo>
                  <a:cubicBezTo>
                    <a:pt x="345838" y="756354"/>
                    <a:pt x="349308" y="725824"/>
                    <a:pt x="347020" y="694643"/>
                  </a:cubicBezTo>
                  <a:cubicBezTo>
                    <a:pt x="345704" y="675894"/>
                    <a:pt x="339306" y="651346"/>
                    <a:pt x="327478" y="642898"/>
                  </a:cubicBezTo>
                  <a:cubicBezTo>
                    <a:pt x="279698" y="608395"/>
                    <a:pt x="263590" y="549247"/>
                    <a:pt x="243468" y="491960"/>
                  </a:cubicBezTo>
                  <a:cubicBezTo>
                    <a:pt x="237433" y="475142"/>
                    <a:pt x="230250" y="456843"/>
                    <a:pt x="218930" y="446010"/>
                  </a:cubicBezTo>
                  <a:cubicBezTo>
                    <a:pt x="194433" y="422927"/>
                    <a:pt x="180036" y="395344"/>
                    <a:pt x="180614" y="354892"/>
                  </a:cubicBezTo>
                  <a:cubicBezTo>
                    <a:pt x="180923" y="342010"/>
                    <a:pt x="176523" y="328798"/>
                    <a:pt x="171988" y="317521"/>
                  </a:cubicBezTo>
                  <a:cubicBezTo>
                    <a:pt x="162052" y="293291"/>
                    <a:pt x="148442" y="271315"/>
                    <a:pt x="139875" y="246378"/>
                  </a:cubicBezTo>
                  <a:cubicBezTo>
                    <a:pt x="117577" y="182780"/>
                    <a:pt x="95749" y="119890"/>
                    <a:pt x="51499" y="73211"/>
                  </a:cubicBezTo>
                  <a:cubicBezTo>
                    <a:pt x="40691" y="61834"/>
                    <a:pt x="29467" y="49763"/>
                    <a:pt x="19690" y="36621"/>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pic>
        <p:nvPicPr>
          <p:cNvPr id="5" name="Picture 4" descr="A person in a suit and tie&#10;&#10;Description automatically generated with medium confidence">
            <a:extLst>
              <a:ext uri="{FF2B5EF4-FFF2-40B4-BE49-F238E27FC236}">
                <a16:creationId xmlns:a16="http://schemas.microsoft.com/office/drawing/2014/main" id="{3D0B6D5D-8B0F-ADA8-687C-B52C856745B6}"/>
              </a:ext>
            </a:extLst>
          </p:cNvPr>
          <p:cNvPicPr>
            <a:picLocks noChangeAspect="1"/>
          </p:cNvPicPr>
          <p:nvPr/>
        </p:nvPicPr>
        <p:blipFill rotWithShape="1">
          <a:blip r:embed="rId3"/>
          <a:srcRect l="14323" r="9657"/>
          <a:stretch/>
        </p:blipFill>
        <p:spPr>
          <a:xfrm>
            <a:off x="20" y="10"/>
            <a:ext cx="3910064" cy="6857990"/>
          </a:xfrm>
          <a:custGeom>
            <a:avLst/>
            <a:gdLst/>
            <a:ahLst/>
            <a:cxnLst/>
            <a:rect l="l" t="t" r="r" b="b"/>
            <a:pathLst>
              <a:path w="3910084" h="6858000">
                <a:moveTo>
                  <a:pt x="0" y="0"/>
                </a:moveTo>
                <a:lnTo>
                  <a:pt x="2996382" y="0"/>
                </a:lnTo>
                <a:lnTo>
                  <a:pt x="3563333" y="1750276"/>
                </a:lnTo>
                <a:lnTo>
                  <a:pt x="3910084" y="6054385"/>
                </a:lnTo>
                <a:lnTo>
                  <a:pt x="3791309" y="6858000"/>
                </a:lnTo>
                <a:lnTo>
                  <a:pt x="0" y="6858000"/>
                </a:lnTo>
                <a:close/>
              </a:path>
            </a:pathLst>
          </a:custGeom>
        </p:spPr>
      </p:pic>
      <p:grpSp>
        <p:nvGrpSpPr>
          <p:cNvPr id="22" name="Group 21">
            <a:extLst>
              <a:ext uri="{FF2B5EF4-FFF2-40B4-BE49-F238E27FC236}">
                <a16:creationId xmlns:a16="http://schemas.microsoft.com/office/drawing/2014/main" id="{066EE5A2-0D35-4D6A-A5C7-1CA91F740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48589" y="0"/>
            <a:ext cx="1339053" cy="6858000"/>
            <a:chOff x="2661507" y="0"/>
            <a:chExt cx="1339053" cy="6858000"/>
          </a:xfrm>
        </p:grpSpPr>
        <p:sp>
          <p:nvSpPr>
            <p:cNvPr id="23" name="Freeform: Shape 22">
              <a:extLst>
                <a:ext uri="{FF2B5EF4-FFF2-40B4-BE49-F238E27FC236}">
                  <a16:creationId xmlns:a16="http://schemas.microsoft.com/office/drawing/2014/main" id="{4DFBB771-C61C-4F38-ABBB-98A2D8476D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61507" y="0"/>
              <a:ext cx="1339053" cy="6858000"/>
            </a:xfrm>
            <a:custGeom>
              <a:avLst/>
              <a:gdLst>
                <a:gd name="connsiteX0" fmla="*/ 850532 w 1339053"/>
                <a:gd name="connsiteY0" fmla="*/ 3481838 h 6858000"/>
                <a:gd name="connsiteX1" fmla="*/ 877027 w 1339053"/>
                <a:gd name="connsiteY1" fmla="*/ 3490955 h 6858000"/>
                <a:gd name="connsiteX2" fmla="*/ 922718 w 1339053"/>
                <a:gd name="connsiteY2" fmla="*/ 3516472 h 6858000"/>
                <a:gd name="connsiteX3" fmla="*/ 1094179 w 1339053"/>
                <a:gd name="connsiteY3" fmla="*/ 3567567 h 6858000"/>
                <a:gd name="connsiteX4" fmla="*/ 1118891 w 1339053"/>
                <a:gd name="connsiteY4" fmla="*/ 3568331 h 6858000"/>
                <a:gd name="connsiteX5" fmla="*/ 1295961 w 1339053"/>
                <a:gd name="connsiteY5" fmla="*/ 3584709 h 6858000"/>
                <a:gd name="connsiteX6" fmla="*/ 1308070 w 1339053"/>
                <a:gd name="connsiteY6" fmla="*/ 3585183 h 6858000"/>
                <a:gd name="connsiteX7" fmla="*/ 1325263 w 1339053"/>
                <a:gd name="connsiteY7" fmla="*/ 3705453 h 6858000"/>
                <a:gd name="connsiteX8" fmla="*/ 1334107 w 1339053"/>
                <a:gd name="connsiteY8" fmla="*/ 3772268 h 6858000"/>
                <a:gd name="connsiteX9" fmla="*/ 1338203 w 1339053"/>
                <a:gd name="connsiteY9" fmla="*/ 3831076 h 6858000"/>
                <a:gd name="connsiteX10" fmla="*/ 1338805 w 1339053"/>
                <a:gd name="connsiteY10" fmla="*/ 3839709 h 6858000"/>
                <a:gd name="connsiteX11" fmla="*/ 1335635 w 1339053"/>
                <a:gd name="connsiteY11" fmla="*/ 4118635 h 6858000"/>
                <a:gd name="connsiteX12" fmla="*/ 1337171 w 1339053"/>
                <a:gd name="connsiteY12" fmla="*/ 4209403 h 6858000"/>
                <a:gd name="connsiteX13" fmla="*/ 1325840 w 1339053"/>
                <a:gd name="connsiteY13" fmla="*/ 4309174 h 6858000"/>
                <a:gd name="connsiteX14" fmla="*/ 1321122 w 1339053"/>
                <a:gd name="connsiteY14" fmla="*/ 4473630 h 6858000"/>
                <a:gd name="connsiteX15" fmla="*/ 1302196 w 1339053"/>
                <a:gd name="connsiteY15" fmla="*/ 4791709 h 6858000"/>
                <a:gd name="connsiteX16" fmla="*/ 1293239 w 1339053"/>
                <a:gd name="connsiteY16" fmla="*/ 4860048 h 6858000"/>
                <a:gd name="connsiteX17" fmla="*/ 1288829 w 1339053"/>
                <a:gd name="connsiteY17" fmla="*/ 5039837 h 6858000"/>
                <a:gd name="connsiteX18" fmla="*/ 1289584 w 1339053"/>
                <a:gd name="connsiteY18" fmla="*/ 5148703 h 6858000"/>
                <a:gd name="connsiteX19" fmla="*/ 1282205 w 1339053"/>
                <a:gd name="connsiteY19" fmla="*/ 5236435 h 6858000"/>
                <a:gd name="connsiteX20" fmla="*/ 1268145 w 1339053"/>
                <a:gd name="connsiteY20" fmla="*/ 5311662 h 6858000"/>
                <a:gd name="connsiteX21" fmla="*/ 1250547 w 1339053"/>
                <a:gd name="connsiteY21" fmla="*/ 5515595 h 6858000"/>
                <a:gd name="connsiteX22" fmla="*/ 1243323 w 1339053"/>
                <a:gd name="connsiteY22" fmla="*/ 5596885 h 6858000"/>
                <a:gd name="connsiteX23" fmla="*/ 1238303 w 1339053"/>
                <a:gd name="connsiteY23" fmla="*/ 5812036 h 6858000"/>
                <a:gd name="connsiteX24" fmla="*/ 1223551 w 1339053"/>
                <a:gd name="connsiteY24" fmla="*/ 5991171 h 6858000"/>
                <a:gd name="connsiteX25" fmla="*/ 1219699 w 1339053"/>
                <a:gd name="connsiteY25" fmla="*/ 6066726 h 6858000"/>
                <a:gd name="connsiteX26" fmla="*/ 1199935 w 1339053"/>
                <a:gd name="connsiteY26" fmla="*/ 6236130 h 6858000"/>
                <a:gd name="connsiteX27" fmla="*/ 1192857 w 1339053"/>
                <a:gd name="connsiteY27" fmla="*/ 6333267 h 6858000"/>
                <a:gd name="connsiteX28" fmla="*/ 1148174 w 1339053"/>
                <a:gd name="connsiteY28" fmla="*/ 6561849 h 6858000"/>
                <a:gd name="connsiteX29" fmla="*/ 1100424 w 1339053"/>
                <a:gd name="connsiteY29" fmla="*/ 6797385 h 6858000"/>
                <a:gd name="connsiteX30" fmla="*/ 1085621 w 1339053"/>
                <a:gd name="connsiteY30" fmla="*/ 6858000 h 6858000"/>
                <a:gd name="connsiteX31" fmla="*/ 932341 w 1339053"/>
                <a:gd name="connsiteY31" fmla="*/ 6858000 h 6858000"/>
                <a:gd name="connsiteX32" fmla="*/ 944496 w 1339053"/>
                <a:gd name="connsiteY32" fmla="*/ 6829656 h 6858000"/>
                <a:gd name="connsiteX33" fmla="*/ 913239 w 1339053"/>
                <a:gd name="connsiteY33" fmla="*/ 6720119 h 6858000"/>
                <a:gd name="connsiteX34" fmla="*/ 870682 w 1339053"/>
                <a:gd name="connsiteY34" fmla="*/ 6655346 h 6858000"/>
                <a:gd name="connsiteX35" fmla="*/ 846442 w 1339053"/>
                <a:gd name="connsiteY35" fmla="*/ 6498594 h 6858000"/>
                <a:gd name="connsiteX36" fmla="*/ 881150 w 1339053"/>
                <a:gd name="connsiteY36" fmla="*/ 6473756 h 6858000"/>
                <a:gd name="connsiteX37" fmla="*/ 922470 w 1339053"/>
                <a:gd name="connsiteY37" fmla="*/ 6377035 h 6858000"/>
                <a:gd name="connsiteX38" fmla="*/ 955039 w 1339053"/>
                <a:gd name="connsiteY38" fmla="*/ 6268585 h 6858000"/>
                <a:gd name="connsiteX39" fmla="*/ 1024350 w 1339053"/>
                <a:gd name="connsiteY39" fmla="*/ 6083443 h 6858000"/>
                <a:gd name="connsiteX40" fmla="*/ 999696 w 1339053"/>
                <a:gd name="connsiteY40" fmla="*/ 5938416 h 6858000"/>
                <a:gd name="connsiteX41" fmla="*/ 988342 w 1339053"/>
                <a:gd name="connsiteY41" fmla="*/ 5882426 h 6858000"/>
                <a:gd name="connsiteX42" fmla="*/ 985444 w 1339053"/>
                <a:gd name="connsiteY42" fmla="*/ 5832438 h 6858000"/>
                <a:gd name="connsiteX43" fmla="*/ 992016 w 1339053"/>
                <a:gd name="connsiteY43" fmla="*/ 5777751 h 6858000"/>
                <a:gd name="connsiteX44" fmla="*/ 995028 w 1339053"/>
                <a:gd name="connsiteY44" fmla="*/ 5641832 h 6858000"/>
                <a:gd name="connsiteX45" fmla="*/ 981247 w 1339053"/>
                <a:gd name="connsiteY45" fmla="*/ 5562522 h 6858000"/>
                <a:gd name="connsiteX46" fmla="*/ 995131 w 1339053"/>
                <a:gd name="connsiteY46" fmla="*/ 5398075 h 6858000"/>
                <a:gd name="connsiteX47" fmla="*/ 997379 w 1339053"/>
                <a:gd name="connsiteY47" fmla="*/ 5283928 h 6858000"/>
                <a:gd name="connsiteX48" fmla="*/ 979617 w 1339053"/>
                <a:gd name="connsiteY48" fmla="*/ 5157396 h 6858000"/>
                <a:gd name="connsiteX49" fmla="*/ 976441 w 1339053"/>
                <a:gd name="connsiteY49" fmla="*/ 5139485 h 6858000"/>
                <a:gd name="connsiteX50" fmla="*/ 953793 w 1339053"/>
                <a:gd name="connsiteY50" fmla="*/ 5091862 h 6858000"/>
                <a:gd name="connsiteX51" fmla="*/ 853056 w 1339053"/>
                <a:gd name="connsiteY51" fmla="*/ 5001787 h 6858000"/>
                <a:gd name="connsiteX52" fmla="*/ 833979 w 1339053"/>
                <a:gd name="connsiteY52" fmla="*/ 4978966 h 6858000"/>
                <a:gd name="connsiteX53" fmla="*/ 796995 w 1339053"/>
                <a:gd name="connsiteY53" fmla="*/ 4813768 h 6858000"/>
                <a:gd name="connsiteX54" fmla="*/ 820590 w 1339053"/>
                <a:gd name="connsiteY54" fmla="*/ 4764057 h 6858000"/>
                <a:gd name="connsiteX55" fmla="*/ 864688 w 1339053"/>
                <a:gd name="connsiteY55" fmla="*/ 4714752 h 6858000"/>
                <a:gd name="connsiteX56" fmla="*/ 910485 w 1339053"/>
                <a:gd name="connsiteY56" fmla="*/ 4590911 h 6858000"/>
                <a:gd name="connsiteX57" fmla="*/ 911445 w 1339053"/>
                <a:gd name="connsiteY57" fmla="*/ 4539571 h 6858000"/>
                <a:gd name="connsiteX58" fmla="*/ 900285 w 1339053"/>
                <a:gd name="connsiteY58" fmla="*/ 4445837 h 6858000"/>
                <a:gd name="connsiteX59" fmla="*/ 863237 w 1339053"/>
                <a:gd name="connsiteY59" fmla="*/ 4364703 h 6858000"/>
                <a:gd name="connsiteX60" fmla="*/ 798070 w 1339053"/>
                <a:gd name="connsiteY60" fmla="*/ 4243284 h 6858000"/>
                <a:gd name="connsiteX61" fmla="*/ 817097 w 1339053"/>
                <a:gd name="connsiteY61" fmla="*/ 4054750 h 6858000"/>
                <a:gd name="connsiteX62" fmla="*/ 826251 w 1339053"/>
                <a:gd name="connsiteY62" fmla="*/ 3982801 h 6858000"/>
                <a:gd name="connsiteX63" fmla="*/ 836848 w 1339053"/>
                <a:gd name="connsiteY63" fmla="*/ 3784939 h 6858000"/>
                <a:gd name="connsiteX64" fmla="*/ 841285 w 1339053"/>
                <a:gd name="connsiteY64" fmla="*/ 3766755 h 6858000"/>
                <a:gd name="connsiteX65" fmla="*/ 841284 w 1339053"/>
                <a:gd name="connsiteY65" fmla="*/ 3766755 h 6858000"/>
                <a:gd name="connsiteX66" fmla="*/ 852925 w 1339053"/>
                <a:gd name="connsiteY66" fmla="*/ 3719034 h 6858000"/>
                <a:gd name="connsiteX67" fmla="*/ 857932 w 1339053"/>
                <a:gd name="connsiteY67" fmla="*/ 3696880 h 6858000"/>
                <a:gd name="connsiteX68" fmla="*/ 853534 w 1339053"/>
                <a:gd name="connsiteY68" fmla="*/ 3507036 h 6858000"/>
                <a:gd name="connsiteX69" fmla="*/ 850226 w 1339053"/>
                <a:gd name="connsiteY69" fmla="*/ 3485839 h 6858000"/>
                <a:gd name="connsiteX70" fmla="*/ 0 w 1339053"/>
                <a:gd name="connsiteY70" fmla="*/ 0 h 6858000"/>
                <a:gd name="connsiteX71" fmla="*/ 455609 w 1339053"/>
                <a:gd name="connsiteY71" fmla="*/ 0 h 6858000"/>
                <a:gd name="connsiteX72" fmla="*/ 459171 w 1339053"/>
                <a:gd name="connsiteY72" fmla="*/ 72395 h 6858000"/>
                <a:gd name="connsiteX73" fmla="*/ 460041 w 1339053"/>
                <a:gd name="connsiteY73" fmla="*/ 131917 h 6858000"/>
                <a:gd name="connsiteX74" fmla="*/ 504421 w 1339053"/>
                <a:gd name="connsiteY74" fmla="*/ 389691 h 6858000"/>
                <a:gd name="connsiteX75" fmla="*/ 582097 w 1339053"/>
                <a:gd name="connsiteY75" fmla="*/ 634609 h 6858000"/>
                <a:gd name="connsiteX76" fmla="*/ 702468 w 1339053"/>
                <a:gd name="connsiteY76" fmla="*/ 834019 h 6858000"/>
                <a:gd name="connsiteX77" fmla="*/ 729203 w 1339053"/>
                <a:gd name="connsiteY77" fmla="*/ 887701 h 6858000"/>
                <a:gd name="connsiteX78" fmla="*/ 743787 w 1339053"/>
                <a:gd name="connsiteY78" fmla="*/ 1016355 h 6858000"/>
                <a:gd name="connsiteX79" fmla="*/ 750083 w 1339053"/>
                <a:gd name="connsiteY79" fmla="*/ 1128060 h 6858000"/>
                <a:gd name="connsiteX80" fmla="*/ 768866 w 1339053"/>
                <a:gd name="connsiteY80" fmla="*/ 1213431 h 6858000"/>
                <a:gd name="connsiteX81" fmla="*/ 787802 w 1339053"/>
                <a:gd name="connsiteY81" fmla="*/ 1286432 h 6858000"/>
                <a:gd name="connsiteX82" fmla="*/ 842837 w 1339053"/>
                <a:gd name="connsiteY82" fmla="*/ 1455511 h 6858000"/>
                <a:gd name="connsiteX83" fmla="*/ 877988 w 1339053"/>
                <a:gd name="connsiteY83" fmla="*/ 1634814 h 6858000"/>
                <a:gd name="connsiteX84" fmla="*/ 941063 w 1339053"/>
                <a:gd name="connsiteY84" fmla="*/ 1789731 h 6858000"/>
                <a:gd name="connsiteX85" fmla="*/ 980124 w 1339053"/>
                <a:gd name="connsiteY85" fmla="*/ 1857657 h 6858000"/>
                <a:gd name="connsiteX86" fmla="*/ 984484 w 1339053"/>
                <a:gd name="connsiteY86" fmla="*/ 1976384 h 6858000"/>
                <a:gd name="connsiteX87" fmla="*/ 1007189 w 1339053"/>
                <a:gd name="connsiteY87" fmla="*/ 2110650 h 6858000"/>
                <a:gd name="connsiteX88" fmla="*/ 1039893 w 1339053"/>
                <a:gd name="connsiteY88" fmla="*/ 2211041 h 6858000"/>
                <a:gd name="connsiteX89" fmla="*/ 1059162 w 1339053"/>
                <a:gd name="connsiteY89" fmla="*/ 2286682 h 6858000"/>
                <a:gd name="connsiteX90" fmla="*/ 1070522 w 1339053"/>
                <a:gd name="connsiteY90" fmla="*/ 2388667 h 6858000"/>
                <a:gd name="connsiteX91" fmla="*/ 1093939 w 1339053"/>
                <a:gd name="connsiteY91" fmla="*/ 2494653 h 6858000"/>
                <a:gd name="connsiteX92" fmla="*/ 1112007 w 1339053"/>
                <a:gd name="connsiteY92" fmla="*/ 2548197 h 6858000"/>
                <a:gd name="connsiteX93" fmla="*/ 1138346 w 1339053"/>
                <a:gd name="connsiteY93" fmla="*/ 2649163 h 6858000"/>
                <a:gd name="connsiteX94" fmla="*/ 1160337 w 1339053"/>
                <a:gd name="connsiteY94" fmla="*/ 2751608 h 6858000"/>
                <a:gd name="connsiteX95" fmla="*/ 1165737 w 1339053"/>
                <a:gd name="connsiteY95" fmla="*/ 2933012 h 6858000"/>
                <a:gd name="connsiteX96" fmla="*/ 1202029 w 1339053"/>
                <a:gd name="connsiteY96" fmla="*/ 3107873 h 6858000"/>
                <a:gd name="connsiteX97" fmla="*/ 1225692 w 1339053"/>
                <a:gd name="connsiteY97" fmla="*/ 3244974 h 6858000"/>
                <a:gd name="connsiteX98" fmla="*/ 1243916 w 1339053"/>
                <a:gd name="connsiteY98" fmla="*/ 3326221 h 6858000"/>
                <a:gd name="connsiteX99" fmla="*/ 1293067 w 1339053"/>
                <a:gd name="connsiteY99" fmla="*/ 3480219 h 6858000"/>
                <a:gd name="connsiteX100" fmla="*/ 1308071 w 1339053"/>
                <a:gd name="connsiteY100" fmla="*/ 3585182 h 6858000"/>
                <a:gd name="connsiteX101" fmla="*/ 1295962 w 1339053"/>
                <a:gd name="connsiteY101" fmla="*/ 3584708 h 6858000"/>
                <a:gd name="connsiteX102" fmla="*/ 1118893 w 1339053"/>
                <a:gd name="connsiteY102" fmla="*/ 3568330 h 6858000"/>
                <a:gd name="connsiteX103" fmla="*/ 1094179 w 1339053"/>
                <a:gd name="connsiteY103" fmla="*/ 3567566 h 6858000"/>
                <a:gd name="connsiteX104" fmla="*/ 922719 w 1339053"/>
                <a:gd name="connsiteY104" fmla="*/ 3516472 h 6858000"/>
                <a:gd name="connsiteX105" fmla="*/ 877028 w 1339053"/>
                <a:gd name="connsiteY105" fmla="*/ 3490955 h 6858000"/>
                <a:gd name="connsiteX106" fmla="*/ 850533 w 1339053"/>
                <a:gd name="connsiteY106" fmla="*/ 3481837 h 6858000"/>
                <a:gd name="connsiteX107" fmla="*/ 852113 w 1339053"/>
                <a:gd name="connsiteY107" fmla="*/ 3461170 h 6858000"/>
                <a:gd name="connsiteX108" fmla="*/ 831383 w 1339053"/>
                <a:gd name="connsiteY108" fmla="*/ 3399179 h 6858000"/>
                <a:gd name="connsiteX109" fmla="*/ 743141 w 1339053"/>
                <a:gd name="connsiteY109" fmla="*/ 3320580 h 6858000"/>
                <a:gd name="connsiteX110" fmla="*/ 713221 w 1339053"/>
                <a:gd name="connsiteY110" fmla="*/ 3251241 h 6858000"/>
                <a:gd name="connsiteX111" fmla="*/ 697098 w 1339053"/>
                <a:gd name="connsiteY111" fmla="*/ 3202528 h 6858000"/>
                <a:gd name="connsiteX112" fmla="*/ 664820 w 1339053"/>
                <a:gd name="connsiteY112" fmla="*/ 3154190 h 6858000"/>
                <a:gd name="connsiteX113" fmla="*/ 572501 w 1339053"/>
                <a:gd name="connsiteY113" fmla="*/ 3087312 h 6858000"/>
                <a:gd name="connsiteX114" fmla="*/ 497703 w 1339053"/>
                <a:gd name="connsiteY114" fmla="*/ 3005243 h 6858000"/>
                <a:gd name="connsiteX115" fmla="*/ 476984 w 1339053"/>
                <a:gd name="connsiteY115" fmla="*/ 2892751 h 6858000"/>
                <a:gd name="connsiteX116" fmla="*/ 468947 w 1339053"/>
                <a:gd name="connsiteY116" fmla="*/ 2824527 h 6858000"/>
                <a:gd name="connsiteX117" fmla="*/ 569138 w 1339053"/>
                <a:gd name="connsiteY117" fmla="*/ 2595026 h 6858000"/>
                <a:gd name="connsiteX118" fmla="*/ 645397 w 1339053"/>
                <a:gd name="connsiteY118" fmla="*/ 2440808 h 6858000"/>
                <a:gd name="connsiteX119" fmla="*/ 651820 w 1339053"/>
                <a:gd name="connsiteY119" fmla="*/ 2384384 h 6858000"/>
                <a:gd name="connsiteX120" fmla="*/ 612994 w 1339053"/>
                <a:gd name="connsiteY120" fmla="*/ 2207332 h 6858000"/>
                <a:gd name="connsiteX121" fmla="*/ 620894 w 1339053"/>
                <a:gd name="connsiteY121" fmla="*/ 2046679 h 6858000"/>
                <a:gd name="connsiteX122" fmla="*/ 644614 w 1339053"/>
                <a:gd name="connsiteY122" fmla="*/ 1931265 h 6858000"/>
                <a:gd name="connsiteX123" fmla="*/ 665994 w 1339053"/>
                <a:gd name="connsiteY123" fmla="*/ 1832337 h 6858000"/>
                <a:gd name="connsiteX124" fmla="*/ 678276 w 1339053"/>
                <a:gd name="connsiteY124" fmla="*/ 1709437 h 6858000"/>
                <a:gd name="connsiteX125" fmla="*/ 672955 w 1339053"/>
                <a:gd name="connsiteY125" fmla="*/ 1636123 h 6858000"/>
                <a:gd name="connsiteX126" fmla="*/ 668480 w 1339053"/>
                <a:gd name="connsiteY126" fmla="*/ 1520749 h 6858000"/>
                <a:gd name="connsiteX127" fmla="*/ 653920 w 1339053"/>
                <a:gd name="connsiteY127" fmla="*/ 1399437 h 6858000"/>
                <a:gd name="connsiteX128" fmla="*/ 612686 w 1339053"/>
                <a:gd name="connsiteY128" fmla="*/ 1296979 h 6858000"/>
                <a:gd name="connsiteX129" fmla="*/ 570220 w 1339053"/>
                <a:gd name="connsiteY129" fmla="*/ 1235618 h 6858000"/>
                <a:gd name="connsiteX130" fmla="*/ 529736 w 1339053"/>
                <a:gd name="connsiteY130" fmla="*/ 1081752 h 6858000"/>
                <a:gd name="connsiteX131" fmla="*/ 414305 w 1339053"/>
                <a:gd name="connsiteY131" fmla="*/ 918292 h 6858000"/>
                <a:gd name="connsiteX132" fmla="*/ 373924 w 1339053"/>
                <a:gd name="connsiteY132" fmla="*/ 825689 h 6858000"/>
                <a:gd name="connsiteX133" fmla="*/ 368949 w 1339053"/>
                <a:gd name="connsiteY133" fmla="*/ 778726 h 6858000"/>
                <a:gd name="connsiteX134" fmla="*/ 347020 w 1339053"/>
                <a:gd name="connsiteY134" fmla="*/ 694643 h 6858000"/>
                <a:gd name="connsiteX135" fmla="*/ 327478 w 1339053"/>
                <a:gd name="connsiteY135" fmla="*/ 642898 h 6858000"/>
                <a:gd name="connsiteX136" fmla="*/ 243468 w 1339053"/>
                <a:gd name="connsiteY136" fmla="*/ 491960 h 6858000"/>
                <a:gd name="connsiteX137" fmla="*/ 218930 w 1339053"/>
                <a:gd name="connsiteY137" fmla="*/ 446010 h 6858000"/>
                <a:gd name="connsiteX138" fmla="*/ 180614 w 1339053"/>
                <a:gd name="connsiteY138" fmla="*/ 354892 h 6858000"/>
                <a:gd name="connsiteX139" fmla="*/ 171988 w 1339053"/>
                <a:gd name="connsiteY139" fmla="*/ 317521 h 6858000"/>
                <a:gd name="connsiteX140" fmla="*/ 139875 w 1339053"/>
                <a:gd name="connsiteY140" fmla="*/ 246378 h 6858000"/>
                <a:gd name="connsiteX141" fmla="*/ 51499 w 1339053"/>
                <a:gd name="connsiteY141" fmla="*/ 73211 h 6858000"/>
                <a:gd name="connsiteX142" fmla="*/ 19690 w 1339053"/>
                <a:gd name="connsiteY142" fmla="*/ 3662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Lst>
              <a:rect l="l" t="t" r="r" b="b"/>
              <a:pathLst>
                <a:path w="1339053" h="6858000">
                  <a:moveTo>
                    <a:pt x="850532" y="3481838"/>
                  </a:moveTo>
                  <a:lnTo>
                    <a:pt x="877027" y="3490955"/>
                  </a:lnTo>
                  <a:cubicBezTo>
                    <a:pt x="892941" y="3497986"/>
                    <a:pt x="908176" y="3506416"/>
                    <a:pt x="922718" y="3516472"/>
                  </a:cubicBezTo>
                  <a:cubicBezTo>
                    <a:pt x="967062" y="3547282"/>
                    <a:pt x="1027547" y="3564030"/>
                    <a:pt x="1094179" y="3567567"/>
                  </a:cubicBezTo>
                  <a:cubicBezTo>
                    <a:pt x="1102515" y="3567965"/>
                    <a:pt x="1113434" y="3565936"/>
                    <a:pt x="1118891" y="3568331"/>
                  </a:cubicBezTo>
                  <a:cubicBezTo>
                    <a:pt x="1180628" y="3594888"/>
                    <a:pt x="1237753" y="3586304"/>
                    <a:pt x="1295961" y="3584709"/>
                  </a:cubicBezTo>
                  <a:lnTo>
                    <a:pt x="1308070" y="3585183"/>
                  </a:lnTo>
                  <a:lnTo>
                    <a:pt x="1325263" y="3705453"/>
                  </a:lnTo>
                  <a:cubicBezTo>
                    <a:pt x="1328254" y="3727679"/>
                    <a:pt x="1331526" y="3749922"/>
                    <a:pt x="1334107" y="3772268"/>
                  </a:cubicBezTo>
                  <a:lnTo>
                    <a:pt x="1338203" y="3831076"/>
                  </a:lnTo>
                  <a:lnTo>
                    <a:pt x="1338805" y="3839709"/>
                  </a:lnTo>
                  <a:cubicBezTo>
                    <a:pt x="1339996" y="3932341"/>
                    <a:pt x="1336568" y="4025809"/>
                    <a:pt x="1335635" y="4118635"/>
                  </a:cubicBezTo>
                  <a:cubicBezTo>
                    <a:pt x="1335202" y="4148976"/>
                    <a:pt x="1338805" y="4178868"/>
                    <a:pt x="1337171" y="4209403"/>
                  </a:cubicBezTo>
                  <a:cubicBezTo>
                    <a:pt x="1335445" y="4242449"/>
                    <a:pt x="1327565" y="4276129"/>
                    <a:pt x="1325840" y="4309174"/>
                  </a:cubicBezTo>
                  <a:cubicBezTo>
                    <a:pt x="1322853" y="4364122"/>
                    <a:pt x="1323899" y="4418621"/>
                    <a:pt x="1321122" y="4473630"/>
                  </a:cubicBezTo>
                  <a:cubicBezTo>
                    <a:pt x="1315632" y="4579723"/>
                    <a:pt x="1309019" y="4685750"/>
                    <a:pt x="1302196" y="4791709"/>
                  </a:cubicBezTo>
                  <a:cubicBezTo>
                    <a:pt x="1300696" y="4814383"/>
                    <a:pt x="1294244" y="4837504"/>
                    <a:pt x="1293239" y="4860048"/>
                  </a:cubicBezTo>
                  <a:cubicBezTo>
                    <a:pt x="1290785" y="4919957"/>
                    <a:pt x="1289660" y="4979994"/>
                    <a:pt x="1288829" y="5039837"/>
                  </a:cubicBezTo>
                  <a:cubicBezTo>
                    <a:pt x="1288401" y="5076103"/>
                    <a:pt x="1290512" y="5112310"/>
                    <a:pt x="1289584" y="5148703"/>
                  </a:cubicBezTo>
                  <a:cubicBezTo>
                    <a:pt x="1288845" y="5177820"/>
                    <a:pt x="1286193" y="5207193"/>
                    <a:pt x="1282205" y="5236435"/>
                  </a:cubicBezTo>
                  <a:cubicBezTo>
                    <a:pt x="1278784" y="5261619"/>
                    <a:pt x="1270649" y="5286477"/>
                    <a:pt x="1268145" y="5311662"/>
                  </a:cubicBezTo>
                  <a:cubicBezTo>
                    <a:pt x="1261308" y="5379812"/>
                    <a:pt x="1256387" y="5447703"/>
                    <a:pt x="1250547" y="5515595"/>
                  </a:cubicBezTo>
                  <a:cubicBezTo>
                    <a:pt x="1248113" y="5542776"/>
                    <a:pt x="1244054" y="5570023"/>
                    <a:pt x="1243323" y="5596885"/>
                  </a:cubicBezTo>
                  <a:cubicBezTo>
                    <a:pt x="1241082" y="5668709"/>
                    <a:pt x="1241668" y="5740276"/>
                    <a:pt x="1238303" y="5812036"/>
                  </a:cubicBezTo>
                  <a:cubicBezTo>
                    <a:pt x="1235508" y="5871554"/>
                    <a:pt x="1228259" y="5931392"/>
                    <a:pt x="1223551" y="5991171"/>
                  </a:cubicBezTo>
                  <a:cubicBezTo>
                    <a:pt x="1221675" y="6016549"/>
                    <a:pt x="1222415" y="6041609"/>
                    <a:pt x="1219699" y="6066726"/>
                  </a:cubicBezTo>
                  <a:cubicBezTo>
                    <a:pt x="1213776" y="6123024"/>
                    <a:pt x="1205938" y="6179576"/>
                    <a:pt x="1199935" y="6236130"/>
                  </a:cubicBezTo>
                  <a:cubicBezTo>
                    <a:pt x="1196614" y="6268403"/>
                    <a:pt x="1198425" y="6301127"/>
                    <a:pt x="1192857" y="6333267"/>
                  </a:cubicBezTo>
                  <a:cubicBezTo>
                    <a:pt x="1179603" y="6409590"/>
                    <a:pt x="1163470" y="6485591"/>
                    <a:pt x="1148174" y="6561849"/>
                  </a:cubicBezTo>
                  <a:cubicBezTo>
                    <a:pt x="1132370" y="6640486"/>
                    <a:pt x="1117066" y="6719000"/>
                    <a:pt x="1100424" y="6797385"/>
                  </a:cubicBezTo>
                  <a:lnTo>
                    <a:pt x="1085621" y="6858000"/>
                  </a:lnTo>
                  <a:lnTo>
                    <a:pt x="932341" y="6858000"/>
                  </a:lnTo>
                  <a:lnTo>
                    <a:pt x="944496" y="6829656"/>
                  </a:lnTo>
                  <a:cubicBezTo>
                    <a:pt x="964836" y="6776399"/>
                    <a:pt x="953622" y="6744439"/>
                    <a:pt x="913239" y="6720119"/>
                  </a:cubicBezTo>
                  <a:cubicBezTo>
                    <a:pt x="890880" y="6706443"/>
                    <a:pt x="866986" y="6690318"/>
                    <a:pt x="870682" y="6655346"/>
                  </a:cubicBezTo>
                  <a:cubicBezTo>
                    <a:pt x="876846" y="6598274"/>
                    <a:pt x="889503" y="6540954"/>
                    <a:pt x="846442" y="6498594"/>
                  </a:cubicBezTo>
                  <a:cubicBezTo>
                    <a:pt x="862273" y="6487399"/>
                    <a:pt x="871751" y="6480449"/>
                    <a:pt x="881150" y="6473756"/>
                  </a:cubicBezTo>
                  <a:cubicBezTo>
                    <a:pt x="907245" y="6455292"/>
                    <a:pt x="930705" y="6407516"/>
                    <a:pt x="922470" y="6377035"/>
                  </a:cubicBezTo>
                  <a:cubicBezTo>
                    <a:pt x="910652" y="6332192"/>
                    <a:pt x="925705" y="6299028"/>
                    <a:pt x="955039" y="6268585"/>
                  </a:cubicBezTo>
                  <a:cubicBezTo>
                    <a:pt x="1003777" y="6217606"/>
                    <a:pt x="1017630" y="6148240"/>
                    <a:pt x="1024350" y="6083443"/>
                  </a:cubicBezTo>
                  <a:cubicBezTo>
                    <a:pt x="1029590" y="6034553"/>
                    <a:pt x="1028255" y="5980246"/>
                    <a:pt x="999696" y="5938416"/>
                  </a:cubicBezTo>
                  <a:cubicBezTo>
                    <a:pt x="990505" y="5925141"/>
                    <a:pt x="991039" y="5901884"/>
                    <a:pt x="988342" y="5882426"/>
                  </a:cubicBezTo>
                  <a:cubicBezTo>
                    <a:pt x="986229" y="5866254"/>
                    <a:pt x="984774" y="5849442"/>
                    <a:pt x="985444" y="5832438"/>
                  </a:cubicBezTo>
                  <a:cubicBezTo>
                    <a:pt x="986010" y="5814273"/>
                    <a:pt x="985042" y="5793656"/>
                    <a:pt x="992016" y="5777751"/>
                  </a:cubicBezTo>
                  <a:cubicBezTo>
                    <a:pt x="1012886" y="5729456"/>
                    <a:pt x="1014467" y="5686488"/>
                    <a:pt x="995028" y="5641832"/>
                  </a:cubicBezTo>
                  <a:cubicBezTo>
                    <a:pt x="984984" y="5618696"/>
                    <a:pt x="974301" y="5585771"/>
                    <a:pt x="981247" y="5562522"/>
                  </a:cubicBezTo>
                  <a:cubicBezTo>
                    <a:pt x="998041" y="5505913"/>
                    <a:pt x="997454" y="5454379"/>
                    <a:pt x="995131" y="5398075"/>
                  </a:cubicBezTo>
                  <a:cubicBezTo>
                    <a:pt x="993724" y="5361807"/>
                    <a:pt x="997229" y="5322258"/>
                    <a:pt x="997379" y="5283928"/>
                  </a:cubicBezTo>
                  <a:cubicBezTo>
                    <a:pt x="997473" y="5239095"/>
                    <a:pt x="1006631" y="5193105"/>
                    <a:pt x="979617" y="5157396"/>
                  </a:cubicBezTo>
                  <a:cubicBezTo>
                    <a:pt x="976728" y="5153402"/>
                    <a:pt x="978724" y="5144705"/>
                    <a:pt x="976441" y="5139485"/>
                  </a:cubicBezTo>
                  <a:cubicBezTo>
                    <a:pt x="969619" y="5122991"/>
                    <a:pt x="964828" y="5102888"/>
                    <a:pt x="953793" y="5091862"/>
                  </a:cubicBezTo>
                  <a:cubicBezTo>
                    <a:pt x="921506" y="5059884"/>
                    <a:pt x="886609" y="5031900"/>
                    <a:pt x="853056" y="5001787"/>
                  </a:cubicBezTo>
                  <a:cubicBezTo>
                    <a:pt x="845882" y="4995337"/>
                    <a:pt x="836325" y="4988437"/>
                    <a:pt x="833979" y="4978966"/>
                  </a:cubicBezTo>
                  <a:cubicBezTo>
                    <a:pt x="820602" y="4924328"/>
                    <a:pt x="808509" y="4869239"/>
                    <a:pt x="796995" y="4813768"/>
                  </a:cubicBezTo>
                  <a:cubicBezTo>
                    <a:pt x="792418" y="4791474"/>
                    <a:pt x="803209" y="4777314"/>
                    <a:pt x="820590" y="4764057"/>
                  </a:cubicBezTo>
                  <a:cubicBezTo>
                    <a:pt x="837188" y="4751123"/>
                    <a:pt x="855398" y="4734452"/>
                    <a:pt x="864688" y="4714752"/>
                  </a:cubicBezTo>
                  <a:cubicBezTo>
                    <a:pt x="883062" y="4675275"/>
                    <a:pt x="897521" y="4632902"/>
                    <a:pt x="910485" y="4590911"/>
                  </a:cubicBezTo>
                  <a:cubicBezTo>
                    <a:pt x="915338" y="4575199"/>
                    <a:pt x="912978" y="4556131"/>
                    <a:pt x="911445" y="4539571"/>
                  </a:cubicBezTo>
                  <a:cubicBezTo>
                    <a:pt x="908527" y="4508200"/>
                    <a:pt x="900999" y="4477659"/>
                    <a:pt x="900285" y="4445837"/>
                  </a:cubicBezTo>
                  <a:cubicBezTo>
                    <a:pt x="899539" y="4408923"/>
                    <a:pt x="887958" y="4383340"/>
                    <a:pt x="863237" y="4364703"/>
                  </a:cubicBezTo>
                  <a:cubicBezTo>
                    <a:pt x="826431" y="4336971"/>
                    <a:pt x="808536" y="4292507"/>
                    <a:pt x="798070" y="4243284"/>
                  </a:cubicBezTo>
                  <a:cubicBezTo>
                    <a:pt x="784617" y="4180721"/>
                    <a:pt x="805728" y="4117545"/>
                    <a:pt x="817097" y="4054750"/>
                  </a:cubicBezTo>
                  <a:cubicBezTo>
                    <a:pt x="821537" y="4030724"/>
                    <a:pt x="826632" y="4006057"/>
                    <a:pt x="826251" y="3982801"/>
                  </a:cubicBezTo>
                  <a:cubicBezTo>
                    <a:pt x="825347" y="3916709"/>
                    <a:pt x="825150" y="3850833"/>
                    <a:pt x="836848" y="3784939"/>
                  </a:cubicBezTo>
                  <a:lnTo>
                    <a:pt x="841285" y="3766755"/>
                  </a:lnTo>
                  <a:lnTo>
                    <a:pt x="841284" y="3766755"/>
                  </a:lnTo>
                  <a:lnTo>
                    <a:pt x="852925" y="3719034"/>
                  </a:lnTo>
                  <a:cubicBezTo>
                    <a:pt x="855152" y="3711822"/>
                    <a:pt x="856753" y="3704413"/>
                    <a:pt x="857932" y="3696880"/>
                  </a:cubicBezTo>
                  <a:cubicBezTo>
                    <a:pt x="868683" y="3631632"/>
                    <a:pt x="885300" y="3565939"/>
                    <a:pt x="853534" y="3507036"/>
                  </a:cubicBezTo>
                  <a:cubicBezTo>
                    <a:pt x="850623" y="3501622"/>
                    <a:pt x="849992" y="3494020"/>
                    <a:pt x="850226" y="3485839"/>
                  </a:cubicBezTo>
                  <a:close/>
                  <a:moveTo>
                    <a:pt x="0" y="0"/>
                  </a:moveTo>
                  <a:lnTo>
                    <a:pt x="455609" y="0"/>
                  </a:lnTo>
                  <a:lnTo>
                    <a:pt x="459171" y="72395"/>
                  </a:lnTo>
                  <a:cubicBezTo>
                    <a:pt x="459671" y="92301"/>
                    <a:pt x="456894" y="113171"/>
                    <a:pt x="460041" y="131917"/>
                  </a:cubicBezTo>
                  <a:cubicBezTo>
                    <a:pt x="474213" y="218122"/>
                    <a:pt x="492031" y="302910"/>
                    <a:pt x="504421" y="389691"/>
                  </a:cubicBezTo>
                  <a:cubicBezTo>
                    <a:pt x="517349" y="479177"/>
                    <a:pt x="539516" y="562489"/>
                    <a:pt x="582097" y="634609"/>
                  </a:cubicBezTo>
                  <a:cubicBezTo>
                    <a:pt x="621686" y="701573"/>
                    <a:pt x="662589" y="767248"/>
                    <a:pt x="702468" y="834019"/>
                  </a:cubicBezTo>
                  <a:cubicBezTo>
                    <a:pt x="712587" y="850968"/>
                    <a:pt x="725536" y="867665"/>
                    <a:pt x="729203" y="887701"/>
                  </a:cubicBezTo>
                  <a:cubicBezTo>
                    <a:pt x="736973" y="929321"/>
                    <a:pt x="740155" y="973193"/>
                    <a:pt x="743787" y="1016355"/>
                  </a:cubicBezTo>
                  <a:cubicBezTo>
                    <a:pt x="746786" y="1053398"/>
                    <a:pt x="745800" y="1091467"/>
                    <a:pt x="750083" y="1128060"/>
                  </a:cubicBezTo>
                  <a:cubicBezTo>
                    <a:pt x="753428" y="1157309"/>
                    <a:pt x="762038" y="1185083"/>
                    <a:pt x="768866" y="1213431"/>
                  </a:cubicBezTo>
                  <a:cubicBezTo>
                    <a:pt x="774767" y="1238107"/>
                    <a:pt x="778357" y="1264327"/>
                    <a:pt x="787802" y="1286432"/>
                  </a:cubicBezTo>
                  <a:cubicBezTo>
                    <a:pt x="810582" y="1340304"/>
                    <a:pt x="832653" y="1394242"/>
                    <a:pt x="842837" y="1455511"/>
                  </a:cubicBezTo>
                  <a:cubicBezTo>
                    <a:pt x="853049" y="1515944"/>
                    <a:pt x="867276" y="1574511"/>
                    <a:pt x="877988" y="1634814"/>
                  </a:cubicBezTo>
                  <a:cubicBezTo>
                    <a:pt x="888390" y="1693895"/>
                    <a:pt x="902813" y="1748857"/>
                    <a:pt x="941063" y="1789731"/>
                  </a:cubicBezTo>
                  <a:cubicBezTo>
                    <a:pt x="957906" y="1807908"/>
                    <a:pt x="975122" y="1831564"/>
                    <a:pt x="980124" y="1857657"/>
                  </a:cubicBezTo>
                  <a:cubicBezTo>
                    <a:pt x="987207" y="1894833"/>
                    <a:pt x="980788" y="1937150"/>
                    <a:pt x="984484" y="1976384"/>
                  </a:cubicBezTo>
                  <a:cubicBezTo>
                    <a:pt x="988781" y="2022576"/>
                    <a:pt x="988793" y="2074493"/>
                    <a:pt x="1007189" y="2110650"/>
                  </a:cubicBezTo>
                  <a:cubicBezTo>
                    <a:pt x="1023612" y="2142809"/>
                    <a:pt x="1034723" y="2173610"/>
                    <a:pt x="1039893" y="2211041"/>
                  </a:cubicBezTo>
                  <a:cubicBezTo>
                    <a:pt x="1043484" y="2237261"/>
                    <a:pt x="1057690" y="2260269"/>
                    <a:pt x="1059162" y="2286682"/>
                  </a:cubicBezTo>
                  <a:cubicBezTo>
                    <a:pt x="1061252" y="2321469"/>
                    <a:pt x="1060754" y="2355740"/>
                    <a:pt x="1070522" y="2388667"/>
                  </a:cubicBezTo>
                  <a:cubicBezTo>
                    <a:pt x="1080600" y="2422815"/>
                    <a:pt x="1085513" y="2459602"/>
                    <a:pt x="1093939" y="2494653"/>
                  </a:cubicBezTo>
                  <a:cubicBezTo>
                    <a:pt x="1098500" y="2513273"/>
                    <a:pt x="1106866" y="2529964"/>
                    <a:pt x="1112007" y="2548197"/>
                  </a:cubicBezTo>
                  <a:cubicBezTo>
                    <a:pt x="1121409" y="2581573"/>
                    <a:pt x="1130232" y="2615336"/>
                    <a:pt x="1138346" y="2649163"/>
                  </a:cubicBezTo>
                  <a:cubicBezTo>
                    <a:pt x="1146465" y="2682988"/>
                    <a:pt x="1157699" y="2716368"/>
                    <a:pt x="1160337" y="2751608"/>
                  </a:cubicBezTo>
                  <a:cubicBezTo>
                    <a:pt x="1164714" y="2811646"/>
                    <a:pt x="1159211" y="2873999"/>
                    <a:pt x="1165737" y="2933012"/>
                  </a:cubicBezTo>
                  <a:cubicBezTo>
                    <a:pt x="1172445" y="2992925"/>
                    <a:pt x="1185964" y="3051556"/>
                    <a:pt x="1202029" y="3107873"/>
                  </a:cubicBezTo>
                  <a:cubicBezTo>
                    <a:pt x="1214635" y="3152396"/>
                    <a:pt x="1227749" y="3194534"/>
                    <a:pt x="1225692" y="3244974"/>
                  </a:cubicBezTo>
                  <a:cubicBezTo>
                    <a:pt x="1224565" y="3273123"/>
                    <a:pt x="1231196" y="3305079"/>
                    <a:pt x="1243916" y="3326221"/>
                  </a:cubicBezTo>
                  <a:cubicBezTo>
                    <a:pt x="1271701" y="3372044"/>
                    <a:pt x="1285247" y="3423911"/>
                    <a:pt x="1293067" y="3480219"/>
                  </a:cubicBezTo>
                  <a:lnTo>
                    <a:pt x="1308071" y="3585182"/>
                  </a:lnTo>
                  <a:lnTo>
                    <a:pt x="1295962" y="3584708"/>
                  </a:lnTo>
                  <a:cubicBezTo>
                    <a:pt x="1237754" y="3586303"/>
                    <a:pt x="1180629" y="3594888"/>
                    <a:pt x="1118893" y="3568330"/>
                  </a:cubicBezTo>
                  <a:cubicBezTo>
                    <a:pt x="1113435" y="3565936"/>
                    <a:pt x="1102517" y="3567964"/>
                    <a:pt x="1094179" y="3567566"/>
                  </a:cubicBezTo>
                  <a:cubicBezTo>
                    <a:pt x="1027548" y="3564029"/>
                    <a:pt x="967064" y="3547281"/>
                    <a:pt x="922719" y="3516472"/>
                  </a:cubicBezTo>
                  <a:cubicBezTo>
                    <a:pt x="908178" y="3506414"/>
                    <a:pt x="892942" y="3497984"/>
                    <a:pt x="877028" y="3490955"/>
                  </a:cubicBezTo>
                  <a:lnTo>
                    <a:pt x="850533" y="3481837"/>
                  </a:lnTo>
                  <a:lnTo>
                    <a:pt x="852113" y="3461170"/>
                  </a:lnTo>
                  <a:cubicBezTo>
                    <a:pt x="854391" y="3434500"/>
                    <a:pt x="848474" y="3414331"/>
                    <a:pt x="831383" y="3399179"/>
                  </a:cubicBezTo>
                  <a:cubicBezTo>
                    <a:pt x="801767" y="3373388"/>
                    <a:pt x="773654" y="3344957"/>
                    <a:pt x="743141" y="3320580"/>
                  </a:cubicBezTo>
                  <a:cubicBezTo>
                    <a:pt x="722236" y="3303685"/>
                    <a:pt x="714543" y="3281842"/>
                    <a:pt x="713221" y="3251241"/>
                  </a:cubicBezTo>
                  <a:cubicBezTo>
                    <a:pt x="712555" y="3234106"/>
                    <a:pt x="704768" y="3217029"/>
                    <a:pt x="697098" y="3202528"/>
                  </a:cubicBezTo>
                  <a:cubicBezTo>
                    <a:pt x="687845" y="3184997"/>
                    <a:pt x="672212" y="3172554"/>
                    <a:pt x="664820" y="3154190"/>
                  </a:cubicBezTo>
                  <a:cubicBezTo>
                    <a:pt x="646169" y="3109209"/>
                    <a:pt x="616744" y="3087991"/>
                    <a:pt x="572501" y="3087312"/>
                  </a:cubicBezTo>
                  <a:cubicBezTo>
                    <a:pt x="533259" y="3086763"/>
                    <a:pt x="493731" y="3044085"/>
                    <a:pt x="497703" y="3005243"/>
                  </a:cubicBezTo>
                  <a:cubicBezTo>
                    <a:pt x="502030" y="2962279"/>
                    <a:pt x="490540" y="2928257"/>
                    <a:pt x="476984" y="2892751"/>
                  </a:cubicBezTo>
                  <a:cubicBezTo>
                    <a:pt x="469363" y="2872905"/>
                    <a:pt x="465404" y="2847135"/>
                    <a:pt x="468947" y="2824527"/>
                  </a:cubicBezTo>
                  <a:cubicBezTo>
                    <a:pt x="482188" y="2738605"/>
                    <a:pt x="520979" y="2665650"/>
                    <a:pt x="569138" y="2595026"/>
                  </a:cubicBezTo>
                  <a:cubicBezTo>
                    <a:pt x="600577" y="2548865"/>
                    <a:pt x="622260" y="2493483"/>
                    <a:pt x="645397" y="2440808"/>
                  </a:cubicBezTo>
                  <a:cubicBezTo>
                    <a:pt x="652529" y="2424387"/>
                    <a:pt x="655029" y="2401457"/>
                    <a:pt x="651820" y="2384384"/>
                  </a:cubicBezTo>
                  <a:cubicBezTo>
                    <a:pt x="640949" y="2324596"/>
                    <a:pt x="629163" y="2264805"/>
                    <a:pt x="612994" y="2207332"/>
                  </a:cubicBezTo>
                  <a:cubicBezTo>
                    <a:pt x="597678" y="2153787"/>
                    <a:pt x="601053" y="2099808"/>
                    <a:pt x="620894" y="2046679"/>
                  </a:cubicBezTo>
                  <a:cubicBezTo>
                    <a:pt x="635367" y="2007977"/>
                    <a:pt x="641110" y="1970814"/>
                    <a:pt x="644614" y="1931265"/>
                  </a:cubicBezTo>
                  <a:cubicBezTo>
                    <a:pt x="647465" y="1898285"/>
                    <a:pt x="653360" y="1862859"/>
                    <a:pt x="665994" y="1832337"/>
                  </a:cubicBezTo>
                  <a:cubicBezTo>
                    <a:pt x="683779" y="1789578"/>
                    <a:pt x="688928" y="1751381"/>
                    <a:pt x="678276" y="1709437"/>
                  </a:cubicBezTo>
                  <a:cubicBezTo>
                    <a:pt x="672576" y="1687079"/>
                    <a:pt x="673987" y="1660990"/>
                    <a:pt x="672955" y="1636123"/>
                  </a:cubicBezTo>
                  <a:cubicBezTo>
                    <a:pt x="671272" y="1597795"/>
                    <a:pt x="671867" y="1558758"/>
                    <a:pt x="668480" y="1520749"/>
                  </a:cubicBezTo>
                  <a:cubicBezTo>
                    <a:pt x="665050" y="1479903"/>
                    <a:pt x="655019" y="1440408"/>
                    <a:pt x="653920" y="1399437"/>
                  </a:cubicBezTo>
                  <a:cubicBezTo>
                    <a:pt x="652652" y="1355309"/>
                    <a:pt x="639893" y="1323154"/>
                    <a:pt x="612686" y="1296979"/>
                  </a:cubicBezTo>
                  <a:cubicBezTo>
                    <a:pt x="595576" y="1280408"/>
                    <a:pt x="578401" y="1259588"/>
                    <a:pt x="570220" y="1235618"/>
                  </a:cubicBezTo>
                  <a:cubicBezTo>
                    <a:pt x="553631" y="1186194"/>
                    <a:pt x="545669" y="1131821"/>
                    <a:pt x="529736" y="1081752"/>
                  </a:cubicBezTo>
                  <a:cubicBezTo>
                    <a:pt x="507466" y="1011390"/>
                    <a:pt x="481332" y="944631"/>
                    <a:pt x="414305" y="918292"/>
                  </a:cubicBezTo>
                  <a:cubicBezTo>
                    <a:pt x="377314" y="903769"/>
                    <a:pt x="368843" y="874065"/>
                    <a:pt x="373924" y="825689"/>
                  </a:cubicBezTo>
                  <a:cubicBezTo>
                    <a:pt x="375689" y="809590"/>
                    <a:pt x="376722" y="786203"/>
                    <a:pt x="368949" y="778726"/>
                  </a:cubicBezTo>
                  <a:cubicBezTo>
                    <a:pt x="345838" y="756354"/>
                    <a:pt x="349308" y="725824"/>
                    <a:pt x="347020" y="694643"/>
                  </a:cubicBezTo>
                  <a:cubicBezTo>
                    <a:pt x="345704" y="675894"/>
                    <a:pt x="339306" y="651346"/>
                    <a:pt x="327478" y="642898"/>
                  </a:cubicBezTo>
                  <a:cubicBezTo>
                    <a:pt x="279698" y="608395"/>
                    <a:pt x="263590" y="549247"/>
                    <a:pt x="243468" y="491960"/>
                  </a:cubicBezTo>
                  <a:cubicBezTo>
                    <a:pt x="237433" y="475142"/>
                    <a:pt x="230250" y="456843"/>
                    <a:pt x="218930" y="446010"/>
                  </a:cubicBezTo>
                  <a:cubicBezTo>
                    <a:pt x="194433" y="422927"/>
                    <a:pt x="180036" y="395344"/>
                    <a:pt x="180614" y="354892"/>
                  </a:cubicBezTo>
                  <a:cubicBezTo>
                    <a:pt x="180923" y="342010"/>
                    <a:pt x="176523" y="328798"/>
                    <a:pt x="171988" y="317521"/>
                  </a:cubicBezTo>
                  <a:cubicBezTo>
                    <a:pt x="162052" y="293291"/>
                    <a:pt x="148442" y="271315"/>
                    <a:pt x="139875" y="246378"/>
                  </a:cubicBezTo>
                  <a:cubicBezTo>
                    <a:pt x="117577" y="182780"/>
                    <a:pt x="95749" y="119890"/>
                    <a:pt x="51499" y="73211"/>
                  </a:cubicBezTo>
                  <a:cubicBezTo>
                    <a:pt x="40691" y="61834"/>
                    <a:pt x="29467" y="49763"/>
                    <a:pt x="19690" y="36621"/>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Freeform: Shape 23">
              <a:extLst>
                <a:ext uri="{FF2B5EF4-FFF2-40B4-BE49-F238E27FC236}">
                  <a16:creationId xmlns:a16="http://schemas.microsoft.com/office/drawing/2014/main" id="{A2432BD6-3DCC-4397-BD7F-3FE84F3210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61507" y="0"/>
              <a:ext cx="1339053" cy="6858000"/>
            </a:xfrm>
            <a:custGeom>
              <a:avLst/>
              <a:gdLst>
                <a:gd name="connsiteX0" fmla="*/ 850532 w 1339053"/>
                <a:gd name="connsiteY0" fmla="*/ 3481838 h 6858000"/>
                <a:gd name="connsiteX1" fmla="*/ 877027 w 1339053"/>
                <a:gd name="connsiteY1" fmla="*/ 3490955 h 6858000"/>
                <a:gd name="connsiteX2" fmla="*/ 922718 w 1339053"/>
                <a:gd name="connsiteY2" fmla="*/ 3516472 h 6858000"/>
                <a:gd name="connsiteX3" fmla="*/ 1094179 w 1339053"/>
                <a:gd name="connsiteY3" fmla="*/ 3567567 h 6858000"/>
                <a:gd name="connsiteX4" fmla="*/ 1118891 w 1339053"/>
                <a:gd name="connsiteY4" fmla="*/ 3568331 h 6858000"/>
                <a:gd name="connsiteX5" fmla="*/ 1295961 w 1339053"/>
                <a:gd name="connsiteY5" fmla="*/ 3584709 h 6858000"/>
                <a:gd name="connsiteX6" fmla="*/ 1308070 w 1339053"/>
                <a:gd name="connsiteY6" fmla="*/ 3585183 h 6858000"/>
                <a:gd name="connsiteX7" fmla="*/ 1325263 w 1339053"/>
                <a:gd name="connsiteY7" fmla="*/ 3705453 h 6858000"/>
                <a:gd name="connsiteX8" fmla="*/ 1334107 w 1339053"/>
                <a:gd name="connsiteY8" fmla="*/ 3772268 h 6858000"/>
                <a:gd name="connsiteX9" fmla="*/ 1338203 w 1339053"/>
                <a:gd name="connsiteY9" fmla="*/ 3831076 h 6858000"/>
                <a:gd name="connsiteX10" fmla="*/ 1338805 w 1339053"/>
                <a:gd name="connsiteY10" fmla="*/ 3839709 h 6858000"/>
                <a:gd name="connsiteX11" fmla="*/ 1335635 w 1339053"/>
                <a:gd name="connsiteY11" fmla="*/ 4118635 h 6858000"/>
                <a:gd name="connsiteX12" fmla="*/ 1337171 w 1339053"/>
                <a:gd name="connsiteY12" fmla="*/ 4209403 h 6858000"/>
                <a:gd name="connsiteX13" fmla="*/ 1325840 w 1339053"/>
                <a:gd name="connsiteY13" fmla="*/ 4309174 h 6858000"/>
                <a:gd name="connsiteX14" fmla="*/ 1321122 w 1339053"/>
                <a:gd name="connsiteY14" fmla="*/ 4473630 h 6858000"/>
                <a:gd name="connsiteX15" fmla="*/ 1302196 w 1339053"/>
                <a:gd name="connsiteY15" fmla="*/ 4791709 h 6858000"/>
                <a:gd name="connsiteX16" fmla="*/ 1293239 w 1339053"/>
                <a:gd name="connsiteY16" fmla="*/ 4860048 h 6858000"/>
                <a:gd name="connsiteX17" fmla="*/ 1288829 w 1339053"/>
                <a:gd name="connsiteY17" fmla="*/ 5039837 h 6858000"/>
                <a:gd name="connsiteX18" fmla="*/ 1289584 w 1339053"/>
                <a:gd name="connsiteY18" fmla="*/ 5148703 h 6858000"/>
                <a:gd name="connsiteX19" fmla="*/ 1282205 w 1339053"/>
                <a:gd name="connsiteY19" fmla="*/ 5236435 h 6858000"/>
                <a:gd name="connsiteX20" fmla="*/ 1268145 w 1339053"/>
                <a:gd name="connsiteY20" fmla="*/ 5311662 h 6858000"/>
                <a:gd name="connsiteX21" fmla="*/ 1250547 w 1339053"/>
                <a:gd name="connsiteY21" fmla="*/ 5515595 h 6858000"/>
                <a:gd name="connsiteX22" fmla="*/ 1243323 w 1339053"/>
                <a:gd name="connsiteY22" fmla="*/ 5596885 h 6858000"/>
                <a:gd name="connsiteX23" fmla="*/ 1238303 w 1339053"/>
                <a:gd name="connsiteY23" fmla="*/ 5812036 h 6858000"/>
                <a:gd name="connsiteX24" fmla="*/ 1223551 w 1339053"/>
                <a:gd name="connsiteY24" fmla="*/ 5991171 h 6858000"/>
                <a:gd name="connsiteX25" fmla="*/ 1219699 w 1339053"/>
                <a:gd name="connsiteY25" fmla="*/ 6066726 h 6858000"/>
                <a:gd name="connsiteX26" fmla="*/ 1199935 w 1339053"/>
                <a:gd name="connsiteY26" fmla="*/ 6236130 h 6858000"/>
                <a:gd name="connsiteX27" fmla="*/ 1192857 w 1339053"/>
                <a:gd name="connsiteY27" fmla="*/ 6333267 h 6858000"/>
                <a:gd name="connsiteX28" fmla="*/ 1148174 w 1339053"/>
                <a:gd name="connsiteY28" fmla="*/ 6561849 h 6858000"/>
                <a:gd name="connsiteX29" fmla="*/ 1100424 w 1339053"/>
                <a:gd name="connsiteY29" fmla="*/ 6797385 h 6858000"/>
                <a:gd name="connsiteX30" fmla="*/ 1085621 w 1339053"/>
                <a:gd name="connsiteY30" fmla="*/ 6858000 h 6858000"/>
                <a:gd name="connsiteX31" fmla="*/ 932341 w 1339053"/>
                <a:gd name="connsiteY31" fmla="*/ 6858000 h 6858000"/>
                <a:gd name="connsiteX32" fmla="*/ 944496 w 1339053"/>
                <a:gd name="connsiteY32" fmla="*/ 6829656 h 6858000"/>
                <a:gd name="connsiteX33" fmla="*/ 913239 w 1339053"/>
                <a:gd name="connsiteY33" fmla="*/ 6720119 h 6858000"/>
                <a:gd name="connsiteX34" fmla="*/ 870682 w 1339053"/>
                <a:gd name="connsiteY34" fmla="*/ 6655346 h 6858000"/>
                <a:gd name="connsiteX35" fmla="*/ 846442 w 1339053"/>
                <a:gd name="connsiteY35" fmla="*/ 6498594 h 6858000"/>
                <a:gd name="connsiteX36" fmla="*/ 881150 w 1339053"/>
                <a:gd name="connsiteY36" fmla="*/ 6473756 h 6858000"/>
                <a:gd name="connsiteX37" fmla="*/ 922470 w 1339053"/>
                <a:gd name="connsiteY37" fmla="*/ 6377035 h 6858000"/>
                <a:gd name="connsiteX38" fmla="*/ 955039 w 1339053"/>
                <a:gd name="connsiteY38" fmla="*/ 6268585 h 6858000"/>
                <a:gd name="connsiteX39" fmla="*/ 1024350 w 1339053"/>
                <a:gd name="connsiteY39" fmla="*/ 6083443 h 6858000"/>
                <a:gd name="connsiteX40" fmla="*/ 999696 w 1339053"/>
                <a:gd name="connsiteY40" fmla="*/ 5938416 h 6858000"/>
                <a:gd name="connsiteX41" fmla="*/ 988342 w 1339053"/>
                <a:gd name="connsiteY41" fmla="*/ 5882426 h 6858000"/>
                <a:gd name="connsiteX42" fmla="*/ 985444 w 1339053"/>
                <a:gd name="connsiteY42" fmla="*/ 5832438 h 6858000"/>
                <a:gd name="connsiteX43" fmla="*/ 992016 w 1339053"/>
                <a:gd name="connsiteY43" fmla="*/ 5777751 h 6858000"/>
                <a:gd name="connsiteX44" fmla="*/ 995028 w 1339053"/>
                <a:gd name="connsiteY44" fmla="*/ 5641832 h 6858000"/>
                <a:gd name="connsiteX45" fmla="*/ 981247 w 1339053"/>
                <a:gd name="connsiteY45" fmla="*/ 5562522 h 6858000"/>
                <a:gd name="connsiteX46" fmla="*/ 995131 w 1339053"/>
                <a:gd name="connsiteY46" fmla="*/ 5398075 h 6858000"/>
                <a:gd name="connsiteX47" fmla="*/ 997379 w 1339053"/>
                <a:gd name="connsiteY47" fmla="*/ 5283928 h 6858000"/>
                <a:gd name="connsiteX48" fmla="*/ 979617 w 1339053"/>
                <a:gd name="connsiteY48" fmla="*/ 5157396 h 6858000"/>
                <a:gd name="connsiteX49" fmla="*/ 976441 w 1339053"/>
                <a:gd name="connsiteY49" fmla="*/ 5139485 h 6858000"/>
                <a:gd name="connsiteX50" fmla="*/ 953793 w 1339053"/>
                <a:gd name="connsiteY50" fmla="*/ 5091862 h 6858000"/>
                <a:gd name="connsiteX51" fmla="*/ 853056 w 1339053"/>
                <a:gd name="connsiteY51" fmla="*/ 5001787 h 6858000"/>
                <a:gd name="connsiteX52" fmla="*/ 833979 w 1339053"/>
                <a:gd name="connsiteY52" fmla="*/ 4978966 h 6858000"/>
                <a:gd name="connsiteX53" fmla="*/ 796995 w 1339053"/>
                <a:gd name="connsiteY53" fmla="*/ 4813768 h 6858000"/>
                <a:gd name="connsiteX54" fmla="*/ 820590 w 1339053"/>
                <a:gd name="connsiteY54" fmla="*/ 4764057 h 6858000"/>
                <a:gd name="connsiteX55" fmla="*/ 864688 w 1339053"/>
                <a:gd name="connsiteY55" fmla="*/ 4714752 h 6858000"/>
                <a:gd name="connsiteX56" fmla="*/ 910485 w 1339053"/>
                <a:gd name="connsiteY56" fmla="*/ 4590911 h 6858000"/>
                <a:gd name="connsiteX57" fmla="*/ 911445 w 1339053"/>
                <a:gd name="connsiteY57" fmla="*/ 4539571 h 6858000"/>
                <a:gd name="connsiteX58" fmla="*/ 900285 w 1339053"/>
                <a:gd name="connsiteY58" fmla="*/ 4445837 h 6858000"/>
                <a:gd name="connsiteX59" fmla="*/ 863237 w 1339053"/>
                <a:gd name="connsiteY59" fmla="*/ 4364703 h 6858000"/>
                <a:gd name="connsiteX60" fmla="*/ 798070 w 1339053"/>
                <a:gd name="connsiteY60" fmla="*/ 4243284 h 6858000"/>
                <a:gd name="connsiteX61" fmla="*/ 817097 w 1339053"/>
                <a:gd name="connsiteY61" fmla="*/ 4054750 h 6858000"/>
                <a:gd name="connsiteX62" fmla="*/ 826251 w 1339053"/>
                <a:gd name="connsiteY62" fmla="*/ 3982801 h 6858000"/>
                <a:gd name="connsiteX63" fmla="*/ 836848 w 1339053"/>
                <a:gd name="connsiteY63" fmla="*/ 3784939 h 6858000"/>
                <a:gd name="connsiteX64" fmla="*/ 841285 w 1339053"/>
                <a:gd name="connsiteY64" fmla="*/ 3766755 h 6858000"/>
                <a:gd name="connsiteX65" fmla="*/ 841284 w 1339053"/>
                <a:gd name="connsiteY65" fmla="*/ 3766755 h 6858000"/>
                <a:gd name="connsiteX66" fmla="*/ 852925 w 1339053"/>
                <a:gd name="connsiteY66" fmla="*/ 3719034 h 6858000"/>
                <a:gd name="connsiteX67" fmla="*/ 857932 w 1339053"/>
                <a:gd name="connsiteY67" fmla="*/ 3696880 h 6858000"/>
                <a:gd name="connsiteX68" fmla="*/ 853534 w 1339053"/>
                <a:gd name="connsiteY68" fmla="*/ 3507036 h 6858000"/>
                <a:gd name="connsiteX69" fmla="*/ 850226 w 1339053"/>
                <a:gd name="connsiteY69" fmla="*/ 3485839 h 6858000"/>
                <a:gd name="connsiteX70" fmla="*/ 0 w 1339053"/>
                <a:gd name="connsiteY70" fmla="*/ 0 h 6858000"/>
                <a:gd name="connsiteX71" fmla="*/ 455609 w 1339053"/>
                <a:gd name="connsiteY71" fmla="*/ 0 h 6858000"/>
                <a:gd name="connsiteX72" fmla="*/ 459171 w 1339053"/>
                <a:gd name="connsiteY72" fmla="*/ 72395 h 6858000"/>
                <a:gd name="connsiteX73" fmla="*/ 460041 w 1339053"/>
                <a:gd name="connsiteY73" fmla="*/ 131917 h 6858000"/>
                <a:gd name="connsiteX74" fmla="*/ 504421 w 1339053"/>
                <a:gd name="connsiteY74" fmla="*/ 389691 h 6858000"/>
                <a:gd name="connsiteX75" fmla="*/ 582097 w 1339053"/>
                <a:gd name="connsiteY75" fmla="*/ 634609 h 6858000"/>
                <a:gd name="connsiteX76" fmla="*/ 702468 w 1339053"/>
                <a:gd name="connsiteY76" fmla="*/ 834019 h 6858000"/>
                <a:gd name="connsiteX77" fmla="*/ 729203 w 1339053"/>
                <a:gd name="connsiteY77" fmla="*/ 887701 h 6858000"/>
                <a:gd name="connsiteX78" fmla="*/ 743787 w 1339053"/>
                <a:gd name="connsiteY78" fmla="*/ 1016355 h 6858000"/>
                <a:gd name="connsiteX79" fmla="*/ 750083 w 1339053"/>
                <a:gd name="connsiteY79" fmla="*/ 1128060 h 6858000"/>
                <a:gd name="connsiteX80" fmla="*/ 768866 w 1339053"/>
                <a:gd name="connsiteY80" fmla="*/ 1213431 h 6858000"/>
                <a:gd name="connsiteX81" fmla="*/ 787802 w 1339053"/>
                <a:gd name="connsiteY81" fmla="*/ 1286432 h 6858000"/>
                <a:gd name="connsiteX82" fmla="*/ 842837 w 1339053"/>
                <a:gd name="connsiteY82" fmla="*/ 1455511 h 6858000"/>
                <a:gd name="connsiteX83" fmla="*/ 877988 w 1339053"/>
                <a:gd name="connsiteY83" fmla="*/ 1634814 h 6858000"/>
                <a:gd name="connsiteX84" fmla="*/ 941063 w 1339053"/>
                <a:gd name="connsiteY84" fmla="*/ 1789731 h 6858000"/>
                <a:gd name="connsiteX85" fmla="*/ 980124 w 1339053"/>
                <a:gd name="connsiteY85" fmla="*/ 1857657 h 6858000"/>
                <a:gd name="connsiteX86" fmla="*/ 984484 w 1339053"/>
                <a:gd name="connsiteY86" fmla="*/ 1976384 h 6858000"/>
                <a:gd name="connsiteX87" fmla="*/ 1007189 w 1339053"/>
                <a:gd name="connsiteY87" fmla="*/ 2110650 h 6858000"/>
                <a:gd name="connsiteX88" fmla="*/ 1039893 w 1339053"/>
                <a:gd name="connsiteY88" fmla="*/ 2211041 h 6858000"/>
                <a:gd name="connsiteX89" fmla="*/ 1059162 w 1339053"/>
                <a:gd name="connsiteY89" fmla="*/ 2286682 h 6858000"/>
                <a:gd name="connsiteX90" fmla="*/ 1070522 w 1339053"/>
                <a:gd name="connsiteY90" fmla="*/ 2388667 h 6858000"/>
                <a:gd name="connsiteX91" fmla="*/ 1093939 w 1339053"/>
                <a:gd name="connsiteY91" fmla="*/ 2494653 h 6858000"/>
                <a:gd name="connsiteX92" fmla="*/ 1112007 w 1339053"/>
                <a:gd name="connsiteY92" fmla="*/ 2548197 h 6858000"/>
                <a:gd name="connsiteX93" fmla="*/ 1138346 w 1339053"/>
                <a:gd name="connsiteY93" fmla="*/ 2649163 h 6858000"/>
                <a:gd name="connsiteX94" fmla="*/ 1160337 w 1339053"/>
                <a:gd name="connsiteY94" fmla="*/ 2751608 h 6858000"/>
                <a:gd name="connsiteX95" fmla="*/ 1165737 w 1339053"/>
                <a:gd name="connsiteY95" fmla="*/ 2933012 h 6858000"/>
                <a:gd name="connsiteX96" fmla="*/ 1202029 w 1339053"/>
                <a:gd name="connsiteY96" fmla="*/ 3107873 h 6858000"/>
                <a:gd name="connsiteX97" fmla="*/ 1225692 w 1339053"/>
                <a:gd name="connsiteY97" fmla="*/ 3244974 h 6858000"/>
                <a:gd name="connsiteX98" fmla="*/ 1243916 w 1339053"/>
                <a:gd name="connsiteY98" fmla="*/ 3326221 h 6858000"/>
                <a:gd name="connsiteX99" fmla="*/ 1293067 w 1339053"/>
                <a:gd name="connsiteY99" fmla="*/ 3480219 h 6858000"/>
                <a:gd name="connsiteX100" fmla="*/ 1308071 w 1339053"/>
                <a:gd name="connsiteY100" fmla="*/ 3585182 h 6858000"/>
                <a:gd name="connsiteX101" fmla="*/ 1295962 w 1339053"/>
                <a:gd name="connsiteY101" fmla="*/ 3584708 h 6858000"/>
                <a:gd name="connsiteX102" fmla="*/ 1118893 w 1339053"/>
                <a:gd name="connsiteY102" fmla="*/ 3568330 h 6858000"/>
                <a:gd name="connsiteX103" fmla="*/ 1094179 w 1339053"/>
                <a:gd name="connsiteY103" fmla="*/ 3567566 h 6858000"/>
                <a:gd name="connsiteX104" fmla="*/ 922719 w 1339053"/>
                <a:gd name="connsiteY104" fmla="*/ 3516472 h 6858000"/>
                <a:gd name="connsiteX105" fmla="*/ 877028 w 1339053"/>
                <a:gd name="connsiteY105" fmla="*/ 3490955 h 6858000"/>
                <a:gd name="connsiteX106" fmla="*/ 850533 w 1339053"/>
                <a:gd name="connsiteY106" fmla="*/ 3481837 h 6858000"/>
                <a:gd name="connsiteX107" fmla="*/ 852113 w 1339053"/>
                <a:gd name="connsiteY107" fmla="*/ 3461170 h 6858000"/>
                <a:gd name="connsiteX108" fmla="*/ 831383 w 1339053"/>
                <a:gd name="connsiteY108" fmla="*/ 3399179 h 6858000"/>
                <a:gd name="connsiteX109" fmla="*/ 743141 w 1339053"/>
                <a:gd name="connsiteY109" fmla="*/ 3320580 h 6858000"/>
                <a:gd name="connsiteX110" fmla="*/ 713221 w 1339053"/>
                <a:gd name="connsiteY110" fmla="*/ 3251241 h 6858000"/>
                <a:gd name="connsiteX111" fmla="*/ 697098 w 1339053"/>
                <a:gd name="connsiteY111" fmla="*/ 3202528 h 6858000"/>
                <a:gd name="connsiteX112" fmla="*/ 664820 w 1339053"/>
                <a:gd name="connsiteY112" fmla="*/ 3154190 h 6858000"/>
                <a:gd name="connsiteX113" fmla="*/ 572501 w 1339053"/>
                <a:gd name="connsiteY113" fmla="*/ 3087312 h 6858000"/>
                <a:gd name="connsiteX114" fmla="*/ 497703 w 1339053"/>
                <a:gd name="connsiteY114" fmla="*/ 3005243 h 6858000"/>
                <a:gd name="connsiteX115" fmla="*/ 476984 w 1339053"/>
                <a:gd name="connsiteY115" fmla="*/ 2892751 h 6858000"/>
                <a:gd name="connsiteX116" fmla="*/ 468947 w 1339053"/>
                <a:gd name="connsiteY116" fmla="*/ 2824527 h 6858000"/>
                <a:gd name="connsiteX117" fmla="*/ 569138 w 1339053"/>
                <a:gd name="connsiteY117" fmla="*/ 2595026 h 6858000"/>
                <a:gd name="connsiteX118" fmla="*/ 645397 w 1339053"/>
                <a:gd name="connsiteY118" fmla="*/ 2440808 h 6858000"/>
                <a:gd name="connsiteX119" fmla="*/ 651820 w 1339053"/>
                <a:gd name="connsiteY119" fmla="*/ 2384384 h 6858000"/>
                <a:gd name="connsiteX120" fmla="*/ 612994 w 1339053"/>
                <a:gd name="connsiteY120" fmla="*/ 2207332 h 6858000"/>
                <a:gd name="connsiteX121" fmla="*/ 620894 w 1339053"/>
                <a:gd name="connsiteY121" fmla="*/ 2046679 h 6858000"/>
                <a:gd name="connsiteX122" fmla="*/ 644614 w 1339053"/>
                <a:gd name="connsiteY122" fmla="*/ 1931265 h 6858000"/>
                <a:gd name="connsiteX123" fmla="*/ 665994 w 1339053"/>
                <a:gd name="connsiteY123" fmla="*/ 1832337 h 6858000"/>
                <a:gd name="connsiteX124" fmla="*/ 678276 w 1339053"/>
                <a:gd name="connsiteY124" fmla="*/ 1709437 h 6858000"/>
                <a:gd name="connsiteX125" fmla="*/ 672955 w 1339053"/>
                <a:gd name="connsiteY125" fmla="*/ 1636123 h 6858000"/>
                <a:gd name="connsiteX126" fmla="*/ 668480 w 1339053"/>
                <a:gd name="connsiteY126" fmla="*/ 1520749 h 6858000"/>
                <a:gd name="connsiteX127" fmla="*/ 653920 w 1339053"/>
                <a:gd name="connsiteY127" fmla="*/ 1399437 h 6858000"/>
                <a:gd name="connsiteX128" fmla="*/ 612686 w 1339053"/>
                <a:gd name="connsiteY128" fmla="*/ 1296979 h 6858000"/>
                <a:gd name="connsiteX129" fmla="*/ 570220 w 1339053"/>
                <a:gd name="connsiteY129" fmla="*/ 1235618 h 6858000"/>
                <a:gd name="connsiteX130" fmla="*/ 529736 w 1339053"/>
                <a:gd name="connsiteY130" fmla="*/ 1081752 h 6858000"/>
                <a:gd name="connsiteX131" fmla="*/ 414305 w 1339053"/>
                <a:gd name="connsiteY131" fmla="*/ 918292 h 6858000"/>
                <a:gd name="connsiteX132" fmla="*/ 373924 w 1339053"/>
                <a:gd name="connsiteY132" fmla="*/ 825689 h 6858000"/>
                <a:gd name="connsiteX133" fmla="*/ 368949 w 1339053"/>
                <a:gd name="connsiteY133" fmla="*/ 778726 h 6858000"/>
                <a:gd name="connsiteX134" fmla="*/ 347020 w 1339053"/>
                <a:gd name="connsiteY134" fmla="*/ 694643 h 6858000"/>
                <a:gd name="connsiteX135" fmla="*/ 327478 w 1339053"/>
                <a:gd name="connsiteY135" fmla="*/ 642898 h 6858000"/>
                <a:gd name="connsiteX136" fmla="*/ 243468 w 1339053"/>
                <a:gd name="connsiteY136" fmla="*/ 491960 h 6858000"/>
                <a:gd name="connsiteX137" fmla="*/ 218930 w 1339053"/>
                <a:gd name="connsiteY137" fmla="*/ 446010 h 6858000"/>
                <a:gd name="connsiteX138" fmla="*/ 180614 w 1339053"/>
                <a:gd name="connsiteY138" fmla="*/ 354892 h 6858000"/>
                <a:gd name="connsiteX139" fmla="*/ 171988 w 1339053"/>
                <a:gd name="connsiteY139" fmla="*/ 317521 h 6858000"/>
                <a:gd name="connsiteX140" fmla="*/ 139875 w 1339053"/>
                <a:gd name="connsiteY140" fmla="*/ 246378 h 6858000"/>
                <a:gd name="connsiteX141" fmla="*/ 51499 w 1339053"/>
                <a:gd name="connsiteY141" fmla="*/ 73211 h 6858000"/>
                <a:gd name="connsiteX142" fmla="*/ 19690 w 1339053"/>
                <a:gd name="connsiteY142" fmla="*/ 3662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Lst>
              <a:rect l="l" t="t" r="r" b="b"/>
              <a:pathLst>
                <a:path w="1339053" h="6858000">
                  <a:moveTo>
                    <a:pt x="850532" y="3481838"/>
                  </a:moveTo>
                  <a:lnTo>
                    <a:pt x="877027" y="3490955"/>
                  </a:lnTo>
                  <a:cubicBezTo>
                    <a:pt x="892941" y="3497986"/>
                    <a:pt x="908176" y="3506416"/>
                    <a:pt x="922718" y="3516472"/>
                  </a:cubicBezTo>
                  <a:cubicBezTo>
                    <a:pt x="967062" y="3547282"/>
                    <a:pt x="1027547" y="3564030"/>
                    <a:pt x="1094179" y="3567567"/>
                  </a:cubicBezTo>
                  <a:cubicBezTo>
                    <a:pt x="1102515" y="3567965"/>
                    <a:pt x="1113434" y="3565936"/>
                    <a:pt x="1118891" y="3568331"/>
                  </a:cubicBezTo>
                  <a:cubicBezTo>
                    <a:pt x="1180628" y="3594888"/>
                    <a:pt x="1237753" y="3586304"/>
                    <a:pt x="1295961" y="3584709"/>
                  </a:cubicBezTo>
                  <a:lnTo>
                    <a:pt x="1308070" y="3585183"/>
                  </a:lnTo>
                  <a:lnTo>
                    <a:pt x="1325263" y="3705453"/>
                  </a:lnTo>
                  <a:cubicBezTo>
                    <a:pt x="1328254" y="3727679"/>
                    <a:pt x="1331526" y="3749922"/>
                    <a:pt x="1334107" y="3772268"/>
                  </a:cubicBezTo>
                  <a:lnTo>
                    <a:pt x="1338203" y="3831076"/>
                  </a:lnTo>
                  <a:lnTo>
                    <a:pt x="1338805" y="3839709"/>
                  </a:lnTo>
                  <a:cubicBezTo>
                    <a:pt x="1339996" y="3932341"/>
                    <a:pt x="1336568" y="4025809"/>
                    <a:pt x="1335635" y="4118635"/>
                  </a:cubicBezTo>
                  <a:cubicBezTo>
                    <a:pt x="1335202" y="4148976"/>
                    <a:pt x="1338805" y="4178868"/>
                    <a:pt x="1337171" y="4209403"/>
                  </a:cubicBezTo>
                  <a:cubicBezTo>
                    <a:pt x="1335445" y="4242449"/>
                    <a:pt x="1327565" y="4276129"/>
                    <a:pt x="1325840" y="4309174"/>
                  </a:cubicBezTo>
                  <a:cubicBezTo>
                    <a:pt x="1322853" y="4364122"/>
                    <a:pt x="1323899" y="4418621"/>
                    <a:pt x="1321122" y="4473630"/>
                  </a:cubicBezTo>
                  <a:cubicBezTo>
                    <a:pt x="1315632" y="4579723"/>
                    <a:pt x="1309019" y="4685750"/>
                    <a:pt x="1302196" y="4791709"/>
                  </a:cubicBezTo>
                  <a:cubicBezTo>
                    <a:pt x="1300696" y="4814383"/>
                    <a:pt x="1294244" y="4837504"/>
                    <a:pt x="1293239" y="4860048"/>
                  </a:cubicBezTo>
                  <a:cubicBezTo>
                    <a:pt x="1290785" y="4919957"/>
                    <a:pt x="1289660" y="4979994"/>
                    <a:pt x="1288829" y="5039837"/>
                  </a:cubicBezTo>
                  <a:cubicBezTo>
                    <a:pt x="1288401" y="5076103"/>
                    <a:pt x="1290512" y="5112310"/>
                    <a:pt x="1289584" y="5148703"/>
                  </a:cubicBezTo>
                  <a:cubicBezTo>
                    <a:pt x="1288845" y="5177820"/>
                    <a:pt x="1286193" y="5207193"/>
                    <a:pt x="1282205" y="5236435"/>
                  </a:cubicBezTo>
                  <a:cubicBezTo>
                    <a:pt x="1278784" y="5261619"/>
                    <a:pt x="1270649" y="5286477"/>
                    <a:pt x="1268145" y="5311662"/>
                  </a:cubicBezTo>
                  <a:cubicBezTo>
                    <a:pt x="1261308" y="5379812"/>
                    <a:pt x="1256387" y="5447703"/>
                    <a:pt x="1250547" y="5515595"/>
                  </a:cubicBezTo>
                  <a:cubicBezTo>
                    <a:pt x="1248113" y="5542776"/>
                    <a:pt x="1244054" y="5570023"/>
                    <a:pt x="1243323" y="5596885"/>
                  </a:cubicBezTo>
                  <a:cubicBezTo>
                    <a:pt x="1241082" y="5668709"/>
                    <a:pt x="1241668" y="5740276"/>
                    <a:pt x="1238303" y="5812036"/>
                  </a:cubicBezTo>
                  <a:cubicBezTo>
                    <a:pt x="1235508" y="5871554"/>
                    <a:pt x="1228259" y="5931392"/>
                    <a:pt x="1223551" y="5991171"/>
                  </a:cubicBezTo>
                  <a:cubicBezTo>
                    <a:pt x="1221675" y="6016549"/>
                    <a:pt x="1222415" y="6041609"/>
                    <a:pt x="1219699" y="6066726"/>
                  </a:cubicBezTo>
                  <a:cubicBezTo>
                    <a:pt x="1213776" y="6123024"/>
                    <a:pt x="1205938" y="6179576"/>
                    <a:pt x="1199935" y="6236130"/>
                  </a:cubicBezTo>
                  <a:cubicBezTo>
                    <a:pt x="1196614" y="6268403"/>
                    <a:pt x="1198425" y="6301127"/>
                    <a:pt x="1192857" y="6333267"/>
                  </a:cubicBezTo>
                  <a:cubicBezTo>
                    <a:pt x="1179603" y="6409590"/>
                    <a:pt x="1163470" y="6485591"/>
                    <a:pt x="1148174" y="6561849"/>
                  </a:cubicBezTo>
                  <a:cubicBezTo>
                    <a:pt x="1132370" y="6640486"/>
                    <a:pt x="1117066" y="6719000"/>
                    <a:pt x="1100424" y="6797385"/>
                  </a:cubicBezTo>
                  <a:lnTo>
                    <a:pt x="1085621" y="6858000"/>
                  </a:lnTo>
                  <a:lnTo>
                    <a:pt x="932341" y="6858000"/>
                  </a:lnTo>
                  <a:lnTo>
                    <a:pt x="944496" y="6829656"/>
                  </a:lnTo>
                  <a:cubicBezTo>
                    <a:pt x="964836" y="6776399"/>
                    <a:pt x="953622" y="6744439"/>
                    <a:pt x="913239" y="6720119"/>
                  </a:cubicBezTo>
                  <a:cubicBezTo>
                    <a:pt x="890880" y="6706443"/>
                    <a:pt x="866986" y="6690318"/>
                    <a:pt x="870682" y="6655346"/>
                  </a:cubicBezTo>
                  <a:cubicBezTo>
                    <a:pt x="876846" y="6598274"/>
                    <a:pt x="889503" y="6540954"/>
                    <a:pt x="846442" y="6498594"/>
                  </a:cubicBezTo>
                  <a:cubicBezTo>
                    <a:pt x="862273" y="6487399"/>
                    <a:pt x="871751" y="6480449"/>
                    <a:pt x="881150" y="6473756"/>
                  </a:cubicBezTo>
                  <a:cubicBezTo>
                    <a:pt x="907245" y="6455292"/>
                    <a:pt x="930705" y="6407516"/>
                    <a:pt x="922470" y="6377035"/>
                  </a:cubicBezTo>
                  <a:cubicBezTo>
                    <a:pt x="910652" y="6332192"/>
                    <a:pt x="925705" y="6299028"/>
                    <a:pt x="955039" y="6268585"/>
                  </a:cubicBezTo>
                  <a:cubicBezTo>
                    <a:pt x="1003777" y="6217606"/>
                    <a:pt x="1017630" y="6148240"/>
                    <a:pt x="1024350" y="6083443"/>
                  </a:cubicBezTo>
                  <a:cubicBezTo>
                    <a:pt x="1029590" y="6034553"/>
                    <a:pt x="1028255" y="5980246"/>
                    <a:pt x="999696" y="5938416"/>
                  </a:cubicBezTo>
                  <a:cubicBezTo>
                    <a:pt x="990505" y="5925141"/>
                    <a:pt x="991039" y="5901884"/>
                    <a:pt x="988342" y="5882426"/>
                  </a:cubicBezTo>
                  <a:cubicBezTo>
                    <a:pt x="986229" y="5866254"/>
                    <a:pt x="984774" y="5849442"/>
                    <a:pt x="985444" y="5832438"/>
                  </a:cubicBezTo>
                  <a:cubicBezTo>
                    <a:pt x="986010" y="5814273"/>
                    <a:pt x="985042" y="5793656"/>
                    <a:pt x="992016" y="5777751"/>
                  </a:cubicBezTo>
                  <a:cubicBezTo>
                    <a:pt x="1012886" y="5729456"/>
                    <a:pt x="1014467" y="5686488"/>
                    <a:pt x="995028" y="5641832"/>
                  </a:cubicBezTo>
                  <a:cubicBezTo>
                    <a:pt x="984984" y="5618696"/>
                    <a:pt x="974301" y="5585771"/>
                    <a:pt x="981247" y="5562522"/>
                  </a:cubicBezTo>
                  <a:cubicBezTo>
                    <a:pt x="998041" y="5505913"/>
                    <a:pt x="997454" y="5454379"/>
                    <a:pt x="995131" y="5398075"/>
                  </a:cubicBezTo>
                  <a:cubicBezTo>
                    <a:pt x="993724" y="5361807"/>
                    <a:pt x="997229" y="5322258"/>
                    <a:pt x="997379" y="5283928"/>
                  </a:cubicBezTo>
                  <a:cubicBezTo>
                    <a:pt x="997473" y="5239095"/>
                    <a:pt x="1006631" y="5193105"/>
                    <a:pt x="979617" y="5157396"/>
                  </a:cubicBezTo>
                  <a:cubicBezTo>
                    <a:pt x="976728" y="5153402"/>
                    <a:pt x="978724" y="5144705"/>
                    <a:pt x="976441" y="5139485"/>
                  </a:cubicBezTo>
                  <a:cubicBezTo>
                    <a:pt x="969619" y="5122991"/>
                    <a:pt x="964828" y="5102888"/>
                    <a:pt x="953793" y="5091862"/>
                  </a:cubicBezTo>
                  <a:cubicBezTo>
                    <a:pt x="921506" y="5059884"/>
                    <a:pt x="886609" y="5031900"/>
                    <a:pt x="853056" y="5001787"/>
                  </a:cubicBezTo>
                  <a:cubicBezTo>
                    <a:pt x="845882" y="4995337"/>
                    <a:pt x="836325" y="4988437"/>
                    <a:pt x="833979" y="4978966"/>
                  </a:cubicBezTo>
                  <a:cubicBezTo>
                    <a:pt x="820602" y="4924328"/>
                    <a:pt x="808509" y="4869239"/>
                    <a:pt x="796995" y="4813768"/>
                  </a:cubicBezTo>
                  <a:cubicBezTo>
                    <a:pt x="792418" y="4791474"/>
                    <a:pt x="803209" y="4777314"/>
                    <a:pt x="820590" y="4764057"/>
                  </a:cubicBezTo>
                  <a:cubicBezTo>
                    <a:pt x="837188" y="4751123"/>
                    <a:pt x="855398" y="4734452"/>
                    <a:pt x="864688" y="4714752"/>
                  </a:cubicBezTo>
                  <a:cubicBezTo>
                    <a:pt x="883062" y="4675275"/>
                    <a:pt x="897521" y="4632902"/>
                    <a:pt x="910485" y="4590911"/>
                  </a:cubicBezTo>
                  <a:cubicBezTo>
                    <a:pt x="915338" y="4575199"/>
                    <a:pt x="912978" y="4556131"/>
                    <a:pt x="911445" y="4539571"/>
                  </a:cubicBezTo>
                  <a:cubicBezTo>
                    <a:pt x="908527" y="4508200"/>
                    <a:pt x="900999" y="4477659"/>
                    <a:pt x="900285" y="4445837"/>
                  </a:cubicBezTo>
                  <a:cubicBezTo>
                    <a:pt x="899539" y="4408923"/>
                    <a:pt x="887958" y="4383340"/>
                    <a:pt x="863237" y="4364703"/>
                  </a:cubicBezTo>
                  <a:cubicBezTo>
                    <a:pt x="826431" y="4336971"/>
                    <a:pt x="808536" y="4292507"/>
                    <a:pt x="798070" y="4243284"/>
                  </a:cubicBezTo>
                  <a:cubicBezTo>
                    <a:pt x="784617" y="4180721"/>
                    <a:pt x="805728" y="4117545"/>
                    <a:pt x="817097" y="4054750"/>
                  </a:cubicBezTo>
                  <a:cubicBezTo>
                    <a:pt x="821537" y="4030724"/>
                    <a:pt x="826632" y="4006057"/>
                    <a:pt x="826251" y="3982801"/>
                  </a:cubicBezTo>
                  <a:cubicBezTo>
                    <a:pt x="825347" y="3916709"/>
                    <a:pt x="825150" y="3850833"/>
                    <a:pt x="836848" y="3784939"/>
                  </a:cubicBezTo>
                  <a:lnTo>
                    <a:pt x="841285" y="3766755"/>
                  </a:lnTo>
                  <a:lnTo>
                    <a:pt x="841284" y="3766755"/>
                  </a:lnTo>
                  <a:lnTo>
                    <a:pt x="852925" y="3719034"/>
                  </a:lnTo>
                  <a:cubicBezTo>
                    <a:pt x="855152" y="3711822"/>
                    <a:pt x="856753" y="3704413"/>
                    <a:pt x="857932" y="3696880"/>
                  </a:cubicBezTo>
                  <a:cubicBezTo>
                    <a:pt x="868683" y="3631632"/>
                    <a:pt x="885300" y="3565939"/>
                    <a:pt x="853534" y="3507036"/>
                  </a:cubicBezTo>
                  <a:cubicBezTo>
                    <a:pt x="850623" y="3501622"/>
                    <a:pt x="849992" y="3494020"/>
                    <a:pt x="850226" y="3485839"/>
                  </a:cubicBezTo>
                  <a:close/>
                  <a:moveTo>
                    <a:pt x="0" y="0"/>
                  </a:moveTo>
                  <a:lnTo>
                    <a:pt x="455609" y="0"/>
                  </a:lnTo>
                  <a:lnTo>
                    <a:pt x="459171" y="72395"/>
                  </a:lnTo>
                  <a:cubicBezTo>
                    <a:pt x="459671" y="92301"/>
                    <a:pt x="456894" y="113171"/>
                    <a:pt x="460041" y="131917"/>
                  </a:cubicBezTo>
                  <a:cubicBezTo>
                    <a:pt x="474213" y="218122"/>
                    <a:pt x="492031" y="302910"/>
                    <a:pt x="504421" y="389691"/>
                  </a:cubicBezTo>
                  <a:cubicBezTo>
                    <a:pt x="517349" y="479177"/>
                    <a:pt x="539516" y="562489"/>
                    <a:pt x="582097" y="634609"/>
                  </a:cubicBezTo>
                  <a:cubicBezTo>
                    <a:pt x="621686" y="701573"/>
                    <a:pt x="662589" y="767248"/>
                    <a:pt x="702468" y="834019"/>
                  </a:cubicBezTo>
                  <a:cubicBezTo>
                    <a:pt x="712587" y="850968"/>
                    <a:pt x="725536" y="867665"/>
                    <a:pt x="729203" y="887701"/>
                  </a:cubicBezTo>
                  <a:cubicBezTo>
                    <a:pt x="736973" y="929321"/>
                    <a:pt x="740155" y="973193"/>
                    <a:pt x="743787" y="1016355"/>
                  </a:cubicBezTo>
                  <a:cubicBezTo>
                    <a:pt x="746786" y="1053398"/>
                    <a:pt x="745800" y="1091467"/>
                    <a:pt x="750083" y="1128060"/>
                  </a:cubicBezTo>
                  <a:cubicBezTo>
                    <a:pt x="753428" y="1157309"/>
                    <a:pt x="762038" y="1185083"/>
                    <a:pt x="768866" y="1213431"/>
                  </a:cubicBezTo>
                  <a:cubicBezTo>
                    <a:pt x="774767" y="1238107"/>
                    <a:pt x="778357" y="1264327"/>
                    <a:pt x="787802" y="1286432"/>
                  </a:cubicBezTo>
                  <a:cubicBezTo>
                    <a:pt x="810582" y="1340304"/>
                    <a:pt x="832653" y="1394242"/>
                    <a:pt x="842837" y="1455511"/>
                  </a:cubicBezTo>
                  <a:cubicBezTo>
                    <a:pt x="853049" y="1515944"/>
                    <a:pt x="867276" y="1574511"/>
                    <a:pt x="877988" y="1634814"/>
                  </a:cubicBezTo>
                  <a:cubicBezTo>
                    <a:pt x="888390" y="1693895"/>
                    <a:pt x="902813" y="1748857"/>
                    <a:pt x="941063" y="1789731"/>
                  </a:cubicBezTo>
                  <a:cubicBezTo>
                    <a:pt x="957906" y="1807908"/>
                    <a:pt x="975122" y="1831564"/>
                    <a:pt x="980124" y="1857657"/>
                  </a:cubicBezTo>
                  <a:cubicBezTo>
                    <a:pt x="987207" y="1894833"/>
                    <a:pt x="980788" y="1937150"/>
                    <a:pt x="984484" y="1976384"/>
                  </a:cubicBezTo>
                  <a:cubicBezTo>
                    <a:pt x="988781" y="2022576"/>
                    <a:pt x="988793" y="2074493"/>
                    <a:pt x="1007189" y="2110650"/>
                  </a:cubicBezTo>
                  <a:cubicBezTo>
                    <a:pt x="1023612" y="2142809"/>
                    <a:pt x="1034723" y="2173610"/>
                    <a:pt x="1039893" y="2211041"/>
                  </a:cubicBezTo>
                  <a:cubicBezTo>
                    <a:pt x="1043484" y="2237261"/>
                    <a:pt x="1057690" y="2260269"/>
                    <a:pt x="1059162" y="2286682"/>
                  </a:cubicBezTo>
                  <a:cubicBezTo>
                    <a:pt x="1061252" y="2321469"/>
                    <a:pt x="1060754" y="2355740"/>
                    <a:pt x="1070522" y="2388667"/>
                  </a:cubicBezTo>
                  <a:cubicBezTo>
                    <a:pt x="1080600" y="2422815"/>
                    <a:pt x="1085513" y="2459602"/>
                    <a:pt x="1093939" y="2494653"/>
                  </a:cubicBezTo>
                  <a:cubicBezTo>
                    <a:pt x="1098500" y="2513273"/>
                    <a:pt x="1106866" y="2529964"/>
                    <a:pt x="1112007" y="2548197"/>
                  </a:cubicBezTo>
                  <a:cubicBezTo>
                    <a:pt x="1121409" y="2581573"/>
                    <a:pt x="1130232" y="2615336"/>
                    <a:pt x="1138346" y="2649163"/>
                  </a:cubicBezTo>
                  <a:cubicBezTo>
                    <a:pt x="1146465" y="2682988"/>
                    <a:pt x="1157699" y="2716368"/>
                    <a:pt x="1160337" y="2751608"/>
                  </a:cubicBezTo>
                  <a:cubicBezTo>
                    <a:pt x="1164714" y="2811646"/>
                    <a:pt x="1159211" y="2873999"/>
                    <a:pt x="1165737" y="2933012"/>
                  </a:cubicBezTo>
                  <a:cubicBezTo>
                    <a:pt x="1172445" y="2992925"/>
                    <a:pt x="1185964" y="3051556"/>
                    <a:pt x="1202029" y="3107873"/>
                  </a:cubicBezTo>
                  <a:cubicBezTo>
                    <a:pt x="1214635" y="3152396"/>
                    <a:pt x="1227749" y="3194534"/>
                    <a:pt x="1225692" y="3244974"/>
                  </a:cubicBezTo>
                  <a:cubicBezTo>
                    <a:pt x="1224565" y="3273123"/>
                    <a:pt x="1231196" y="3305079"/>
                    <a:pt x="1243916" y="3326221"/>
                  </a:cubicBezTo>
                  <a:cubicBezTo>
                    <a:pt x="1271701" y="3372044"/>
                    <a:pt x="1285247" y="3423911"/>
                    <a:pt x="1293067" y="3480219"/>
                  </a:cubicBezTo>
                  <a:lnTo>
                    <a:pt x="1308071" y="3585182"/>
                  </a:lnTo>
                  <a:lnTo>
                    <a:pt x="1295962" y="3584708"/>
                  </a:lnTo>
                  <a:cubicBezTo>
                    <a:pt x="1237754" y="3586303"/>
                    <a:pt x="1180629" y="3594888"/>
                    <a:pt x="1118893" y="3568330"/>
                  </a:cubicBezTo>
                  <a:cubicBezTo>
                    <a:pt x="1113435" y="3565936"/>
                    <a:pt x="1102517" y="3567964"/>
                    <a:pt x="1094179" y="3567566"/>
                  </a:cubicBezTo>
                  <a:cubicBezTo>
                    <a:pt x="1027548" y="3564029"/>
                    <a:pt x="967064" y="3547281"/>
                    <a:pt x="922719" y="3516472"/>
                  </a:cubicBezTo>
                  <a:cubicBezTo>
                    <a:pt x="908178" y="3506414"/>
                    <a:pt x="892942" y="3497984"/>
                    <a:pt x="877028" y="3490955"/>
                  </a:cubicBezTo>
                  <a:lnTo>
                    <a:pt x="850533" y="3481837"/>
                  </a:lnTo>
                  <a:lnTo>
                    <a:pt x="852113" y="3461170"/>
                  </a:lnTo>
                  <a:cubicBezTo>
                    <a:pt x="854391" y="3434500"/>
                    <a:pt x="848474" y="3414331"/>
                    <a:pt x="831383" y="3399179"/>
                  </a:cubicBezTo>
                  <a:cubicBezTo>
                    <a:pt x="801767" y="3373388"/>
                    <a:pt x="773654" y="3344957"/>
                    <a:pt x="743141" y="3320580"/>
                  </a:cubicBezTo>
                  <a:cubicBezTo>
                    <a:pt x="722236" y="3303685"/>
                    <a:pt x="714543" y="3281842"/>
                    <a:pt x="713221" y="3251241"/>
                  </a:cubicBezTo>
                  <a:cubicBezTo>
                    <a:pt x="712555" y="3234106"/>
                    <a:pt x="704768" y="3217029"/>
                    <a:pt x="697098" y="3202528"/>
                  </a:cubicBezTo>
                  <a:cubicBezTo>
                    <a:pt x="687845" y="3184997"/>
                    <a:pt x="672212" y="3172554"/>
                    <a:pt x="664820" y="3154190"/>
                  </a:cubicBezTo>
                  <a:cubicBezTo>
                    <a:pt x="646169" y="3109209"/>
                    <a:pt x="616744" y="3087991"/>
                    <a:pt x="572501" y="3087312"/>
                  </a:cubicBezTo>
                  <a:cubicBezTo>
                    <a:pt x="533259" y="3086763"/>
                    <a:pt x="493731" y="3044085"/>
                    <a:pt x="497703" y="3005243"/>
                  </a:cubicBezTo>
                  <a:cubicBezTo>
                    <a:pt x="502030" y="2962279"/>
                    <a:pt x="490540" y="2928257"/>
                    <a:pt x="476984" y="2892751"/>
                  </a:cubicBezTo>
                  <a:cubicBezTo>
                    <a:pt x="469363" y="2872905"/>
                    <a:pt x="465404" y="2847135"/>
                    <a:pt x="468947" y="2824527"/>
                  </a:cubicBezTo>
                  <a:cubicBezTo>
                    <a:pt x="482188" y="2738605"/>
                    <a:pt x="520979" y="2665650"/>
                    <a:pt x="569138" y="2595026"/>
                  </a:cubicBezTo>
                  <a:cubicBezTo>
                    <a:pt x="600577" y="2548865"/>
                    <a:pt x="622260" y="2493483"/>
                    <a:pt x="645397" y="2440808"/>
                  </a:cubicBezTo>
                  <a:cubicBezTo>
                    <a:pt x="652529" y="2424387"/>
                    <a:pt x="655029" y="2401457"/>
                    <a:pt x="651820" y="2384384"/>
                  </a:cubicBezTo>
                  <a:cubicBezTo>
                    <a:pt x="640949" y="2324596"/>
                    <a:pt x="629163" y="2264805"/>
                    <a:pt x="612994" y="2207332"/>
                  </a:cubicBezTo>
                  <a:cubicBezTo>
                    <a:pt x="597678" y="2153787"/>
                    <a:pt x="601053" y="2099808"/>
                    <a:pt x="620894" y="2046679"/>
                  </a:cubicBezTo>
                  <a:cubicBezTo>
                    <a:pt x="635367" y="2007977"/>
                    <a:pt x="641110" y="1970814"/>
                    <a:pt x="644614" y="1931265"/>
                  </a:cubicBezTo>
                  <a:cubicBezTo>
                    <a:pt x="647465" y="1898285"/>
                    <a:pt x="653360" y="1862859"/>
                    <a:pt x="665994" y="1832337"/>
                  </a:cubicBezTo>
                  <a:cubicBezTo>
                    <a:pt x="683779" y="1789578"/>
                    <a:pt x="688928" y="1751381"/>
                    <a:pt x="678276" y="1709437"/>
                  </a:cubicBezTo>
                  <a:cubicBezTo>
                    <a:pt x="672576" y="1687079"/>
                    <a:pt x="673987" y="1660990"/>
                    <a:pt x="672955" y="1636123"/>
                  </a:cubicBezTo>
                  <a:cubicBezTo>
                    <a:pt x="671272" y="1597795"/>
                    <a:pt x="671867" y="1558758"/>
                    <a:pt x="668480" y="1520749"/>
                  </a:cubicBezTo>
                  <a:cubicBezTo>
                    <a:pt x="665050" y="1479903"/>
                    <a:pt x="655019" y="1440408"/>
                    <a:pt x="653920" y="1399437"/>
                  </a:cubicBezTo>
                  <a:cubicBezTo>
                    <a:pt x="652652" y="1355309"/>
                    <a:pt x="639893" y="1323154"/>
                    <a:pt x="612686" y="1296979"/>
                  </a:cubicBezTo>
                  <a:cubicBezTo>
                    <a:pt x="595576" y="1280408"/>
                    <a:pt x="578401" y="1259588"/>
                    <a:pt x="570220" y="1235618"/>
                  </a:cubicBezTo>
                  <a:cubicBezTo>
                    <a:pt x="553631" y="1186194"/>
                    <a:pt x="545669" y="1131821"/>
                    <a:pt x="529736" y="1081752"/>
                  </a:cubicBezTo>
                  <a:cubicBezTo>
                    <a:pt x="507466" y="1011390"/>
                    <a:pt x="481332" y="944631"/>
                    <a:pt x="414305" y="918292"/>
                  </a:cubicBezTo>
                  <a:cubicBezTo>
                    <a:pt x="377314" y="903769"/>
                    <a:pt x="368843" y="874065"/>
                    <a:pt x="373924" y="825689"/>
                  </a:cubicBezTo>
                  <a:cubicBezTo>
                    <a:pt x="375689" y="809590"/>
                    <a:pt x="376722" y="786203"/>
                    <a:pt x="368949" y="778726"/>
                  </a:cubicBezTo>
                  <a:cubicBezTo>
                    <a:pt x="345838" y="756354"/>
                    <a:pt x="349308" y="725824"/>
                    <a:pt x="347020" y="694643"/>
                  </a:cubicBezTo>
                  <a:cubicBezTo>
                    <a:pt x="345704" y="675894"/>
                    <a:pt x="339306" y="651346"/>
                    <a:pt x="327478" y="642898"/>
                  </a:cubicBezTo>
                  <a:cubicBezTo>
                    <a:pt x="279698" y="608395"/>
                    <a:pt x="263590" y="549247"/>
                    <a:pt x="243468" y="491960"/>
                  </a:cubicBezTo>
                  <a:cubicBezTo>
                    <a:pt x="237433" y="475142"/>
                    <a:pt x="230250" y="456843"/>
                    <a:pt x="218930" y="446010"/>
                  </a:cubicBezTo>
                  <a:cubicBezTo>
                    <a:pt x="194433" y="422927"/>
                    <a:pt x="180036" y="395344"/>
                    <a:pt x="180614" y="354892"/>
                  </a:cubicBezTo>
                  <a:cubicBezTo>
                    <a:pt x="180923" y="342010"/>
                    <a:pt x="176523" y="328798"/>
                    <a:pt x="171988" y="317521"/>
                  </a:cubicBezTo>
                  <a:cubicBezTo>
                    <a:pt x="162052" y="293291"/>
                    <a:pt x="148442" y="271315"/>
                    <a:pt x="139875" y="246378"/>
                  </a:cubicBezTo>
                  <a:cubicBezTo>
                    <a:pt x="117577" y="182780"/>
                    <a:pt x="95749" y="119890"/>
                    <a:pt x="51499" y="73211"/>
                  </a:cubicBezTo>
                  <a:cubicBezTo>
                    <a:pt x="40691" y="61834"/>
                    <a:pt x="29467" y="49763"/>
                    <a:pt x="19690" y="36621"/>
                  </a:cubicBezTo>
                  <a:close/>
                </a:path>
              </a:pathLst>
            </a:custGeom>
            <a:blipFill dpi="0" rotWithShape="1">
              <a:blip r:embed="rId4">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26" name="Group 25">
            <a:extLst>
              <a:ext uri="{FF2B5EF4-FFF2-40B4-BE49-F238E27FC236}">
                <a16:creationId xmlns:a16="http://schemas.microsoft.com/office/drawing/2014/main" id="{56AA1647-0DA6-4A17-B3E1-95D61BD5471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8104360" y="0"/>
            <a:ext cx="4087640" cy="6858000"/>
            <a:chOff x="1" y="0"/>
            <a:chExt cx="4087640" cy="6858000"/>
          </a:xfrm>
          <a:effectLst>
            <a:outerShdw blurRad="381000" dist="152400" algn="ctr" rotWithShape="0">
              <a:srgbClr val="000000">
                <a:alpha val="10000"/>
              </a:srgbClr>
            </a:outerShdw>
          </a:effectLst>
        </p:grpSpPr>
        <p:sp>
          <p:nvSpPr>
            <p:cNvPr id="27" name="Freeform: Shape 26">
              <a:extLst>
                <a:ext uri="{FF2B5EF4-FFF2-40B4-BE49-F238E27FC236}">
                  <a16:creationId xmlns:a16="http://schemas.microsoft.com/office/drawing/2014/main" id="{1F1D8352-2F00-4057-8781-E455C455B9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0"/>
              <a:ext cx="3986041" cy="6858000"/>
            </a:xfrm>
            <a:custGeom>
              <a:avLst/>
              <a:gdLst>
                <a:gd name="connsiteX0" fmla="*/ 0 w 3986041"/>
                <a:gd name="connsiteY0" fmla="*/ 0 h 6858000"/>
                <a:gd name="connsiteX1" fmla="*/ 3066495 w 3986041"/>
                <a:gd name="connsiteY1" fmla="*/ 0 h 6858000"/>
                <a:gd name="connsiteX2" fmla="*/ 3427241 w 3986041"/>
                <a:gd name="connsiteY2" fmla="*/ 1211943 h 6858000"/>
                <a:gd name="connsiteX3" fmla="*/ 3986041 w 3986041"/>
                <a:gd name="connsiteY3" fmla="*/ 4122057 h 6858000"/>
                <a:gd name="connsiteX4" fmla="*/ 3751724 w 3986041"/>
                <a:gd name="connsiteY4" fmla="*/ 6858000 h 6858000"/>
                <a:gd name="connsiteX5" fmla="*/ 0 w 3986041"/>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86041" h="6858000">
                  <a:moveTo>
                    <a:pt x="0" y="0"/>
                  </a:moveTo>
                  <a:lnTo>
                    <a:pt x="3066495" y="0"/>
                  </a:lnTo>
                  <a:lnTo>
                    <a:pt x="3427241" y="1211943"/>
                  </a:lnTo>
                  <a:lnTo>
                    <a:pt x="3986041" y="4122057"/>
                  </a:lnTo>
                  <a:lnTo>
                    <a:pt x="3751724" y="6858000"/>
                  </a:lnTo>
                  <a:lnTo>
                    <a:pt x="0" y="6858000"/>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Shape 27">
              <a:extLst>
                <a:ext uri="{FF2B5EF4-FFF2-40B4-BE49-F238E27FC236}">
                  <a16:creationId xmlns:a16="http://schemas.microsoft.com/office/drawing/2014/main" id="{3BE70D92-7E07-4A6F-BD82-729F71C268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748588" y="0"/>
              <a:ext cx="1339053" cy="6858000"/>
            </a:xfrm>
            <a:custGeom>
              <a:avLst/>
              <a:gdLst>
                <a:gd name="connsiteX0" fmla="*/ 850532 w 1339053"/>
                <a:gd name="connsiteY0" fmla="*/ 3481838 h 6858000"/>
                <a:gd name="connsiteX1" fmla="*/ 877027 w 1339053"/>
                <a:gd name="connsiteY1" fmla="*/ 3490955 h 6858000"/>
                <a:gd name="connsiteX2" fmla="*/ 922718 w 1339053"/>
                <a:gd name="connsiteY2" fmla="*/ 3516472 h 6858000"/>
                <a:gd name="connsiteX3" fmla="*/ 1094179 w 1339053"/>
                <a:gd name="connsiteY3" fmla="*/ 3567567 h 6858000"/>
                <a:gd name="connsiteX4" fmla="*/ 1118891 w 1339053"/>
                <a:gd name="connsiteY4" fmla="*/ 3568331 h 6858000"/>
                <a:gd name="connsiteX5" fmla="*/ 1295961 w 1339053"/>
                <a:gd name="connsiteY5" fmla="*/ 3584709 h 6858000"/>
                <a:gd name="connsiteX6" fmla="*/ 1308070 w 1339053"/>
                <a:gd name="connsiteY6" fmla="*/ 3585183 h 6858000"/>
                <a:gd name="connsiteX7" fmla="*/ 1325263 w 1339053"/>
                <a:gd name="connsiteY7" fmla="*/ 3705453 h 6858000"/>
                <a:gd name="connsiteX8" fmla="*/ 1334107 w 1339053"/>
                <a:gd name="connsiteY8" fmla="*/ 3772268 h 6858000"/>
                <a:gd name="connsiteX9" fmla="*/ 1338203 w 1339053"/>
                <a:gd name="connsiteY9" fmla="*/ 3831076 h 6858000"/>
                <a:gd name="connsiteX10" fmla="*/ 1338805 w 1339053"/>
                <a:gd name="connsiteY10" fmla="*/ 3839709 h 6858000"/>
                <a:gd name="connsiteX11" fmla="*/ 1335635 w 1339053"/>
                <a:gd name="connsiteY11" fmla="*/ 4118635 h 6858000"/>
                <a:gd name="connsiteX12" fmla="*/ 1337171 w 1339053"/>
                <a:gd name="connsiteY12" fmla="*/ 4209403 h 6858000"/>
                <a:gd name="connsiteX13" fmla="*/ 1325840 w 1339053"/>
                <a:gd name="connsiteY13" fmla="*/ 4309174 h 6858000"/>
                <a:gd name="connsiteX14" fmla="*/ 1321122 w 1339053"/>
                <a:gd name="connsiteY14" fmla="*/ 4473630 h 6858000"/>
                <a:gd name="connsiteX15" fmla="*/ 1302196 w 1339053"/>
                <a:gd name="connsiteY15" fmla="*/ 4791709 h 6858000"/>
                <a:gd name="connsiteX16" fmla="*/ 1293239 w 1339053"/>
                <a:gd name="connsiteY16" fmla="*/ 4860048 h 6858000"/>
                <a:gd name="connsiteX17" fmla="*/ 1288829 w 1339053"/>
                <a:gd name="connsiteY17" fmla="*/ 5039837 h 6858000"/>
                <a:gd name="connsiteX18" fmla="*/ 1289584 w 1339053"/>
                <a:gd name="connsiteY18" fmla="*/ 5148703 h 6858000"/>
                <a:gd name="connsiteX19" fmla="*/ 1282205 w 1339053"/>
                <a:gd name="connsiteY19" fmla="*/ 5236435 h 6858000"/>
                <a:gd name="connsiteX20" fmla="*/ 1268145 w 1339053"/>
                <a:gd name="connsiteY20" fmla="*/ 5311662 h 6858000"/>
                <a:gd name="connsiteX21" fmla="*/ 1250547 w 1339053"/>
                <a:gd name="connsiteY21" fmla="*/ 5515595 h 6858000"/>
                <a:gd name="connsiteX22" fmla="*/ 1243323 w 1339053"/>
                <a:gd name="connsiteY22" fmla="*/ 5596885 h 6858000"/>
                <a:gd name="connsiteX23" fmla="*/ 1238303 w 1339053"/>
                <a:gd name="connsiteY23" fmla="*/ 5812036 h 6858000"/>
                <a:gd name="connsiteX24" fmla="*/ 1223551 w 1339053"/>
                <a:gd name="connsiteY24" fmla="*/ 5991171 h 6858000"/>
                <a:gd name="connsiteX25" fmla="*/ 1219699 w 1339053"/>
                <a:gd name="connsiteY25" fmla="*/ 6066726 h 6858000"/>
                <a:gd name="connsiteX26" fmla="*/ 1199935 w 1339053"/>
                <a:gd name="connsiteY26" fmla="*/ 6236130 h 6858000"/>
                <a:gd name="connsiteX27" fmla="*/ 1192857 w 1339053"/>
                <a:gd name="connsiteY27" fmla="*/ 6333267 h 6858000"/>
                <a:gd name="connsiteX28" fmla="*/ 1148174 w 1339053"/>
                <a:gd name="connsiteY28" fmla="*/ 6561849 h 6858000"/>
                <a:gd name="connsiteX29" fmla="*/ 1100424 w 1339053"/>
                <a:gd name="connsiteY29" fmla="*/ 6797385 h 6858000"/>
                <a:gd name="connsiteX30" fmla="*/ 1085621 w 1339053"/>
                <a:gd name="connsiteY30" fmla="*/ 6858000 h 6858000"/>
                <a:gd name="connsiteX31" fmla="*/ 932341 w 1339053"/>
                <a:gd name="connsiteY31" fmla="*/ 6858000 h 6858000"/>
                <a:gd name="connsiteX32" fmla="*/ 944496 w 1339053"/>
                <a:gd name="connsiteY32" fmla="*/ 6829656 h 6858000"/>
                <a:gd name="connsiteX33" fmla="*/ 913239 w 1339053"/>
                <a:gd name="connsiteY33" fmla="*/ 6720119 h 6858000"/>
                <a:gd name="connsiteX34" fmla="*/ 870682 w 1339053"/>
                <a:gd name="connsiteY34" fmla="*/ 6655346 h 6858000"/>
                <a:gd name="connsiteX35" fmla="*/ 846442 w 1339053"/>
                <a:gd name="connsiteY35" fmla="*/ 6498594 h 6858000"/>
                <a:gd name="connsiteX36" fmla="*/ 881150 w 1339053"/>
                <a:gd name="connsiteY36" fmla="*/ 6473756 h 6858000"/>
                <a:gd name="connsiteX37" fmla="*/ 922470 w 1339053"/>
                <a:gd name="connsiteY37" fmla="*/ 6377035 h 6858000"/>
                <a:gd name="connsiteX38" fmla="*/ 955039 w 1339053"/>
                <a:gd name="connsiteY38" fmla="*/ 6268585 h 6858000"/>
                <a:gd name="connsiteX39" fmla="*/ 1024350 w 1339053"/>
                <a:gd name="connsiteY39" fmla="*/ 6083443 h 6858000"/>
                <a:gd name="connsiteX40" fmla="*/ 999696 w 1339053"/>
                <a:gd name="connsiteY40" fmla="*/ 5938416 h 6858000"/>
                <a:gd name="connsiteX41" fmla="*/ 988342 w 1339053"/>
                <a:gd name="connsiteY41" fmla="*/ 5882426 h 6858000"/>
                <a:gd name="connsiteX42" fmla="*/ 985444 w 1339053"/>
                <a:gd name="connsiteY42" fmla="*/ 5832438 h 6858000"/>
                <a:gd name="connsiteX43" fmla="*/ 992016 w 1339053"/>
                <a:gd name="connsiteY43" fmla="*/ 5777751 h 6858000"/>
                <a:gd name="connsiteX44" fmla="*/ 995028 w 1339053"/>
                <a:gd name="connsiteY44" fmla="*/ 5641832 h 6858000"/>
                <a:gd name="connsiteX45" fmla="*/ 981247 w 1339053"/>
                <a:gd name="connsiteY45" fmla="*/ 5562522 h 6858000"/>
                <a:gd name="connsiteX46" fmla="*/ 995131 w 1339053"/>
                <a:gd name="connsiteY46" fmla="*/ 5398075 h 6858000"/>
                <a:gd name="connsiteX47" fmla="*/ 997379 w 1339053"/>
                <a:gd name="connsiteY47" fmla="*/ 5283928 h 6858000"/>
                <a:gd name="connsiteX48" fmla="*/ 979617 w 1339053"/>
                <a:gd name="connsiteY48" fmla="*/ 5157396 h 6858000"/>
                <a:gd name="connsiteX49" fmla="*/ 976441 w 1339053"/>
                <a:gd name="connsiteY49" fmla="*/ 5139485 h 6858000"/>
                <a:gd name="connsiteX50" fmla="*/ 953793 w 1339053"/>
                <a:gd name="connsiteY50" fmla="*/ 5091862 h 6858000"/>
                <a:gd name="connsiteX51" fmla="*/ 853056 w 1339053"/>
                <a:gd name="connsiteY51" fmla="*/ 5001787 h 6858000"/>
                <a:gd name="connsiteX52" fmla="*/ 833979 w 1339053"/>
                <a:gd name="connsiteY52" fmla="*/ 4978966 h 6858000"/>
                <a:gd name="connsiteX53" fmla="*/ 796995 w 1339053"/>
                <a:gd name="connsiteY53" fmla="*/ 4813768 h 6858000"/>
                <a:gd name="connsiteX54" fmla="*/ 820590 w 1339053"/>
                <a:gd name="connsiteY54" fmla="*/ 4764057 h 6858000"/>
                <a:gd name="connsiteX55" fmla="*/ 864688 w 1339053"/>
                <a:gd name="connsiteY55" fmla="*/ 4714752 h 6858000"/>
                <a:gd name="connsiteX56" fmla="*/ 910485 w 1339053"/>
                <a:gd name="connsiteY56" fmla="*/ 4590911 h 6858000"/>
                <a:gd name="connsiteX57" fmla="*/ 911445 w 1339053"/>
                <a:gd name="connsiteY57" fmla="*/ 4539571 h 6858000"/>
                <a:gd name="connsiteX58" fmla="*/ 900285 w 1339053"/>
                <a:gd name="connsiteY58" fmla="*/ 4445837 h 6858000"/>
                <a:gd name="connsiteX59" fmla="*/ 863237 w 1339053"/>
                <a:gd name="connsiteY59" fmla="*/ 4364703 h 6858000"/>
                <a:gd name="connsiteX60" fmla="*/ 798070 w 1339053"/>
                <a:gd name="connsiteY60" fmla="*/ 4243284 h 6858000"/>
                <a:gd name="connsiteX61" fmla="*/ 817097 w 1339053"/>
                <a:gd name="connsiteY61" fmla="*/ 4054750 h 6858000"/>
                <a:gd name="connsiteX62" fmla="*/ 826251 w 1339053"/>
                <a:gd name="connsiteY62" fmla="*/ 3982801 h 6858000"/>
                <a:gd name="connsiteX63" fmla="*/ 836848 w 1339053"/>
                <a:gd name="connsiteY63" fmla="*/ 3784939 h 6858000"/>
                <a:gd name="connsiteX64" fmla="*/ 841285 w 1339053"/>
                <a:gd name="connsiteY64" fmla="*/ 3766755 h 6858000"/>
                <a:gd name="connsiteX65" fmla="*/ 841284 w 1339053"/>
                <a:gd name="connsiteY65" fmla="*/ 3766755 h 6858000"/>
                <a:gd name="connsiteX66" fmla="*/ 852925 w 1339053"/>
                <a:gd name="connsiteY66" fmla="*/ 3719034 h 6858000"/>
                <a:gd name="connsiteX67" fmla="*/ 857932 w 1339053"/>
                <a:gd name="connsiteY67" fmla="*/ 3696880 h 6858000"/>
                <a:gd name="connsiteX68" fmla="*/ 853534 w 1339053"/>
                <a:gd name="connsiteY68" fmla="*/ 3507036 h 6858000"/>
                <a:gd name="connsiteX69" fmla="*/ 850226 w 1339053"/>
                <a:gd name="connsiteY69" fmla="*/ 3485839 h 6858000"/>
                <a:gd name="connsiteX70" fmla="*/ 0 w 1339053"/>
                <a:gd name="connsiteY70" fmla="*/ 0 h 6858000"/>
                <a:gd name="connsiteX71" fmla="*/ 455609 w 1339053"/>
                <a:gd name="connsiteY71" fmla="*/ 0 h 6858000"/>
                <a:gd name="connsiteX72" fmla="*/ 459171 w 1339053"/>
                <a:gd name="connsiteY72" fmla="*/ 72395 h 6858000"/>
                <a:gd name="connsiteX73" fmla="*/ 460041 w 1339053"/>
                <a:gd name="connsiteY73" fmla="*/ 131917 h 6858000"/>
                <a:gd name="connsiteX74" fmla="*/ 504421 w 1339053"/>
                <a:gd name="connsiteY74" fmla="*/ 389691 h 6858000"/>
                <a:gd name="connsiteX75" fmla="*/ 582097 w 1339053"/>
                <a:gd name="connsiteY75" fmla="*/ 634609 h 6858000"/>
                <a:gd name="connsiteX76" fmla="*/ 702468 w 1339053"/>
                <a:gd name="connsiteY76" fmla="*/ 834019 h 6858000"/>
                <a:gd name="connsiteX77" fmla="*/ 729203 w 1339053"/>
                <a:gd name="connsiteY77" fmla="*/ 887701 h 6858000"/>
                <a:gd name="connsiteX78" fmla="*/ 743787 w 1339053"/>
                <a:gd name="connsiteY78" fmla="*/ 1016355 h 6858000"/>
                <a:gd name="connsiteX79" fmla="*/ 750083 w 1339053"/>
                <a:gd name="connsiteY79" fmla="*/ 1128060 h 6858000"/>
                <a:gd name="connsiteX80" fmla="*/ 768866 w 1339053"/>
                <a:gd name="connsiteY80" fmla="*/ 1213431 h 6858000"/>
                <a:gd name="connsiteX81" fmla="*/ 787802 w 1339053"/>
                <a:gd name="connsiteY81" fmla="*/ 1286432 h 6858000"/>
                <a:gd name="connsiteX82" fmla="*/ 842837 w 1339053"/>
                <a:gd name="connsiteY82" fmla="*/ 1455511 h 6858000"/>
                <a:gd name="connsiteX83" fmla="*/ 877988 w 1339053"/>
                <a:gd name="connsiteY83" fmla="*/ 1634814 h 6858000"/>
                <a:gd name="connsiteX84" fmla="*/ 941063 w 1339053"/>
                <a:gd name="connsiteY84" fmla="*/ 1789731 h 6858000"/>
                <a:gd name="connsiteX85" fmla="*/ 980124 w 1339053"/>
                <a:gd name="connsiteY85" fmla="*/ 1857657 h 6858000"/>
                <a:gd name="connsiteX86" fmla="*/ 984484 w 1339053"/>
                <a:gd name="connsiteY86" fmla="*/ 1976384 h 6858000"/>
                <a:gd name="connsiteX87" fmla="*/ 1007189 w 1339053"/>
                <a:gd name="connsiteY87" fmla="*/ 2110650 h 6858000"/>
                <a:gd name="connsiteX88" fmla="*/ 1039893 w 1339053"/>
                <a:gd name="connsiteY88" fmla="*/ 2211041 h 6858000"/>
                <a:gd name="connsiteX89" fmla="*/ 1059162 w 1339053"/>
                <a:gd name="connsiteY89" fmla="*/ 2286682 h 6858000"/>
                <a:gd name="connsiteX90" fmla="*/ 1070522 w 1339053"/>
                <a:gd name="connsiteY90" fmla="*/ 2388667 h 6858000"/>
                <a:gd name="connsiteX91" fmla="*/ 1093939 w 1339053"/>
                <a:gd name="connsiteY91" fmla="*/ 2494653 h 6858000"/>
                <a:gd name="connsiteX92" fmla="*/ 1112007 w 1339053"/>
                <a:gd name="connsiteY92" fmla="*/ 2548197 h 6858000"/>
                <a:gd name="connsiteX93" fmla="*/ 1138346 w 1339053"/>
                <a:gd name="connsiteY93" fmla="*/ 2649163 h 6858000"/>
                <a:gd name="connsiteX94" fmla="*/ 1160337 w 1339053"/>
                <a:gd name="connsiteY94" fmla="*/ 2751608 h 6858000"/>
                <a:gd name="connsiteX95" fmla="*/ 1165737 w 1339053"/>
                <a:gd name="connsiteY95" fmla="*/ 2933012 h 6858000"/>
                <a:gd name="connsiteX96" fmla="*/ 1202029 w 1339053"/>
                <a:gd name="connsiteY96" fmla="*/ 3107873 h 6858000"/>
                <a:gd name="connsiteX97" fmla="*/ 1225692 w 1339053"/>
                <a:gd name="connsiteY97" fmla="*/ 3244974 h 6858000"/>
                <a:gd name="connsiteX98" fmla="*/ 1243916 w 1339053"/>
                <a:gd name="connsiteY98" fmla="*/ 3326221 h 6858000"/>
                <a:gd name="connsiteX99" fmla="*/ 1293067 w 1339053"/>
                <a:gd name="connsiteY99" fmla="*/ 3480219 h 6858000"/>
                <a:gd name="connsiteX100" fmla="*/ 1308071 w 1339053"/>
                <a:gd name="connsiteY100" fmla="*/ 3585182 h 6858000"/>
                <a:gd name="connsiteX101" fmla="*/ 1295962 w 1339053"/>
                <a:gd name="connsiteY101" fmla="*/ 3584708 h 6858000"/>
                <a:gd name="connsiteX102" fmla="*/ 1118893 w 1339053"/>
                <a:gd name="connsiteY102" fmla="*/ 3568330 h 6858000"/>
                <a:gd name="connsiteX103" fmla="*/ 1094179 w 1339053"/>
                <a:gd name="connsiteY103" fmla="*/ 3567566 h 6858000"/>
                <a:gd name="connsiteX104" fmla="*/ 922719 w 1339053"/>
                <a:gd name="connsiteY104" fmla="*/ 3516472 h 6858000"/>
                <a:gd name="connsiteX105" fmla="*/ 877028 w 1339053"/>
                <a:gd name="connsiteY105" fmla="*/ 3490955 h 6858000"/>
                <a:gd name="connsiteX106" fmla="*/ 850533 w 1339053"/>
                <a:gd name="connsiteY106" fmla="*/ 3481837 h 6858000"/>
                <a:gd name="connsiteX107" fmla="*/ 852113 w 1339053"/>
                <a:gd name="connsiteY107" fmla="*/ 3461170 h 6858000"/>
                <a:gd name="connsiteX108" fmla="*/ 831383 w 1339053"/>
                <a:gd name="connsiteY108" fmla="*/ 3399179 h 6858000"/>
                <a:gd name="connsiteX109" fmla="*/ 743141 w 1339053"/>
                <a:gd name="connsiteY109" fmla="*/ 3320580 h 6858000"/>
                <a:gd name="connsiteX110" fmla="*/ 713221 w 1339053"/>
                <a:gd name="connsiteY110" fmla="*/ 3251241 h 6858000"/>
                <a:gd name="connsiteX111" fmla="*/ 697098 w 1339053"/>
                <a:gd name="connsiteY111" fmla="*/ 3202528 h 6858000"/>
                <a:gd name="connsiteX112" fmla="*/ 664820 w 1339053"/>
                <a:gd name="connsiteY112" fmla="*/ 3154190 h 6858000"/>
                <a:gd name="connsiteX113" fmla="*/ 572501 w 1339053"/>
                <a:gd name="connsiteY113" fmla="*/ 3087312 h 6858000"/>
                <a:gd name="connsiteX114" fmla="*/ 497703 w 1339053"/>
                <a:gd name="connsiteY114" fmla="*/ 3005243 h 6858000"/>
                <a:gd name="connsiteX115" fmla="*/ 476984 w 1339053"/>
                <a:gd name="connsiteY115" fmla="*/ 2892751 h 6858000"/>
                <a:gd name="connsiteX116" fmla="*/ 468947 w 1339053"/>
                <a:gd name="connsiteY116" fmla="*/ 2824527 h 6858000"/>
                <a:gd name="connsiteX117" fmla="*/ 569138 w 1339053"/>
                <a:gd name="connsiteY117" fmla="*/ 2595026 h 6858000"/>
                <a:gd name="connsiteX118" fmla="*/ 645397 w 1339053"/>
                <a:gd name="connsiteY118" fmla="*/ 2440808 h 6858000"/>
                <a:gd name="connsiteX119" fmla="*/ 651820 w 1339053"/>
                <a:gd name="connsiteY119" fmla="*/ 2384384 h 6858000"/>
                <a:gd name="connsiteX120" fmla="*/ 612994 w 1339053"/>
                <a:gd name="connsiteY120" fmla="*/ 2207332 h 6858000"/>
                <a:gd name="connsiteX121" fmla="*/ 620894 w 1339053"/>
                <a:gd name="connsiteY121" fmla="*/ 2046679 h 6858000"/>
                <a:gd name="connsiteX122" fmla="*/ 644614 w 1339053"/>
                <a:gd name="connsiteY122" fmla="*/ 1931265 h 6858000"/>
                <a:gd name="connsiteX123" fmla="*/ 665994 w 1339053"/>
                <a:gd name="connsiteY123" fmla="*/ 1832337 h 6858000"/>
                <a:gd name="connsiteX124" fmla="*/ 678276 w 1339053"/>
                <a:gd name="connsiteY124" fmla="*/ 1709437 h 6858000"/>
                <a:gd name="connsiteX125" fmla="*/ 672955 w 1339053"/>
                <a:gd name="connsiteY125" fmla="*/ 1636123 h 6858000"/>
                <a:gd name="connsiteX126" fmla="*/ 668480 w 1339053"/>
                <a:gd name="connsiteY126" fmla="*/ 1520749 h 6858000"/>
                <a:gd name="connsiteX127" fmla="*/ 653920 w 1339053"/>
                <a:gd name="connsiteY127" fmla="*/ 1399437 h 6858000"/>
                <a:gd name="connsiteX128" fmla="*/ 612686 w 1339053"/>
                <a:gd name="connsiteY128" fmla="*/ 1296979 h 6858000"/>
                <a:gd name="connsiteX129" fmla="*/ 570220 w 1339053"/>
                <a:gd name="connsiteY129" fmla="*/ 1235618 h 6858000"/>
                <a:gd name="connsiteX130" fmla="*/ 529736 w 1339053"/>
                <a:gd name="connsiteY130" fmla="*/ 1081752 h 6858000"/>
                <a:gd name="connsiteX131" fmla="*/ 414305 w 1339053"/>
                <a:gd name="connsiteY131" fmla="*/ 918292 h 6858000"/>
                <a:gd name="connsiteX132" fmla="*/ 373924 w 1339053"/>
                <a:gd name="connsiteY132" fmla="*/ 825689 h 6858000"/>
                <a:gd name="connsiteX133" fmla="*/ 368949 w 1339053"/>
                <a:gd name="connsiteY133" fmla="*/ 778726 h 6858000"/>
                <a:gd name="connsiteX134" fmla="*/ 347020 w 1339053"/>
                <a:gd name="connsiteY134" fmla="*/ 694643 h 6858000"/>
                <a:gd name="connsiteX135" fmla="*/ 327478 w 1339053"/>
                <a:gd name="connsiteY135" fmla="*/ 642898 h 6858000"/>
                <a:gd name="connsiteX136" fmla="*/ 243468 w 1339053"/>
                <a:gd name="connsiteY136" fmla="*/ 491960 h 6858000"/>
                <a:gd name="connsiteX137" fmla="*/ 218930 w 1339053"/>
                <a:gd name="connsiteY137" fmla="*/ 446010 h 6858000"/>
                <a:gd name="connsiteX138" fmla="*/ 180614 w 1339053"/>
                <a:gd name="connsiteY138" fmla="*/ 354892 h 6858000"/>
                <a:gd name="connsiteX139" fmla="*/ 171988 w 1339053"/>
                <a:gd name="connsiteY139" fmla="*/ 317521 h 6858000"/>
                <a:gd name="connsiteX140" fmla="*/ 139875 w 1339053"/>
                <a:gd name="connsiteY140" fmla="*/ 246378 h 6858000"/>
                <a:gd name="connsiteX141" fmla="*/ 51499 w 1339053"/>
                <a:gd name="connsiteY141" fmla="*/ 73211 h 6858000"/>
                <a:gd name="connsiteX142" fmla="*/ 19690 w 1339053"/>
                <a:gd name="connsiteY142" fmla="*/ 3662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Lst>
              <a:rect l="l" t="t" r="r" b="b"/>
              <a:pathLst>
                <a:path w="1339053" h="6858000">
                  <a:moveTo>
                    <a:pt x="850532" y="3481838"/>
                  </a:moveTo>
                  <a:lnTo>
                    <a:pt x="877027" y="3490955"/>
                  </a:lnTo>
                  <a:cubicBezTo>
                    <a:pt x="892941" y="3497986"/>
                    <a:pt x="908176" y="3506416"/>
                    <a:pt x="922718" y="3516472"/>
                  </a:cubicBezTo>
                  <a:cubicBezTo>
                    <a:pt x="967062" y="3547282"/>
                    <a:pt x="1027547" y="3564030"/>
                    <a:pt x="1094179" y="3567567"/>
                  </a:cubicBezTo>
                  <a:cubicBezTo>
                    <a:pt x="1102515" y="3567965"/>
                    <a:pt x="1113434" y="3565936"/>
                    <a:pt x="1118891" y="3568331"/>
                  </a:cubicBezTo>
                  <a:cubicBezTo>
                    <a:pt x="1180628" y="3594888"/>
                    <a:pt x="1237753" y="3586304"/>
                    <a:pt x="1295961" y="3584709"/>
                  </a:cubicBezTo>
                  <a:lnTo>
                    <a:pt x="1308070" y="3585183"/>
                  </a:lnTo>
                  <a:lnTo>
                    <a:pt x="1325263" y="3705453"/>
                  </a:lnTo>
                  <a:cubicBezTo>
                    <a:pt x="1328254" y="3727679"/>
                    <a:pt x="1331526" y="3749922"/>
                    <a:pt x="1334107" y="3772268"/>
                  </a:cubicBezTo>
                  <a:lnTo>
                    <a:pt x="1338203" y="3831076"/>
                  </a:lnTo>
                  <a:lnTo>
                    <a:pt x="1338805" y="3839709"/>
                  </a:lnTo>
                  <a:cubicBezTo>
                    <a:pt x="1339996" y="3932341"/>
                    <a:pt x="1336568" y="4025809"/>
                    <a:pt x="1335635" y="4118635"/>
                  </a:cubicBezTo>
                  <a:cubicBezTo>
                    <a:pt x="1335202" y="4148976"/>
                    <a:pt x="1338805" y="4178868"/>
                    <a:pt x="1337171" y="4209403"/>
                  </a:cubicBezTo>
                  <a:cubicBezTo>
                    <a:pt x="1335445" y="4242449"/>
                    <a:pt x="1327565" y="4276129"/>
                    <a:pt x="1325840" y="4309174"/>
                  </a:cubicBezTo>
                  <a:cubicBezTo>
                    <a:pt x="1322853" y="4364122"/>
                    <a:pt x="1323899" y="4418621"/>
                    <a:pt x="1321122" y="4473630"/>
                  </a:cubicBezTo>
                  <a:cubicBezTo>
                    <a:pt x="1315632" y="4579723"/>
                    <a:pt x="1309019" y="4685750"/>
                    <a:pt x="1302196" y="4791709"/>
                  </a:cubicBezTo>
                  <a:cubicBezTo>
                    <a:pt x="1300696" y="4814383"/>
                    <a:pt x="1294244" y="4837504"/>
                    <a:pt x="1293239" y="4860048"/>
                  </a:cubicBezTo>
                  <a:cubicBezTo>
                    <a:pt x="1290785" y="4919957"/>
                    <a:pt x="1289660" y="4979994"/>
                    <a:pt x="1288829" y="5039837"/>
                  </a:cubicBezTo>
                  <a:cubicBezTo>
                    <a:pt x="1288401" y="5076103"/>
                    <a:pt x="1290512" y="5112310"/>
                    <a:pt x="1289584" y="5148703"/>
                  </a:cubicBezTo>
                  <a:cubicBezTo>
                    <a:pt x="1288845" y="5177820"/>
                    <a:pt x="1286193" y="5207193"/>
                    <a:pt x="1282205" y="5236435"/>
                  </a:cubicBezTo>
                  <a:cubicBezTo>
                    <a:pt x="1278784" y="5261619"/>
                    <a:pt x="1270649" y="5286477"/>
                    <a:pt x="1268145" y="5311662"/>
                  </a:cubicBezTo>
                  <a:cubicBezTo>
                    <a:pt x="1261308" y="5379812"/>
                    <a:pt x="1256387" y="5447703"/>
                    <a:pt x="1250547" y="5515595"/>
                  </a:cubicBezTo>
                  <a:cubicBezTo>
                    <a:pt x="1248113" y="5542776"/>
                    <a:pt x="1244054" y="5570023"/>
                    <a:pt x="1243323" y="5596885"/>
                  </a:cubicBezTo>
                  <a:cubicBezTo>
                    <a:pt x="1241082" y="5668709"/>
                    <a:pt x="1241668" y="5740276"/>
                    <a:pt x="1238303" y="5812036"/>
                  </a:cubicBezTo>
                  <a:cubicBezTo>
                    <a:pt x="1235508" y="5871554"/>
                    <a:pt x="1228259" y="5931392"/>
                    <a:pt x="1223551" y="5991171"/>
                  </a:cubicBezTo>
                  <a:cubicBezTo>
                    <a:pt x="1221675" y="6016549"/>
                    <a:pt x="1222415" y="6041609"/>
                    <a:pt x="1219699" y="6066726"/>
                  </a:cubicBezTo>
                  <a:cubicBezTo>
                    <a:pt x="1213776" y="6123024"/>
                    <a:pt x="1205938" y="6179576"/>
                    <a:pt x="1199935" y="6236130"/>
                  </a:cubicBezTo>
                  <a:cubicBezTo>
                    <a:pt x="1196614" y="6268403"/>
                    <a:pt x="1198425" y="6301127"/>
                    <a:pt x="1192857" y="6333267"/>
                  </a:cubicBezTo>
                  <a:cubicBezTo>
                    <a:pt x="1179603" y="6409590"/>
                    <a:pt x="1163470" y="6485591"/>
                    <a:pt x="1148174" y="6561849"/>
                  </a:cubicBezTo>
                  <a:cubicBezTo>
                    <a:pt x="1132370" y="6640486"/>
                    <a:pt x="1117066" y="6719000"/>
                    <a:pt x="1100424" y="6797385"/>
                  </a:cubicBezTo>
                  <a:lnTo>
                    <a:pt x="1085621" y="6858000"/>
                  </a:lnTo>
                  <a:lnTo>
                    <a:pt x="932341" y="6858000"/>
                  </a:lnTo>
                  <a:lnTo>
                    <a:pt x="944496" y="6829656"/>
                  </a:lnTo>
                  <a:cubicBezTo>
                    <a:pt x="964836" y="6776399"/>
                    <a:pt x="953622" y="6744439"/>
                    <a:pt x="913239" y="6720119"/>
                  </a:cubicBezTo>
                  <a:cubicBezTo>
                    <a:pt x="890880" y="6706443"/>
                    <a:pt x="866986" y="6690318"/>
                    <a:pt x="870682" y="6655346"/>
                  </a:cubicBezTo>
                  <a:cubicBezTo>
                    <a:pt x="876846" y="6598274"/>
                    <a:pt x="889503" y="6540954"/>
                    <a:pt x="846442" y="6498594"/>
                  </a:cubicBezTo>
                  <a:cubicBezTo>
                    <a:pt x="862273" y="6487399"/>
                    <a:pt x="871751" y="6480449"/>
                    <a:pt x="881150" y="6473756"/>
                  </a:cubicBezTo>
                  <a:cubicBezTo>
                    <a:pt x="907245" y="6455292"/>
                    <a:pt x="930705" y="6407516"/>
                    <a:pt x="922470" y="6377035"/>
                  </a:cubicBezTo>
                  <a:cubicBezTo>
                    <a:pt x="910652" y="6332192"/>
                    <a:pt x="925705" y="6299028"/>
                    <a:pt x="955039" y="6268585"/>
                  </a:cubicBezTo>
                  <a:cubicBezTo>
                    <a:pt x="1003777" y="6217606"/>
                    <a:pt x="1017630" y="6148240"/>
                    <a:pt x="1024350" y="6083443"/>
                  </a:cubicBezTo>
                  <a:cubicBezTo>
                    <a:pt x="1029590" y="6034553"/>
                    <a:pt x="1028255" y="5980246"/>
                    <a:pt x="999696" y="5938416"/>
                  </a:cubicBezTo>
                  <a:cubicBezTo>
                    <a:pt x="990505" y="5925141"/>
                    <a:pt x="991039" y="5901884"/>
                    <a:pt x="988342" y="5882426"/>
                  </a:cubicBezTo>
                  <a:cubicBezTo>
                    <a:pt x="986229" y="5866254"/>
                    <a:pt x="984774" y="5849442"/>
                    <a:pt x="985444" y="5832438"/>
                  </a:cubicBezTo>
                  <a:cubicBezTo>
                    <a:pt x="986010" y="5814273"/>
                    <a:pt x="985042" y="5793656"/>
                    <a:pt x="992016" y="5777751"/>
                  </a:cubicBezTo>
                  <a:cubicBezTo>
                    <a:pt x="1012886" y="5729456"/>
                    <a:pt x="1014467" y="5686488"/>
                    <a:pt x="995028" y="5641832"/>
                  </a:cubicBezTo>
                  <a:cubicBezTo>
                    <a:pt x="984984" y="5618696"/>
                    <a:pt x="974301" y="5585771"/>
                    <a:pt x="981247" y="5562522"/>
                  </a:cubicBezTo>
                  <a:cubicBezTo>
                    <a:pt x="998041" y="5505913"/>
                    <a:pt x="997454" y="5454379"/>
                    <a:pt x="995131" y="5398075"/>
                  </a:cubicBezTo>
                  <a:cubicBezTo>
                    <a:pt x="993724" y="5361807"/>
                    <a:pt x="997229" y="5322258"/>
                    <a:pt x="997379" y="5283928"/>
                  </a:cubicBezTo>
                  <a:cubicBezTo>
                    <a:pt x="997473" y="5239095"/>
                    <a:pt x="1006631" y="5193105"/>
                    <a:pt x="979617" y="5157396"/>
                  </a:cubicBezTo>
                  <a:cubicBezTo>
                    <a:pt x="976728" y="5153402"/>
                    <a:pt x="978724" y="5144705"/>
                    <a:pt x="976441" y="5139485"/>
                  </a:cubicBezTo>
                  <a:cubicBezTo>
                    <a:pt x="969619" y="5122991"/>
                    <a:pt x="964828" y="5102888"/>
                    <a:pt x="953793" y="5091862"/>
                  </a:cubicBezTo>
                  <a:cubicBezTo>
                    <a:pt x="921506" y="5059884"/>
                    <a:pt x="886609" y="5031900"/>
                    <a:pt x="853056" y="5001787"/>
                  </a:cubicBezTo>
                  <a:cubicBezTo>
                    <a:pt x="845882" y="4995337"/>
                    <a:pt x="836325" y="4988437"/>
                    <a:pt x="833979" y="4978966"/>
                  </a:cubicBezTo>
                  <a:cubicBezTo>
                    <a:pt x="820602" y="4924328"/>
                    <a:pt x="808509" y="4869239"/>
                    <a:pt x="796995" y="4813768"/>
                  </a:cubicBezTo>
                  <a:cubicBezTo>
                    <a:pt x="792418" y="4791474"/>
                    <a:pt x="803209" y="4777314"/>
                    <a:pt x="820590" y="4764057"/>
                  </a:cubicBezTo>
                  <a:cubicBezTo>
                    <a:pt x="837188" y="4751123"/>
                    <a:pt x="855398" y="4734452"/>
                    <a:pt x="864688" y="4714752"/>
                  </a:cubicBezTo>
                  <a:cubicBezTo>
                    <a:pt x="883062" y="4675275"/>
                    <a:pt x="897521" y="4632902"/>
                    <a:pt x="910485" y="4590911"/>
                  </a:cubicBezTo>
                  <a:cubicBezTo>
                    <a:pt x="915338" y="4575199"/>
                    <a:pt x="912978" y="4556131"/>
                    <a:pt x="911445" y="4539571"/>
                  </a:cubicBezTo>
                  <a:cubicBezTo>
                    <a:pt x="908527" y="4508200"/>
                    <a:pt x="900999" y="4477659"/>
                    <a:pt x="900285" y="4445837"/>
                  </a:cubicBezTo>
                  <a:cubicBezTo>
                    <a:pt x="899539" y="4408923"/>
                    <a:pt x="887958" y="4383340"/>
                    <a:pt x="863237" y="4364703"/>
                  </a:cubicBezTo>
                  <a:cubicBezTo>
                    <a:pt x="826431" y="4336971"/>
                    <a:pt x="808536" y="4292507"/>
                    <a:pt x="798070" y="4243284"/>
                  </a:cubicBezTo>
                  <a:cubicBezTo>
                    <a:pt x="784617" y="4180721"/>
                    <a:pt x="805728" y="4117545"/>
                    <a:pt x="817097" y="4054750"/>
                  </a:cubicBezTo>
                  <a:cubicBezTo>
                    <a:pt x="821537" y="4030724"/>
                    <a:pt x="826632" y="4006057"/>
                    <a:pt x="826251" y="3982801"/>
                  </a:cubicBezTo>
                  <a:cubicBezTo>
                    <a:pt x="825347" y="3916709"/>
                    <a:pt x="825150" y="3850833"/>
                    <a:pt x="836848" y="3784939"/>
                  </a:cubicBezTo>
                  <a:lnTo>
                    <a:pt x="841285" y="3766755"/>
                  </a:lnTo>
                  <a:lnTo>
                    <a:pt x="841284" y="3766755"/>
                  </a:lnTo>
                  <a:lnTo>
                    <a:pt x="852925" y="3719034"/>
                  </a:lnTo>
                  <a:cubicBezTo>
                    <a:pt x="855152" y="3711822"/>
                    <a:pt x="856753" y="3704413"/>
                    <a:pt x="857932" y="3696880"/>
                  </a:cubicBezTo>
                  <a:cubicBezTo>
                    <a:pt x="868683" y="3631632"/>
                    <a:pt x="885300" y="3565939"/>
                    <a:pt x="853534" y="3507036"/>
                  </a:cubicBezTo>
                  <a:cubicBezTo>
                    <a:pt x="850623" y="3501622"/>
                    <a:pt x="849992" y="3494020"/>
                    <a:pt x="850226" y="3485839"/>
                  </a:cubicBezTo>
                  <a:close/>
                  <a:moveTo>
                    <a:pt x="0" y="0"/>
                  </a:moveTo>
                  <a:lnTo>
                    <a:pt x="455609" y="0"/>
                  </a:lnTo>
                  <a:lnTo>
                    <a:pt x="459171" y="72395"/>
                  </a:lnTo>
                  <a:cubicBezTo>
                    <a:pt x="459671" y="92301"/>
                    <a:pt x="456894" y="113171"/>
                    <a:pt x="460041" y="131917"/>
                  </a:cubicBezTo>
                  <a:cubicBezTo>
                    <a:pt x="474213" y="218122"/>
                    <a:pt x="492031" y="302910"/>
                    <a:pt x="504421" y="389691"/>
                  </a:cubicBezTo>
                  <a:cubicBezTo>
                    <a:pt x="517349" y="479177"/>
                    <a:pt x="539516" y="562489"/>
                    <a:pt x="582097" y="634609"/>
                  </a:cubicBezTo>
                  <a:cubicBezTo>
                    <a:pt x="621686" y="701573"/>
                    <a:pt x="662589" y="767248"/>
                    <a:pt x="702468" y="834019"/>
                  </a:cubicBezTo>
                  <a:cubicBezTo>
                    <a:pt x="712587" y="850968"/>
                    <a:pt x="725536" y="867665"/>
                    <a:pt x="729203" y="887701"/>
                  </a:cubicBezTo>
                  <a:cubicBezTo>
                    <a:pt x="736973" y="929321"/>
                    <a:pt x="740155" y="973193"/>
                    <a:pt x="743787" y="1016355"/>
                  </a:cubicBezTo>
                  <a:cubicBezTo>
                    <a:pt x="746786" y="1053398"/>
                    <a:pt x="745800" y="1091467"/>
                    <a:pt x="750083" y="1128060"/>
                  </a:cubicBezTo>
                  <a:cubicBezTo>
                    <a:pt x="753428" y="1157309"/>
                    <a:pt x="762038" y="1185083"/>
                    <a:pt x="768866" y="1213431"/>
                  </a:cubicBezTo>
                  <a:cubicBezTo>
                    <a:pt x="774767" y="1238107"/>
                    <a:pt x="778357" y="1264327"/>
                    <a:pt x="787802" y="1286432"/>
                  </a:cubicBezTo>
                  <a:cubicBezTo>
                    <a:pt x="810582" y="1340304"/>
                    <a:pt x="832653" y="1394242"/>
                    <a:pt x="842837" y="1455511"/>
                  </a:cubicBezTo>
                  <a:cubicBezTo>
                    <a:pt x="853049" y="1515944"/>
                    <a:pt x="867276" y="1574511"/>
                    <a:pt x="877988" y="1634814"/>
                  </a:cubicBezTo>
                  <a:cubicBezTo>
                    <a:pt x="888390" y="1693895"/>
                    <a:pt x="902813" y="1748857"/>
                    <a:pt x="941063" y="1789731"/>
                  </a:cubicBezTo>
                  <a:cubicBezTo>
                    <a:pt x="957906" y="1807908"/>
                    <a:pt x="975122" y="1831564"/>
                    <a:pt x="980124" y="1857657"/>
                  </a:cubicBezTo>
                  <a:cubicBezTo>
                    <a:pt x="987207" y="1894833"/>
                    <a:pt x="980788" y="1937150"/>
                    <a:pt x="984484" y="1976384"/>
                  </a:cubicBezTo>
                  <a:cubicBezTo>
                    <a:pt x="988781" y="2022576"/>
                    <a:pt x="988793" y="2074493"/>
                    <a:pt x="1007189" y="2110650"/>
                  </a:cubicBezTo>
                  <a:cubicBezTo>
                    <a:pt x="1023612" y="2142809"/>
                    <a:pt x="1034723" y="2173610"/>
                    <a:pt x="1039893" y="2211041"/>
                  </a:cubicBezTo>
                  <a:cubicBezTo>
                    <a:pt x="1043484" y="2237261"/>
                    <a:pt x="1057690" y="2260269"/>
                    <a:pt x="1059162" y="2286682"/>
                  </a:cubicBezTo>
                  <a:cubicBezTo>
                    <a:pt x="1061252" y="2321469"/>
                    <a:pt x="1060754" y="2355740"/>
                    <a:pt x="1070522" y="2388667"/>
                  </a:cubicBezTo>
                  <a:cubicBezTo>
                    <a:pt x="1080600" y="2422815"/>
                    <a:pt x="1085513" y="2459602"/>
                    <a:pt x="1093939" y="2494653"/>
                  </a:cubicBezTo>
                  <a:cubicBezTo>
                    <a:pt x="1098500" y="2513273"/>
                    <a:pt x="1106866" y="2529964"/>
                    <a:pt x="1112007" y="2548197"/>
                  </a:cubicBezTo>
                  <a:cubicBezTo>
                    <a:pt x="1121409" y="2581573"/>
                    <a:pt x="1130232" y="2615336"/>
                    <a:pt x="1138346" y="2649163"/>
                  </a:cubicBezTo>
                  <a:cubicBezTo>
                    <a:pt x="1146465" y="2682988"/>
                    <a:pt x="1157699" y="2716368"/>
                    <a:pt x="1160337" y="2751608"/>
                  </a:cubicBezTo>
                  <a:cubicBezTo>
                    <a:pt x="1164714" y="2811646"/>
                    <a:pt x="1159211" y="2873999"/>
                    <a:pt x="1165737" y="2933012"/>
                  </a:cubicBezTo>
                  <a:cubicBezTo>
                    <a:pt x="1172445" y="2992925"/>
                    <a:pt x="1185964" y="3051556"/>
                    <a:pt x="1202029" y="3107873"/>
                  </a:cubicBezTo>
                  <a:cubicBezTo>
                    <a:pt x="1214635" y="3152396"/>
                    <a:pt x="1227749" y="3194534"/>
                    <a:pt x="1225692" y="3244974"/>
                  </a:cubicBezTo>
                  <a:cubicBezTo>
                    <a:pt x="1224565" y="3273123"/>
                    <a:pt x="1231196" y="3305079"/>
                    <a:pt x="1243916" y="3326221"/>
                  </a:cubicBezTo>
                  <a:cubicBezTo>
                    <a:pt x="1271701" y="3372044"/>
                    <a:pt x="1285247" y="3423911"/>
                    <a:pt x="1293067" y="3480219"/>
                  </a:cubicBezTo>
                  <a:lnTo>
                    <a:pt x="1308071" y="3585182"/>
                  </a:lnTo>
                  <a:lnTo>
                    <a:pt x="1295962" y="3584708"/>
                  </a:lnTo>
                  <a:cubicBezTo>
                    <a:pt x="1237754" y="3586303"/>
                    <a:pt x="1180629" y="3594888"/>
                    <a:pt x="1118893" y="3568330"/>
                  </a:cubicBezTo>
                  <a:cubicBezTo>
                    <a:pt x="1113435" y="3565936"/>
                    <a:pt x="1102517" y="3567964"/>
                    <a:pt x="1094179" y="3567566"/>
                  </a:cubicBezTo>
                  <a:cubicBezTo>
                    <a:pt x="1027548" y="3564029"/>
                    <a:pt x="967064" y="3547281"/>
                    <a:pt x="922719" y="3516472"/>
                  </a:cubicBezTo>
                  <a:cubicBezTo>
                    <a:pt x="908178" y="3506414"/>
                    <a:pt x="892942" y="3497984"/>
                    <a:pt x="877028" y="3490955"/>
                  </a:cubicBezTo>
                  <a:lnTo>
                    <a:pt x="850533" y="3481837"/>
                  </a:lnTo>
                  <a:lnTo>
                    <a:pt x="852113" y="3461170"/>
                  </a:lnTo>
                  <a:cubicBezTo>
                    <a:pt x="854391" y="3434500"/>
                    <a:pt x="848474" y="3414331"/>
                    <a:pt x="831383" y="3399179"/>
                  </a:cubicBezTo>
                  <a:cubicBezTo>
                    <a:pt x="801767" y="3373388"/>
                    <a:pt x="773654" y="3344957"/>
                    <a:pt x="743141" y="3320580"/>
                  </a:cubicBezTo>
                  <a:cubicBezTo>
                    <a:pt x="722236" y="3303685"/>
                    <a:pt x="714543" y="3281842"/>
                    <a:pt x="713221" y="3251241"/>
                  </a:cubicBezTo>
                  <a:cubicBezTo>
                    <a:pt x="712555" y="3234106"/>
                    <a:pt x="704768" y="3217029"/>
                    <a:pt x="697098" y="3202528"/>
                  </a:cubicBezTo>
                  <a:cubicBezTo>
                    <a:pt x="687845" y="3184997"/>
                    <a:pt x="672212" y="3172554"/>
                    <a:pt x="664820" y="3154190"/>
                  </a:cubicBezTo>
                  <a:cubicBezTo>
                    <a:pt x="646169" y="3109209"/>
                    <a:pt x="616744" y="3087991"/>
                    <a:pt x="572501" y="3087312"/>
                  </a:cubicBezTo>
                  <a:cubicBezTo>
                    <a:pt x="533259" y="3086763"/>
                    <a:pt x="493731" y="3044085"/>
                    <a:pt x="497703" y="3005243"/>
                  </a:cubicBezTo>
                  <a:cubicBezTo>
                    <a:pt x="502030" y="2962279"/>
                    <a:pt x="490540" y="2928257"/>
                    <a:pt x="476984" y="2892751"/>
                  </a:cubicBezTo>
                  <a:cubicBezTo>
                    <a:pt x="469363" y="2872905"/>
                    <a:pt x="465404" y="2847135"/>
                    <a:pt x="468947" y="2824527"/>
                  </a:cubicBezTo>
                  <a:cubicBezTo>
                    <a:pt x="482188" y="2738605"/>
                    <a:pt x="520979" y="2665650"/>
                    <a:pt x="569138" y="2595026"/>
                  </a:cubicBezTo>
                  <a:cubicBezTo>
                    <a:pt x="600577" y="2548865"/>
                    <a:pt x="622260" y="2493483"/>
                    <a:pt x="645397" y="2440808"/>
                  </a:cubicBezTo>
                  <a:cubicBezTo>
                    <a:pt x="652529" y="2424387"/>
                    <a:pt x="655029" y="2401457"/>
                    <a:pt x="651820" y="2384384"/>
                  </a:cubicBezTo>
                  <a:cubicBezTo>
                    <a:pt x="640949" y="2324596"/>
                    <a:pt x="629163" y="2264805"/>
                    <a:pt x="612994" y="2207332"/>
                  </a:cubicBezTo>
                  <a:cubicBezTo>
                    <a:pt x="597678" y="2153787"/>
                    <a:pt x="601053" y="2099808"/>
                    <a:pt x="620894" y="2046679"/>
                  </a:cubicBezTo>
                  <a:cubicBezTo>
                    <a:pt x="635367" y="2007977"/>
                    <a:pt x="641110" y="1970814"/>
                    <a:pt x="644614" y="1931265"/>
                  </a:cubicBezTo>
                  <a:cubicBezTo>
                    <a:pt x="647465" y="1898285"/>
                    <a:pt x="653360" y="1862859"/>
                    <a:pt x="665994" y="1832337"/>
                  </a:cubicBezTo>
                  <a:cubicBezTo>
                    <a:pt x="683779" y="1789578"/>
                    <a:pt x="688928" y="1751381"/>
                    <a:pt x="678276" y="1709437"/>
                  </a:cubicBezTo>
                  <a:cubicBezTo>
                    <a:pt x="672576" y="1687079"/>
                    <a:pt x="673987" y="1660990"/>
                    <a:pt x="672955" y="1636123"/>
                  </a:cubicBezTo>
                  <a:cubicBezTo>
                    <a:pt x="671272" y="1597795"/>
                    <a:pt x="671867" y="1558758"/>
                    <a:pt x="668480" y="1520749"/>
                  </a:cubicBezTo>
                  <a:cubicBezTo>
                    <a:pt x="665050" y="1479903"/>
                    <a:pt x="655019" y="1440408"/>
                    <a:pt x="653920" y="1399437"/>
                  </a:cubicBezTo>
                  <a:cubicBezTo>
                    <a:pt x="652652" y="1355309"/>
                    <a:pt x="639893" y="1323154"/>
                    <a:pt x="612686" y="1296979"/>
                  </a:cubicBezTo>
                  <a:cubicBezTo>
                    <a:pt x="595576" y="1280408"/>
                    <a:pt x="578401" y="1259588"/>
                    <a:pt x="570220" y="1235618"/>
                  </a:cubicBezTo>
                  <a:cubicBezTo>
                    <a:pt x="553631" y="1186194"/>
                    <a:pt x="545669" y="1131821"/>
                    <a:pt x="529736" y="1081752"/>
                  </a:cubicBezTo>
                  <a:cubicBezTo>
                    <a:pt x="507466" y="1011390"/>
                    <a:pt x="481332" y="944631"/>
                    <a:pt x="414305" y="918292"/>
                  </a:cubicBezTo>
                  <a:cubicBezTo>
                    <a:pt x="377314" y="903769"/>
                    <a:pt x="368843" y="874065"/>
                    <a:pt x="373924" y="825689"/>
                  </a:cubicBezTo>
                  <a:cubicBezTo>
                    <a:pt x="375689" y="809590"/>
                    <a:pt x="376722" y="786203"/>
                    <a:pt x="368949" y="778726"/>
                  </a:cubicBezTo>
                  <a:cubicBezTo>
                    <a:pt x="345838" y="756354"/>
                    <a:pt x="349308" y="725824"/>
                    <a:pt x="347020" y="694643"/>
                  </a:cubicBezTo>
                  <a:cubicBezTo>
                    <a:pt x="345704" y="675894"/>
                    <a:pt x="339306" y="651346"/>
                    <a:pt x="327478" y="642898"/>
                  </a:cubicBezTo>
                  <a:cubicBezTo>
                    <a:pt x="279698" y="608395"/>
                    <a:pt x="263590" y="549247"/>
                    <a:pt x="243468" y="491960"/>
                  </a:cubicBezTo>
                  <a:cubicBezTo>
                    <a:pt x="237433" y="475142"/>
                    <a:pt x="230250" y="456843"/>
                    <a:pt x="218930" y="446010"/>
                  </a:cubicBezTo>
                  <a:cubicBezTo>
                    <a:pt x="194433" y="422927"/>
                    <a:pt x="180036" y="395344"/>
                    <a:pt x="180614" y="354892"/>
                  </a:cubicBezTo>
                  <a:cubicBezTo>
                    <a:pt x="180923" y="342010"/>
                    <a:pt x="176523" y="328798"/>
                    <a:pt x="171988" y="317521"/>
                  </a:cubicBezTo>
                  <a:cubicBezTo>
                    <a:pt x="162052" y="293291"/>
                    <a:pt x="148442" y="271315"/>
                    <a:pt x="139875" y="246378"/>
                  </a:cubicBezTo>
                  <a:cubicBezTo>
                    <a:pt x="117577" y="182780"/>
                    <a:pt x="95749" y="119890"/>
                    <a:pt x="51499" y="73211"/>
                  </a:cubicBezTo>
                  <a:cubicBezTo>
                    <a:pt x="40691" y="61834"/>
                    <a:pt x="29467" y="49763"/>
                    <a:pt x="19690" y="36621"/>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pic>
        <p:nvPicPr>
          <p:cNvPr id="3" name="Picture 2" descr="A book cover with a skull and wings&#10;&#10;Description automatically generated with medium confidence">
            <a:extLst>
              <a:ext uri="{FF2B5EF4-FFF2-40B4-BE49-F238E27FC236}">
                <a16:creationId xmlns:a16="http://schemas.microsoft.com/office/drawing/2014/main" id="{C6B58241-4032-002A-7F22-027C7AE3C372}"/>
              </a:ext>
            </a:extLst>
          </p:cNvPr>
          <p:cNvPicPr>
            <a:picLocks noChangeAspect="1"/>
          </p:cNvPicPr>
          <p:nvPr/>
        </p:nvPicPr>
        <p:blipFill rotWithShape="1">
          <a:blip r:embed="rId5"/>
          <a:srcRect l="10432" r="7826"/>
          <a:stretch/>
        </p:blipFill>
        <p:spPr>
          <a:xfrm>
            <a:off x="8281916" y="1"/>
            <a:ext cx="3910084" cy="6858000"/>
          </a:xfrm>
          <a:custGeom>
            <a:avLst/>
            <a:gdLst/>
            <a:ahLst/>
            <a:cxnLst/>
            <a:rect l="l" t="t" r="r" b="b"/>
            <a:pathLst>
              <a:path w="3910084" h="6858000">
                <a:moveTo>
                  <a:pt x="118775" y="0"/>
                </a:moveTo>
                <a:lnTo>
                  <a:pt x="3910084" y="0"/>
                </a:lnTo>
                <a:lnTo>
                  <a:pt x="3910084" y="6858000"/>
                </a:lnTo>
                <a:lnTo>
                  <a:pt x="913702" y="6858000"/>
                </a:lnTo>
                <a:lnTo>
                  <a:pt x="346751" y="5107724"/>
                </a:lnTo>
                <a:lnTo>
                  <a:pt x="0" y="803615"/>
                </a:lnTo>
                <a:close/>
              </a:path>
            </a:pathLst>
          </a:custGeom>
        </p:spPr>
      </p:pic>
      <p:grpSp>
        <p:nvGrpSpPr>
          <p:cNvPr id="30" name="Group 29">
            <a:extLst>
              <a:ext uri="{FF2B5EF4-FFF2-40B4-BE49-F238E27FC236}">
                <a16:creationId xmlns:a16="http://schemas.microsoft.com/office/drawing/2014/main" id="{08D20F07-CD49-4F17-BC00-9429DA80C50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8104359" y="-2"/>
            <a:ext cx="1339053" cy="6858000"/>
            <a:chOff x="2661507" y="0"/>
            <a:chExt cx="1339053" cy="6858000"/>
          </a:xfrm>
          <a:effectLst>
            <a:outerShdw blurRad="381000" dist="152400" dir="10800000" algn="r" rotWithShape="0">
              <a:prstClr val="black">
                <a:alpha val="10000"/>
              </a:prstClr>
            </a:outerShdw>
          </a:effectLst>
        </p:grpSpPr>
        <p:sp>
          <p:nvSpPr>
            <p:cNvPr id="31" name="Freeform: Shape 30">
              <a:extLst>
                <a:ext uri="{FF2B5EF4-FFF2-40B4-BE49-F238E27FC236}">
                  <a16:creationId xmlns:a16="http://schemas.microsoft.com/office/drawing/2014/main" id="{11F66703-4D0D-42DF-8150-991FE9F869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61507" y="0"/>
              <a:ext cx="1339053" cy="6858000"/>
            </a:xfrm>
            <a:custGeom>
              <a:avLst/>
              <a:gdLst>
                <a:gd name="connsiteX0" fmla="*/ 850532 w 1339053"/>
                <a:gd name="connsiteY0" fmla="*/ 3481838 h 6858000"/>
                <a:gd name="connsiteX1" fmla="*/ 877027 w 1339053"/>
                <a:gd name="connsiteY1" fmla="*/ 3490955 h 6858000"/>
                <a:gd name="connsiteX2" fmla="*/ 922718 w 1339053"/>
                <a:gd name="connsiteY2" fmla="*/ 3516472 h 6858000"/>
                <a:gd name="connsiteX3" fmla="*/ 1094179 w 1339053"/>
                <a:gd name="connsiteY3" fmla="*/ 3567567 h 6858000"/>
                <a:gd name="connsiteX4" fmla="*/ 1118891 w 1339053"/>
                <a:gd name="connsiteY4" fmla="*/ 3568331 h 6858000"/>
                <a:gd name="connsiteX5" fmla="*/ 1295961 w 1339053"/>
                <a:gd name="connsiteY5" fmla="*/ 3584709 h 6858000"/>
                <a:gd name="connsiteX6" fmla="*/ 1308070 w 1339053"/>
                <a:gd name="connsiteY6" fmla="*/ 3585183 h 6858000"/>
                <a:gd name="connsiteX7" fmla="*/ 1325263 w 1339053"/>
                <a:gd name="connsiteY7" fmla="*/ 3705453 h 6858000"/>
                <a:gd name="connsiteX8" fmla="*/ 1334107 w 1339053"/>
                <a:gd name="connsiteY8" fmla="*/ 3772268 h 6858000"/>
                <a:gd name="connsiteX9" fmla="*/ 1338203 w 1339053"/>
                <a:gd name="connsiteY9" fmla="*/ 3831076 h 6858000"/>
                <a:gd name="connsiteX10" fmla="*/ 1338805 w 1339053"/>
                <a:gd name="connsiteY10" fmla="*/ 3839709 h 6858000"/>
                <a:gd name="connsiteX11" fmla="*/ 1335635 w 1339053"/>
                <a:gd name="connsiteY11" fmla="*/ 4118635 h 6858000"/>
                <a:gd name="connsiteX12" fmla="*/ 1337171 w 1339053"/>
                <a:gd name="connsiteY12" fmla="*/ 4209403 h 6858000"/>
                <a:gd name="connsiteX13" fmla="*/ 1325840 w 1339053"/>
                <a:gd name="connsiteY13" fmla="*/ 4309174 h 6858000"/>
                <a:gd name="connsiteX14" fmla="*/ 1321122 w 1339053"/>
                <a:gd name="connsiteY14" fmla="*/ 4473630 h 6858000"/>
                <a:gd name="connsiteX15" fmla="*/ 1302196 w 1339053"/>
                <a:gd name="connsiteY15" fmla="*/ 4791709 h 6858000"/>
                <a:gd name="connsiteX16" fmla="*/ 1293239 w 1339053"/>
                <a:gd name="connsiteY16" fmla="*/ 4860048 h 6858000"/>
                <a:gd name="connsiteX17" fmla="*/ 1288829 w 1339053"/>
                <a:gd name="connsiteY17" fmla="*/ 5039837 h 6858000"/>
                <a:gd name="connsiteX18" fmla="*/ 1289584 w 1339053"/>
                <a:gd name="connsiteY18" fmla="*/ 5148703 h 6858000"/>
                <a:gd name="connsiteX19" fmla="*/ 1282205 w 1339053"/>
                <a:gd name="connsiteY19" fmla="*/ 5236435 h 6858000"/>
                <a:gd name="connsiteX20" fmla="*/ 1268145 w 1339053"/>
                <a:gd name="connsiteY20" fmla="*/ 5311662 h 6858000"/>
                <a:gd name="connsiteX21" fmla="*/ 1250547 w 1339053"/>
                <a:gd name="connsiteY21" fmla="*/ 5515595 h 6858000"/>
                <a:gd name="connsiteX22" fmla="*/ 1243323 w 1339053"/>
                <a:gd name="connsiteY22" fmla="*/ 5596885 h 6858000"/>
                <a:gd name="connsiteX23" fmla="*/ 1238303 w 1339053"/>
                <a:gd name="connsiteY23" fmla="*/ 5812036 h 6858000"/>
                <a:gd name="connsiteX24" fmla="*/ 1223551 w 1339053"/>
                <a:gd name="connsiteY24" fmla="*/ 5991171 h 6858000"/>
                <a:gd name="connsiteX25" fmla="*/ 1219699 w 1339053"/>
                <a:gd name="connsiteY25" fmla="*/ 6066726 h 6858000"/>
                <a:gd name="connsiteX26" fmla="*/ 1199935 w 1339053"/>
                <a:gd name="connsiteY26" fmla="*/ 6236130 h 6858000"/>
                <a:gd name="connsiteX27" fmla="*/ 1192857 w 1339053"/>
                <a:gd name="connsiteY27" fmla="*/ 6333267 h 6858000"/>
                <a:gd name="connsiteX28" fmla="*/ 1148174 w 1339053"/>
                <a:gd name="connsiteY28" fmla="*/ 6561849 h 6858000"/>
                <a:gd name="connsiteX29" fmla="*/ 1100424 w 1339053"/>
                <a:gd name="connsiteY29" fmla="*/ 6797385 h 6858000"/>
                <a:gd name="connsiteX30" fmla="*/ 1085621 w 1339053"/>
                <a:gd name="connsiteY30" fmla="*/ 6858000 h 6858000"/>
                <a:gd name="connsiteX31" fmla="*/ 932341 w 1339053"/>
                <a:gd name="connsiteY31" fmla="*/ 6858000 h 6858000"/>
                <a:gd name="connsiteX32" fmla="*/ 944496 w 1339053"/>
                <a:gd name="connsiteY32" fmla="*/ 6829656 h 6858000"/>
                <a:gd name="connsiteX33" fmla="*/ 913239 w 1339053"/>
                <a:gd name="connsiteY33" fmla="*/ 6720119 h 6858000"/>
                <a:gd name="connsiteX34" fmla="*/ 870682 w 1339053"/>
                <a:gd name="connsiteY34" fmla="*/ 6655346 h 6858000"/>
                <a:gd name="connsiteX35" fmla="*/ 846442 w 1339053"/>
                <a:gd name="connsiteY35" fmla="*/ 6498594 h 6858000"/>
                <a:gd name="connsiteX36" fmla="*/ 881150 w 1339053"/>
                <a:gd name="connsiteY36" fmla="*/ 6473756 h 6858000"/>
                <a:gd name="connsiteX37" fmla="*/ 922470 w 1339053"/>
                <a:gd name="connsiteY37" fmla="*/ 6377035 h 6858000"/>
                <a:gd name="connsiteX38" fmla="*/ 955039 w 1339053"/>
                <a:gd name="connsiteY38" fmla="*/ 6268585 h 6858000"/>
                <a:gd name="connsiteX39" fmla="*/ 1024350 w 1339053"/>
                <a:gd name="connsiteY39" fmla="*/ 6083443 h 6858000"/>
                <a:gd name="connsiteX40" fmla="*/ 999696 w 1339053"/>
                <a:gd name="connsiteY40" fmla="*/ 5938416 h 6858000"/>
                <a:gd name="connsiteX41" fmla="*/ 988342 w 1339053"/>
                <a:gd name="connsiteY41" fmla="*/ 5882426 h 6858000"/>
                <a:gd name="connsiteX42" fmla="*/ 985444 w 1339053"/>
                <a:gd name="connsiteY42" fmla="*/ 5832438 h 6858000"/>
                <a:gd name="connsiteX43" fmla="*/ 992016 w 1339053"/>
                <a:gd name="connsiteY43" fmla="*/ 5777751 h 6858000"/>
                <a:gd name="connsiteX44" fmla="*/ 995028 w 1339053"/>
                <a:gd name="connsiteY44" fmla="*/ 5641832 h 6858000"/>
                <a:gd name="connsiteX45" fmla="*/ 981247 w 1339053"/>
                <a:gd name="connsiteY45" fmla="*/ 5562522 h 6858000"/>
                <a:gd name="connsiteX46" fmla="*/ 995131 w 1339053"/>
                <a:gd name="connsiteY46" fmla="*/ 5398075 h 6858000"/>
                <a:gd name="connsiteX47" fmla="*/ 997379 w 1339053"/>
                <a:gd name="connsiteY47" fmla="*/ 5283928 h 6858000"/>
                <a:gd name="connsiteX48" fmla="*/ 979617 w 1339053"/>
                <a:gd name="connsiteY48" fmla="*/ 5157396 h 6858000"/>
                <a:gd name="connsiteX49" fmla="*/ 976441 w 1339053"/>
                <a:gd name="connsiteY49" fmla="*/ 5139485 h 6858000"/>
                <a:gd name="connsiteX50" fmla="*/ 953793 w 1339053"/>
                <a:gd name="connsiteY50" fmla="*/ 5091862 h 6858000"/>
                <a:gd name="connsiteX51" fmla="*/ 853056 w 1339053"/>
                <a:gd name="connsiteY51" fmla="*/ 5001787 h 6858000"/>
                <a:gd name="connsiteX52" fmla="*/ 833979 w 1339053"/>
                <a:gd name="connsiteY52" fmla="*/ 4978966 h 6858000"/>
                <a:gd name="connsiteX53" fmla="*/ 796995 w 1339053"/>
                <a:gd name="connsiteY53" fmla="*/ 4813768 h 6858000"/>
                <a:gd name="connsiteX54" fmla="*/ 820590 w 1339053"/>
                <a:gd name="connsiteY54" fmla="*/ 4764057 h 6858000"/>
                <a:gd name="connsiteX55" fmla="*/ 864688 w 1339053"/>
                <a:gd name="connsiteY55" fmla="*/ 4714752 h 6858000"/>
                <a:gd name="connsiteX56" fmla="*/ 910485 w 1339053"/>
                <a:gd name="connsiteY56" fmla="*/ 4590911 h 6858000"/>
                <a:gd name="connsiteX57" fmla="*/ 911445 w 1339053"/>
                <a:gd name="connsiteY57" fmla="*/ 4539571 h 6858000"/>
                <a:gd name="connsiteX58" fmla="*/ 900285 w 1339053"/>
                <a:gd name="connsiteY58" fmla="*/ 4445837 h 6858000"/>
                <a:gd name="connsiteX59" fmla="*/ 863237 w 1339053"/>
                <a:gd name="connsiteY59" fmla="*/ 4364703 h 6858000"/>
                <a:gd name="connsiteX60" fmla="*/ 798070 w 1339053"/>
                <a:gd name="connsiteY60" fmla="*/ 4243284 h 6858000"/>
                <a:gd name="connsiteX61" fmla="*/ 817097 w 1339053"/>
                <a:gd name="connsiteY61" fmla="*/ 4054750 h 6858000"/>
                <a:gd name="connsiteX62" fmla="*/ 826251 w 1339053"/>
                <a:gd name="connsiteY62" fmla="*/ 3982801 h 6858000"/>
                <a:gd name="connsiteX63" fmla="*/ 836848 w 1339053"/>
                <a:gd name="connsiteY63" fmla="*/ 3784939 h 6858000"/>
                <a:gd name="connsiteX64" fmla="*/ 841285 w 1339053"/>
                <a:gd name="connsiteY64" fmla="*/ 3766755 h 6858000"/>
                <a:gd name="connsiteX65" fmla="*/ 841284 w 1339053"/>
                <a:gd name="connsiteY65" fmla="*/ 3766755 h 6858000"/>
                <a:gd name="connsiteX66" fmla="*/ 852925 w 1339053"/>
                <a:gd name="connsiteY66" fmla="*/ 3719034 h 6858000"/>
                <a:gd name="connsiteX67" fmla="*/ 857932 w 1339053"/>
                <a:gd name="connsiteY67" fmla="*/ 3696880 h 6858000"/>
                <a:gd name="connsiteX68" fmla="*/ 853534 w 1339053"/>
                <a:gd name="connsiteY68" fmla="*/ 3507036 h 6858000"/>
                <a:gd name="connsiteX69" fmla="*/ 850226 w 1339053"/>
                <a:gd name="connsiteY69" fmla="*/ 3485839 h 6858000"/>
                <a:gd name="connsiteX70" fmla="*/ 0 w 1339053"/>
                <a:gd name="connsiteY70" fmla="*/ 0 h 6858000"/>
                <a:gd name="connsiteX71" fmla="*/ 455609 w 1339053"/>
                <a:gd name="connsiteY71" fmla="*/ 0 h 6858000"/>
                <a:gd name="connsiteX72" fmla="*/ 459171 w 1339053"/>
                <a:gd name="connsiteY72" fmla="*/ 72395 h 6858000"/>
                <a:gd name="connsiteX73" fmla="*/ 460041 w 1339053"/>
                <a:gd name="connsiteY73" fmla="*/ 131917 h 6858000"/>
                <a:gd name="connsiteX74" fmla="*/ 504421 w 1339053"/>
                <a:gd name="connsiteY74" fmla="*/ 389691 h 6858000"/>
                <a:gd name="connsiteX75" fmla="*/ 582097 w 1339053"/>
                <a:gd name="connsiteY75" fmla="*/ 634609 h 6858000"/>
                <a:gd name="connsiteX76" fmla="*/ 702468 w 1339053"/>
                <a:gd name="connsiteY76" fmla="*/ 834019 h 6858000"/>
                <a:gd name="connsiteX77" fmla="*/ 729203 w 1339053"/>
                <a:gd name="connsiteY77" fmla="*/ 887701 h 6858000"/>
                <a:gd name="connsiteX78" fmla="*/ 743787 w 1339053"/>
                <a:gd name="connsiteY78" fmla="*/ 1016355 h 6858000"/>
                <a:gd name="connsiteX79" fmla="*/ 750083 w 1339053"/>
                <a:gd name="connsiteY79" fmla="*/ 1128060 h 6858000"/>
                <a:gd name="connsiteX80" fmla="*/ 768866 w 1339053"/>
                <a:gd name="connsiteY80" fmla="*/ 1213431 h 6858000"/>
                <a:gd name="connsiteX81" fmla="*/ 787802 w 1339053"/>
                <a:gd name="connsiteY81" fmla="*/ 1286432 h 6858000"/>
                <a:gd name="connsiteX82" fmla="*/ 842837 w 1339053"/>
                <a:gd name="connsiteY82" fmla="*/ 1455511 h 6858000"/>
                <a:gd name="connsiteX83" fmla="*/ 877988 w 1339053"/>
                <a:gd name="connsiteY83" fmla="*/ 1634814 h 6858000"/>
                <a:gd name="connsiteX84" fmla="*/ 941063 w 1339053"/>
                <a:gd name="connsiteY84" fmla="*/ 1789731 h 6858000"/>
                <a:gd name="connsiteX85" fmla="*/ 980124 w 1339053"/>
                <a:gd name="connsiteY85" fmla="*/ 1857657 h 6858000"/>
                <a:gd name="connsiteX86" fmla="*/ 984484 w 1339053"/>
                <a:gd name="connsiteY86" fmla="*/ 1976384 h 6858000"/>
                <a:gd name="connsiteX87" fmla="*/ 1007189 w 1339053"/>
                <a:gd name="connsiteY87" fmla="*/ 2110650 h 6858000"/>
                <a:gd name="connsiteX88" fmla="*/ 1039893 w 1339053"/>
                <a:gd name="connsiteY88" fmla="*/ 2211041 h 6858000"/>
                <a:gd name="connsiteX89" fmla="*/ 1059162 w 1339053"/>
                <a:gd name="connsiteY89" fmla="*/ 2286682 h 6858000"/>
                <a:gd name="connsiteX90" fmla="*/ 1070522 w 1339053"/>
                <a:gd name="connsiteY90" fmla="*/ 2388667 h 6858000"/>
                <a:gd name="connsiteX91" fmla="*/ 1093939 w 1339053"/>
                <a:gd name="connsiteY91" fmla="*/ 2494653 h 6858000"/>
                <a:gd name="connsiteX92" fmla="*/ 1112007 w 1339053"/>
                <a:gd name="connsiteY92" fmla="*/ 2548197 h 6858000"/>
                <a:gd name="connsiteX93" fmla="*/ 1138346 w 1339053"/>
                <a:gd name="connsiteY93" fmla="*/ 2649163 h 6858000"/>
                <a:gd name="connsiteX94" fmla="*/ 1160337 w 1339053"/>
                <a:gd name="connsiteY94" fmla="*/ 2751608 h 6858000"/>
                <a:gd name="connsiteX95" fmla="*/ 1165737 w 1339053"/>
                <a:gd name="connsiteY95" fmla="*/ 2933012 h 6858000"/>
                <a:gd name="connsiteX96" fmla="*/ 1202029 w 1339053"/>
                <a:gd name="connsiteY96" fmla="*/ 3107873 h 6858000"/>
                <a:gd name="connsiteX97" fmla="*/ 1225692 w 1339053"/>
                <a:gd name="connsiteY97" fmla="*/ 3244974 h 6858000"/>
                <a:gd name="connsiteX98" fmla="*/ 1243916 w 1339053"/>
                <a:gd name="connsiteY98" fmla="*/ 3326221 h 6858000"/>
                <a:gd name="connsiteX99" fmla="*/ 1293067 w 1339053"/>
                <a:gd name="connsiteY99" fmla="*/ 3480219 h 6858000"/>
                <a:gd name="connsiteX100" fmla="*/ 1308071 w 1339053"/>
                <a:gd name="connsiteY100" fmla="*/ 3585182 h 6858000"/>
                <a:gd name="connsiteX101" fmla="*/ 1295962 w 1339053"/>
                <a:gd name="connsiteY101" fmla="*/ 3584708 h 6858000"/>
                <a:gd name="connsiteX102" fmla="*/ 1118893 w 1339053"/>
                <a:gd name="connsiteY102" fmla="*/ 3568330 h 6858000"/>
                <a:gd name="connsiteX103" fmla="*/ 1094179 w 1339053"/>
                <a:gd name="connsiteY103" fmla="*/ 3567566 h 6858000"/>
                <a:gd name="connsiteX104" fmla="*/ 922719 w 1339053"/>
                <a:gd name="connsiteY104" fmla="*/ 3516472 h 6858000"/>
                <a:gd name="connsiteX105" fmla="*/ 877028 w 1339053"/>
                <a:gd name="connsiteY105" fmla="*/ 3490955 h 6858000"/>
                <a:gd name="connsiteX106" fmla="*/ 850533 w 1339053"/>
                <a:gd name="connsiteY106" fmla="*/ 3481837 h 6858000"/>
                <a:gd name="connsiteX107" fmla="*/ 852113 w 1339053"/>
                <a:gd name="connsiteY107" fmla="*/ 3461170 h 6858000"/>
                <a:gd name="connsiteX108" fmla="*/ 831383 w 1339053"/>
                <a:gd name="connsiteY108" fmla="*/ 3399179 h 6858000"/>
                <a:gd name="connsiteX109" fmla="*/ 743141 w 1339053"/>
                <a:gd name="connsiteY109" fmla="*/ 3320580 h 6858000"/>
                <a:gd name="connsiteX110" fmla="*/ 713221 w 1339053"/>
                <a:gd name="connsiteY110" fmla="*/ 3251241 h 6858000"/>
                <a:gd name="connsiteX111" fmla="*/ 697098 w 1339053"/>
                <a:gd name="connsiteY111" fmla="*/ 3202528 h 6858000"/>
                <a:gd name="connsiteX112" fmla="*/ 664820 w 1339053"/>
                <a:gd name="connsiteY112" fmla="*/ 3154190 h 6858000"/>
                <a:gd name="connsiteX113" fmla="*/ 572501 w 1339053"/>
                <a:gd name="connsiteY113" fmla="*/ 3087312 h 6858000"/>
                <a:gd name="connsiteX114" fmla="*/ 497703 w 1339053"/>
                <a:gd name="connsiteY114" fmla="*/ 3005243 h 6858000"/>
                <a:gd name="connsiteX115" fmla="*/ 476984 w 1339053"/>
                <a:gd name="connsiteY115" fmla="*/ 2892751 h 6858000"/>
                <a:gd name="connsiteX116" fmla="*/ 468947 w 1339053"/>
                <a:gd name="connsiteY116" fmla="*/ 2824527 h 6858000"/>
                <a:gd name="connsiteX117" fmla="*/ 569138 w 1339053"/>
                <a:gd name="connsiteY117" fmla="*/ 2595026 h 6858000"/>
                <a:gd name="connsiteX118" fmla="*/ 645397 w 1339053"/>
                <a:gd name="connsiteY118" fmla="*/ 2440808 h 6858000"/>
                <a:gd name="connsiteX119" fmla="*/ 651820 w 1339053"/>
                <a:gd name="connsiteY119" fmla="*/ 2384384 h 6858000"/>
                <a:gd name="connsiteX120" fmla="*/ 612994 w 1339053"/>
                <a:gd name="connsiteY120" fmla="*/ 2207332 h 6858000"/>
                <a:gd name="connsiteX121" fmla="*/ 620894 w 1339053"/>
                <a:gd name="connsiteY121" fmla="*/ 2046679 h 6858000"/>
                <a:gd name="connsiteX122" fmla="*/ 644614 w 1339053"/>
                <a:gd name="connsiteY122" fmla="*/ 1931265 h 6858000"/>
                <a:gd name="connsiteX123" fmla="*/ 665994 w 1339053"/>
                <a:gd name="connsiteY123" fmla="*/ 1832337 h 6858000"/>
                <a:gd name="connsiteX124" fmla="*/ 678276 w 1339053"/>
                <a:gd name="connsiteY124" fmla="*/ 1709437 h 6858000"/>
                <a:gd name="connsiteX125" fmla="*/ 672955 w 1339053"/>
                <a:gd name="connsiteY125" fmla="*/ 1636123 h 6858000"/>
                <a:gd name="connsiteX126" fmla="*/ 668480 w 1339053"/>
                <a:gd name="connsiteY126" fmla="*/ 1520749 h 6858000"/>
                <a:gd name="connsiteX127" fmla="*/ 653920 w 1339053"/>
                <a:gd name="connsiteY127" fmla="*/ 1399437 h 6858000"/>
                <a:gd name="connsiteX128" fmla="*/ 612686 w 1339053"/>
                <a:gd name="connsiteY128" fmla="*/ 1296979 h 6858000"/>
                <a:gd name="connsiteX129" fmla="*/ 570220 w 1339053"/>
                <a:gd name="connsiteY129" fmla="*/ 1235618 h 6858000"/>
                <a:gd name="connsiteX130" fmla="*/ 529736 w 1339053"/>
                <a:gd name="connsiteY130" fmla="*/ 1081752 h 6858000"/>
                <a:gd name="connsiteX131" fmla="*/ 414305 w 1339053"/>
                <a:gd name="connsiteY131" fmla="*/ 918292 h 6858000"/>
                <a:gd name="connsiteX132" fmla="*/ 373924 w 1339053"/>
                <a:gd name="connsiteY132" fmla="*/ 825689 h 6858000"/>
                <a:gd name="connsiteX133" fmla="*/ 368949 w 1339053"/>
                <a:gd name="connsiteY133" fmla="*/ 778726 h 6858000"/>
                <a:gd name="connsiteX134" fmla="*/ 347020 w 1339053"/>
                <a:gd name="connsiteY134" fmla="*/ 694643 h 6858000"/>
                <a:gd name="connsiteX135" fmla="*/ 327478 w 1339053"/>
                <a:gd name="connsiteY135" fmla="*/ 642898 h 6858000"/>
                <a:gd name="connsiteX136" fmla="*/ 243468 w 1339053"/>
                <a:gd name="connsiteY136" fmla="*/ 491960 h 6858000"/>
                <a:gd name="connsiteX137" fmla="*/ 218930 w 1339053"/>
                <a:gd name="connsiteY137" fmla="*/ 446010 h 6858000"/>
                <a:gd name="connsiteX138" fmla="*/ 180614 w 1339053"/>
                <a:gd name="connsiteY138" fmla="*/ 354892 h 6858000"/>
                <a:gd name="connsiteX139" fmla="*/ 171988 w 1339053"/>
                <a:gd name="connsiteY139" fmla="*/ 317521 h 6858000"/>
                <a:gd name="connsiteX140" fmla="*/ 139875 w 1339053"/>
                <a:gd name="connsiteY140" fmla="*/ 246378 h 6858000"/>
                <a:gd name="connsiteX141" fmla="*/ 51499 w 1339053"/>
                <a:gd name="connsiteY141" fmla="*/ 73211 h 6858000"/>
                <a:gd name="connsiteX142" fmla="*/ 19690 w 1339053"/>
                <a:gd name="connsiteY142" fmla="*/ 3662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Lst>
              <a:rect l="l" t="t" r="r" b="b"/>
              <a:pathLst>
                <a:path w="1339053" h="6858000">
                  <a:moveTo>
                    <a:pt x="850532" y="3481838"/>
                  </a:moveTo>
                  <a:lnTo>
                    <a:pt x="877027" y="3490955"/>
                  </a:lnTo>
                  <a:cubicBezTo>
                    <a:pt x="892941" y="3497986"/>
                    <a:pt x="908176" y="3506416"/>
                    <a:pt x="922718" y="3516472"/>
                  </a:cubicBezTo>
                  <a:cubicBezTo>
                    <a:pt x="967062" y="3547282"/>
                    <a:pt x="1027547" y="3564030"/>
                    <a:pt x="1094179" y="3567567"/>
                  </a:cubicBezTo>
                  <a:cubicBezTo>
                    <a:pt x="1102515" y="3567965"/>
                    <a:pt x="1113434" y="3565936"/>
                    <a:pt x="1118891" y="3568331"/>
                  </a:cubicBezTo>
                  <a:cubicBezTo>
                    <a:pt x="1180628" y="3594888"/>
                    <a:pt x="1237753" y="3586304"/>
                    <a:pt x="1295961" y="3584709"/>
                  </a:cubicBezTo>
                  <a:lnTo>
                    <a:pt x="1308070" y="3585183"/>
                  </a:lnTo>
                  <a:lnTo>
                    <a:pt x="1325263" y="3705453"/>
                  </a:lnTo>
                  <a:cubicBezTo>
                    <a:pt x="1328254" y="3727679"/>
                    <a:pt x="1331526" y="3749922"/>
                    <a:pt x="1334107" y="3772268"/>
                  </a:cubicBezTo>
                  <a:lnTo>
                    <a:pt x="1338203" y="3831076"/>
                  </a:lnTo>
                  <a:lnTo>
                    <a:pt x="1338805" y="3839709"/>
                  </a:lnTo>
                  <a:cubicBezTo>
                    <a:pt x="1339996" y="3932341"/>
                    <a:pt x="1336568" y="4025809"/>
                    <a:pt x="1335635" y="4118635"/>
                  </a:cubicBezTo>
                  <a:cubicBezTo>
                    <a:pt x="1335202" y="4148976"/>
                    <a:pt x="1338805" y="4178868"/>
                    <a:pt x="1337171" y="4209403"/>
                  </a:cubicBezTo>
                  <a:cubicBezTo>
                    <a:pt x="1335445" y="4242449"/>
                    <a:pt x="1327565" y="4276129"/>
                    <a:pt x="1325840" y="4309174"/>
                  </a:cubicBezTo>
                  <a:cubicBezTo>
                    <a:pt x="1322853" y="4364122"/>
                    <a:pt x="1323899" y="4418621"/>
                    <a:pt x="1321122" y="4473630"/>
                  </a:cubicBezTo>
                  <a:cubicBezTo>
                    <a:pt x="1315632" y="4579723"/>
                    <a:pt x="1309019" y="4685750"/>
                    <a:pt x="1302196" y="4791709"/>
                  </a:cubicBezTo>
                  <a:cubicBezTo>
                    <a:pt x="1300696" y="4814383"/>
                    <a:pt x="1294244" y="4837504"/>
                    <a:pt x="1293239" y="4860048"/>
                  </a:cubicBezTo>
                  <a:cubicBezTo>
                    <a:pt x="1290785" y="4919957"/>
                    <a:pt x="1289660" y="4979994"/>
                    <a:pt x="1288829" y="5039837"/>
                  </a:cubicBezTo>
                  <a:cubicBezTo>
                    <a:pt x="1288401" y="5076103"/>
                    <a:pt x="1290512" y="5112310"/>
                    <a:pt x="1289584" y="5148703"/>
                  </a:cubicBezTo>
                  <a:cubicBezTo>
                    <a:pt x="1288845" y="5177820"/>
                    <a:pt x="1286193" y="5207193"/>
                    <a:pt x="1282205" y="5236435"/>
                  </a:cubicBezTo>
                  <a:cubicBezTo>
                    <a:pt x="1278784" y="5261619"/>
                    <a:pt x="1270649" y="5286477"/>
                    <a:pt x="1268145" y="5311662"/>
                  </a:cubicBezTo>
                  <a:cubicBezTo>
                    <a:pt x="1261308" y="5379812"/>
                    <a:pt x="1256387" y="5447703"/>
                    <a:pt x="1250547" y="5515595"/>
                  </a:cubicBezTo>
                  <a:cubicBezTo>
                    <a:pt x="1248113" y="5542776"/>
                    <a:pt x="1244054" y="5570023"/>
                    <a:pt x="1243323" y="5596885"/>
                  </a:cubicBezTo>
                  <a:cubicBezTo>
                    <a:pt x="1241082" y="5668709"/>
                    <a:pt x="1241668" y="5740276"/>
                    <a:pt x="1238303" y="5812036"/>
                  </a:cubicBezTo>
                  <a:cubicBezTo>
                    <a:pt x="1235508" y="5871554"/>
                    <a:pt x="1228259" y="5931392"/>
                    <a:pt x="1223551" y="5991171"/>
                  </a:cubicBezTo>
                  <a:cubicBezTo>
                    <a:pt x="1221675" y="6016549"/>
                    <a:pt x="1222415" y="6041609"/>
                    <a:pt x="1219699" y="6066726"/>
                  </a:cubicBezTo>
                  <a:cubicBezTo>
                    <a:pt x="1213776" y="6123024"/>
                    <a:pt x="1205938" y="6179576"/>
                    <a:pt x="1199935" y="6236130"/>
                  </a:cubicBezTo>
                  <a:cubicBezTo>
                    <a:pt x="1196614" y="6268403"/>
                    <a:pt x="1198425" y="6301127"/>
                    <a:pt x="1192857" y="6333267"/>
                  </a:cubicBezTo>
                  <a:cubicBezTo>
                    <a:pt x="1179603" y="6409590"/>
                    <a:pt x="1163470" y="6485591"/>
                    <a:pt x="1148174" y="6561849"/>
                  </a:cubicBezTo>
                  <a:cubicBezTo>
                    <a:pt x="1132370" y="6640486"/>
                    <a:pt x="1117066" y="6719000"/>
                    <a:pt x="1100424" y="6797385"/>
                  </a:cubicBezTo>
                  <a:lnTo>
                    <a:pt x="1085621" y="6858000"/>
                  </a:lnTo>
                  <a:lnTo>
                    <a:pt x="932341" y="6858000"/>
                  </a:lnTo>
                  <a:lnTo>
                    <a:pt x="944496" y="6829656"/>
                  </a:lnTo>
                  <a:cubicBezTo>
                    <a:pt x="964836" y="6776399"/>
                    <a:pt x="953622" y="6744439"/>
                    <a:pt x="913239" y="6720119"/>
                  </a:cubicBezTo>
                  <a:cubicBezTo>
                    <a:pt x="890880" y="6706443"/>
                    <a:pt x="866986" y="6690318"/>
                    <a:pt x="870682" y="6655346"/>
                  </a:cubicBezTo>
                  <a:cubicBezTo>
                    <a:pt x="876846" y="6598274"/>
                    <a:pt x="889503" y="6540954"/>
                    <a:pt x="846442" y="6498594"/>
                  </a:cubicBezTo>
                  <a:cubicBezTo>
                    <a:pt x="862273" y="6487399"/>
                    <a:pt x="871751" y="6480449"/>
                    <a:pt x="881150" y="6473756"/>
                  </a:cubicBezTo>
                  <a:cubicBezTo>
                    <a:pt x="907245" y="6455292"/>
                    <a:pt x="930705" y="6407516"/>
                    <a:pt x="922470" y="6377035"/>
                  </a:cubicBezTo>
                  <a:cubicBezTo>
                    <a:pt x="910652" y="6332192"/>
                    <a:pt x="925705" y="6299028"/>
                    <a:pt x="955039" y="6268585"/>
                  </a:cubicBezTo>
                  <a:cubicBezTo>
                    <a:pt x="1003777" y="6217606"/>
                    <a:pt x="1017630" y="6148240"/>
                    <a:pt x="1024350" y="6083443"/>
                  </a:cubicBezTo>
                  <a:cubicBezTo>
                    <a:pt x="1029590" y="6034553"/>
                    <a:pt x="1028255" y="5980246"/>
                    <a:pt x="999696" y="5938416"/>
                  </a:cubicBezTo>
                  <a:cubicBezTo>
                    <a:pt x="990505" y="5925141"/>
                    <a:pt x="991039" y="5901884"/>
                    <a:pt x="988342" y="5882426"/>
                  </a:cubicBezTo>
                  <a:cubicBezTo>
                    <a:pt x="986229" y="5866254"/>
                    <a:pt x="984774" y="5849442"/>
                    <a:pt x="985444" y="5832438"/>
                  </a:cubicBezTo>
                  <a:cubicBezTo>
                    <a:pt x="986010" y="5814273"/>
                    <a:pt x="985042" y="5793656"/>
                    <a:pt x="992016" y="5777751"/>
                  </a:cubicBezTo>
                  <a:cubicBezTo>
                    <a:pt x="1012886" y="5729456"/>
                    <a:pt x="1014467" y="5686488"/>
                    <a:pt x="995028" y="5641832"/>
                  </a:cubicBezTo>
                  <a:cubicBezTo>
                    <a:pt x="984984" y="5618696"/>
                    <a:pt x="974301" y="5585771"/>
                    <a:pt x="981247" y="5562522"/>
                  </a:cubicBezTo>
                  <a:cubicBezTo>
                    <a:pt x="998041" y="5505913"/>
                    <a:pt x="997454" y="5454379"/>
                    <a:pt x="995131" y="5398075"/>
                  </a:cubicBezTo>
                  <a:cubicBezTo>
                    <a:pt x="993724" y="5361807"/>
                    <a:pt x="997229" y="5322258"/>
                    <a:pt x="997379" y="5283928"/>
                  </a:cubicBezTo>
                  <a:cubicBezTo>
                    <a:pt x="997473" y="5239095"/>
                    <a:pt x="1006631" y="5193105"/>
                    <a:pt x="979617" y="5157396"/>
                  </a:cubicBezTo>
                  <a:cubicBezTo>
                    <a:pt x="976728" y="5153402"/>
                    <a:pt x="978724" y="5144705"/>
                    <a:pt x="976441" y="5139485"/>
                  </a:cubicBezTo>
                  <a:cubicBezTo>
                    <a:pt x="969619" y="5122991"/>
                    <a:pt x="964828" y="5102888"/>
                    <a:pt x="953793" y="5091862"/>
                  </a:cubicBezTo>
                  <a:cubicBezTo>
                    <a:pt x="921506" y="5059884"/>
                    <a:pt x="886609" y="5031900"/>
                    <a:pt x="853056" y="5001787"/>
                  </a:cubicBezTo>
                  <a:cubicBezTo>
                    <a:pt x="845882" y="4995337"/>
                    <a:pt x="836325" y="4988437"/>
                    <a:pt x="833979" y="4978966"/>
                  </a:cubicBezTo>
                  <a:cubicBezTo>
                    <a:pt x="820602" y="4924328"/>
                    <a:pt x="808509" y="4869239"/>
                    <a:pt x="796995" y="4813768"/>
                  </a:cubicBezTo>
                  <a:cubicBezTo>
                    <a:pt x="792418" y="4791474"/>
                    <a:pt x="803209" y="4777314"/>
                    <a:pt x="820590" y="4764057"/>
                  </a:cubicBezTo>
                  <a:cubicBezTo>
                    <a:pt x="837188" y="4751123"/>
                    <a:pt x="855398" y="4734452"/>
                    <a:pt x="864688" y="4714752"/>
                  </a:cubicBezTo>
                  <a:cubicBezTo>
                    <a:pt x="883062" y="4675275"/>
                    <a:pt x="897521" y="4632902"/>
                    <a:pt x="910485" y="4590911"/>
                  </a:cubicBezTo>
                  <a:cubicBezTo>
                    <a:pt x="915338" y="4575199"/>
                    <a:pt x="912978" y="4556131"/>
                    <a:pt x="911445" y="4539571"/>
                  </a:cubicBezTo>
                  <a:cubicBezTo>
                    <a:pt x="908527" y="4508200"/>
                    <a:pt x="900999" y="4477659"/>
                    <a:pt x="900285" y="4445837"/>
                  </a:cubicBezTo>
                  <a:cubicBezTo>
                    <a:pt x="899539" y="4408923"/>
                    <a:pt x="887958" y="4383340"/>
                    <a:pt x="863237" y="4364703"/>
                  </a:cubicBezTo>
                  <a:cubicBezTo>
                    <a:pt x="826431" y="4336971"/>
                    <a:pt x="808536" y="4292507"/>
                    <a:pt x="798070" y="4243284"/>
                  </a:cubicBezTo>
                  <a:cubicBezTo>
                    <a:pt x="784617" y="4180721"/>
                    <a:pt x="805728" y="4117545"/>
                    <a:pt x="817097" y="4054750"/>
                  </a:cubicBezTo>
                  <a:cubicBezTo>
                    <a:pt x="821537" y="4030724"/>
                    <a:pt x="826632" y="4006057"/>
                    <a:pt x="826251" y="3982801"/>
                  </a:cubicBezTo>
                  <a:cubicBezTo>
                    <a:pt x="825347" y="3916709"/>
                    <a:pt x="825150" y="3850833"/>
                    <a:pt x="836848" y="3784939"/>
                  </a:cubicBezTo>
                  <a:lnTo>
                    <a:pt x="841285" y="3766755"/>
                  </a:lnTo>
                  <a:lnTo>
                    <a:pt x="841284" y="3766755"/>
                  </a:lnTo>
                  <a:lnTo>
                    <a:pt x="852925" y="3719034"/>
                  </a:lnTo>
                  <a:cubicBezTo>
                    <a:pt x="855152" y="3711822"/>
                    <a:pt x="856753" y="3704413"/>
                    <a:pt x="857932" y="3696880"/>
                  </a:cubicBezTo>
                  <a:cubicBezTo>
                    <a:pt x="868683" y="3631632"/>
                    <a:pt x="885300" y="3565939"/>
                    <a:pt x="853534" y="3507036"/>
                  </a:cubicBezTo>
                  <a:cubicBezTo>
                    <a:pt x="850623" y="3501622"/>
                    <a:pt x="849992" y="3494020"/>
                    <a:pt x="850226" y="3485839"/>
                  </a:cubicBezTo>
                  <a:close/>
                  <a:moveTo>
                    <a:pt x="0" y="0"/>
                  </a:moveTo>
                  <a:lnTo>
                    <a:pt x="455609" y="0"/>
                  </a:lnTo>
                  <a:lnTo>
                    <a:pt x="459171" y="72395"/>
                  </a:lnTo>
                  <a:cubicBezTo>
                    <a:pt x="459671" y="92301"/>
                    <a:pt x="456894" y="113171"/>
                    <a:pt x="460041" y="131917"/>
                  </a:cubicBezTo>
                  <a:cubicBezTo>
                    <a:pt x="474213" y="218122"/>
                    <a:pt x="492031" y="302910"/>
                    <a:pt x="504421" y="389691"/>
                  </a:cubicBezTo>
                  <a:cubicBezTo>
                    <a:pt x="517349" y="479177"/>
                    <a:pt x="539516" y="562489"/>
                    <a:pt x="582097" y="634609"/>
                  </a:cubicBezTo>
                  <a:cubicBezTo>
                    <a:pt x="621686" y="701573"/>
                    <a:pt x="662589" y="767248"/>
                    <a:pt x="702468" y="834019"/>
                  </a:cubicBezTo>
                  <a:cubicBezTo>
                    <a:pt x="712587" y="850968"/>
                    <a:pt x="725536" y="867665"/>
                    <a:pt x="729203" y="887701"/>
                  </a:cubicBezTo>
                  <a:cubicBezTo>
                    <a:pt x="736973" y="929321"/>
                    <a:pt x="740155" y="973193"/>
                    <a:pt x="743787" y="1016355"/>
                  </a:cubicBezTo>
                  <a:cubicBezTo>
                    <a:pt x="746786" y="1053398"/>
                    <a:pt x="745800" y="1091467"/>
                    <a:pt x="750083" y="1128060"/>
                  </a:cubicBezTo>
                  <a:cubicBezTo>
                    <a:pt x="753428" y="1157309"/>
                    <a:pt x="762038" y="1185083"/>
                    <a:pt x="768866" y="1213431"/>
                  </a:cubicBezTo>
                  <a:cubicBezTo>
                    <a:pt x="774767" y="1238107"/>
                    <a:pt x="778357" y="1264327"/>
                    <a:pt x="787802" y="1286432"/>
                  </a:cubicBezTo>
                  <a:cubicBezTo>
                    <a:pt x="810582" y="1340304"/>
                    <a:pt x="832653" y="1394242"/>
                    <a:pt x="842837" y="1455511"/>
                  </a:cubicBezTo>
                  <a:cubicBezTo>
                    <a:pt x="853049" y="1515944"/>
                    <a:pt x="867276" y="1574511"/>
                    <a:pt x="877988" y="1634814"/>
                  </a:cubicBezTo>
                  <a:cubicBezTo>
                    <a:pt x="888390" y="1693895"/>
                    <a:pt x="902813" y="1748857"/>
                    <a:pt x="941063" y="1789731"/>
                  </a:cubicBezTo>
                  <a:cubicBezTo>
                    <a:pt x="957906" y="1807908"/>
                    <a:pt x="975122" y="1831564"/>
                    <a:pt x="980124" y="1857657"/>
                  </a:cubicBezTo>
                  <a:cubicBezTo>
                    <a:pt x="987207" y="1894833"/>
                    <a:pt x="980788" y="1937150"/>
                    <a:pt x="984484" y="1976384"/>
                  </a:cubicBezTo>
                  <a:cubicBezTo>
                    <a:pt x="988781" y="2022576"/>
                    <a:pt x="988793" y="2074493"/>
                    <a:pt x="1007189" y="2110650"/>
                  </a:cubicBezTo>
                  <a:cubicBezTo>
                    <a:pt x="1023612" y="2142809"/>
                    <a:pt x="1034723" y="2173610"/>
                    <a:pt x="1039893" y="2211041"/>
                  </a:cubicBezTo>
                  <a:cubicBezTo>
                    <a:pt x="1043484" y="2237261"/>
                    <a:pt x="1057690" y="2260269"/>
                    <a:pt x="1059162" y="2286682"/>
                  </a:cubicBezTo>
                  <a:cubicBezTo>
                    <a:pt x="1061252" y="2321469"/>
                    <a:pt x="1060754" y="2355740"/>
                    <a:pt x="1070522" y="2388667"/>
                  </a:cubicBezTo>
                  <a:cubicBezTo>
                    <a:pt x="1080600" y="2422815"/>
                    <a:pt x="1085513" y="2459602"/>
                    <a:pt x="1093939" y="2494653"/>
                  </a:cubicBezTo>
                  <a:cubicBezTo>
                    <a:pt x="1098500" y="2513273"/>
                    <a:pt x="1106866" y="2529964"/>
                    <a:pt x="1112007" y="2548197"/>
                  </a:cubicBezTo>
                  <a:cubicBezTo>
                    <a:pt x="1121409" y="2581573"/>
                    <a:pt x="1130232" y="2615336"/>
                    <a:pt x="1138346" y="2649163"/>
                  </a:cubicBezTo>
                  <a:cubicBezTo>
                    <a:pt x="1146465" y="2682988"/>
                    <a:pt x="1157699" y="2716368"/>
                    <a:pt x="1160337" y="2751608"/>
                  </a:cubicBezTo>
                  <a:cubicBezTo>
                    <a:pt x="1164714" y="2811646"/>
                    <a:pt x="1159211" y="2873999"/>
                    <a:pt x="1165737" y="2933012"/>
                  </a:cubicBezTo>
                  <a:cubicBezTo>
                    <a:pt x="1172445" y="2992925"/>
                    <a:pt x="1185964" y="3051556"/>
                    <a:pt x="1202029" y="3107873"/>
                  </a:cubicBezTo>
                  <a:cubicBezTo>
                    <a:pt x="1214635" y="3152396"/>
                    <a:pt x="1227749" y="3194534"/>
                    <a:pt x="1225692" y="3244974"/>
                  </a:cubicBezTo>
                  <a:cubicBezTo>
                    <a:pt x="1224565" y="3273123"/>
                    <a:pt x="1231196" y="3305079"/>
                    <a:pt x="1243916" y="3326221"/>
                  </a:cubicBezTo>
                  <a:cubicBezTo>
                    <a:pt x="1271701" y="3372044"/>
                    <a:pt x="1285247" y="3423911"/>
                    <a:pt x="1293067" y="3480219"/>
                  </a:cubicBezTo>
                  <a:lnTo>
                    <a:pt x="1308071" y="3585182"/>
                  </a:lnTo>
                  <a:lnTo>
                    <a:pt x="1295962" y="3584708"/>
                  </a:lnTo>
                  <a:cubicBezTo>
                    <a:pt x="1237754" y="3586303"/>
                    <a:pt x="1180629" y="3594888"/>
                    <a:pt x="1118893" y="3568330"/>
                  </a:cubicBezTo>
                  <a:cubicBezTo>
                    <a:pt x="1113435" y="3565936"/>
                    <a:pt x="1102517" y="3567964"/>
                    <a:pt x="1094179" y="3567566"/>
                  </a:cubicBezTo>
                  <a:cubicBezTo>
                    <a:pt x="1027548" y="3564029"/>
                    <a:pt x="967064" y="3547281"/>
                    <a:pt x="922719" y="3516472"/>
                  </a:cubicBezTo>
                  <a:cubicBezTo>
                    <a:pt x="908178" y="3506414"/>
                    <a:pt x="892942" y="3497984"/>
                    <a:pt x="877028" y="3490955"/>
                  </a:cubicBezTo>
                  <a:lnTo>
                    <a:pt x="850533" y="3481837"/>
                  </a:lnTo>
                  <a:lnTo>
                    <a:pt x="852113" y="3461170"/>
                  </a:lnTo>
                  <a:cubicBezTo>
                    <a:pt x="854391" y="3434500"/>
                    <a:pt x="848474" y="3414331"/>
                    <a:pt x="831383" y="3399179"/>
                  </a:cubicBezTo>
                  <a:cubicBezTo>
                    <a:pt x="801767" y="3373388"/>
                    <a:pt x="773654" y="3344957"/>
                    <a:pt x="743141" y="3320580"/>
                  </a:cubicBezTo>
                  <a:cubicBezTo>
                    <a:pt x="722236" y="3303685"/>
                    <a:pt x="714543" y="3281842"/>
                    <a:pt x="713221" y="3251241"/>
                  </a:cubicBezTo>
                  <a:cubicBezTo>
                    <a:pt x="712555" y="3234106"/>
                    <a:pt x="704768" y="3217029"/>
                    <a:pt x="697098" y="3202528"/>
                  </a:cubicBezTo>
                  <a:cubicBezTo>
                    <a:pt x="687845" y="3184997"/>
                    <a:pt x="672212" y="3172554"/>
                    <a:pt x="664820" y="3154190"/>
                  </a:cubicBezTo>
                  <a:cubicBezTo>
                    <a:pt x="646169" y="3109209"/>
                    <a:pt x="616744" y="3087991"/>
                    <a:pt x="572501" y="3087312"/>
                  </a:cubicBezTo>
                  <a:cubicBezTo>
                    <a:pt x="533259" y="3086763"/>
                    <a:pt x="493731" y="3044085"/>
                    <a:pt x="497703" y="3005243"/>
                  </a:cubicBezTo>
                  <a:cubicBezTo>
                    <a:pt x="502030" y="2962279"/>
                    <a:pt x="490540" y="2928257"/>
                    <a:pt x="476984" y="2892751"/>
                  </a:cubicBezTo>
                  <a:cubicBezTo>
                    <a:pt x="469363" y="2872905"/>
                    <a:pt x="465404" y="2847135"/>
                    <a:pt x="468947" y="2824527"/>
                  </a:cubicBezTo>
                  <a:cubicBezTo>
                    <a:pt x="482188" y="2738605"/>
                    <a:pt x="520979" y="2665650"/>
                    <a:pt x="569138" y="2595026"/>
                  </a:cubicBezTo>
                  <a:cubicBezTo>
                    <a:pt x="600577" y="2548865"/>
                    <a:pt x="622260" y="2493483"/>
                    <a:pt x="645397" y="2440808"/>
                  </a:cubicBezTo>
                  <a:cubicBezTo>
                    <a:pt x="652529" y="2424387"/>
                    <a:pt x="655029" y="2401457"/>
                    <a:pt x="651820" y="2384384"/>
                  </a:cubicBezTo>
                  <a:cubicBezTo>
                    <a:pt x="640949" y="2324596"/>
                    <a:pt x="629163" y="2264805"/>
                    <a:pt x="612994" y="2207332"/>
                  </a:cubicBezTo>
                  <a:cubicBezTo>
                    <a:pt x="597678" y="2153787"/>
                    <a:pt x="601053" y="2099808"/>
                    <a:pt x="620894" y="2046679"/>
                  </a:cubicBezTo>
                  <a:cubicBezTo>
                    <a:pt x="635367" y="2007977"/>
                    <a:pt x="641110" y="1970814"/>
                    <a:pt x="644614" y="1931265"/>
                  </a:cubicBezTo>
                  <a:cubicBezTo>
                    <a:pt x="647465" y="1898285"/>
                    <a:pt x="653360" y="1862859"/>
                    <a:pt x="665994" y="1832337"/>
                  </a:cubicBezTo>
                  <a:cubicBezTo>
                    <a:pt x="683779" y="1789578"/>
                    <a:pt x="688928" y="1751381"/>
                    <a:pt x="678276" y="1709437"/>
                  </a:cubicBezTo>
                  <a:cubicBezTo>
                    <a:pt x="672576" y="1687079"/>
                    <a:pt x="673987" y="1660990"/>
                    <a:pt x="672955" y="1636123"/>
                  </a:cubicBezTo>
                  <a:cubicBezTo>
                    <a:pt x="671272" y="1597795"/>
                    <a:pt x="671867" y="1558758"/>
                    <a:pt x="668480" y="1520749"/>
                  </a:cubicBezTo>
                  <a:cubicBezTo>
                    <a:pt x="665050" y="1479903"/>
                    <a:pt x="655019" y="1440408"/>
                    <a:pt x="653920" y="1399437"/>
                  </a:cubicBezTo>
                  <a:cubicBezTo>
                    <a:pt x="652652" y="1355309"/>
                    <a:pt x="639893" y="1323154"/>
                    <a:pt x="612686" y="1296979"/>
                  </a:cubicBezTo>
                  <a:cubicBezTo>
                    <a:pt x="595576" y="1280408"/>
                    <a:pt x="578401" y="1259588"/>
                    <a:pt x="570220" y="1235618"/>
                  </a:cubicBezTo>
                  <a:cubicBezTo>
                    <a:pt x="553631" y="1186194"/>
                    <a:pt x="545669" y="1131821"/>
                    <a:pt x="529736" y="1081752"/>
                  </a:cubicBezTo>
                  <a:cubicBezTo>
                    <a:pt x="507466" y="1011390"/>
                    <a:pt x="481332" y="944631"/>
                    <a:pt x="414305" y="918292"/>
                  </a:cubicBezTo>
                  <a:cubicBezTo>
                    <a:pt x="377314" y="903769"/>
                    <a:pt x="368843" y="874065"/>
                    <a:pt x="373924" y="825689"/>
                  </a:cubicBezTo>
                  <a:cubicBezTo>
                    <a:pt x="375689" y="809590"/>
                    <a:pt x="376722" y="786203"/>
                    <a:pt x="368949" y="778726"/>
                  </a:cubicBezTo>
                  <a:cubicBezTo>
                    <a:pt x="345838" y="756354"/>
                    <a:pt x="349308" y="725824"/>
                    <a:pt x="347020" y="694643"/>
                  </a:cubicBezTo>
                  <a:cubicBezTo>
                    <a:pt x="345704" y="675894"/>
                    <a:pt x="339306" y="651346"/>
                    <a:pt x="327478" y="642898"/>
                  </a:cubicBezTo>
                  <a:cubicBezTo>
                    <a:pt x="279698" y="608395"/>
                    <a:pt x="263590" y="549247"/>
                    <a:pt x="243468" y="491960"/>
                  </a:cubicBezTo>
                  <a:cubicBezTo>
                    <a:pt x="237433" y="475142"/>
                    <a:pt x="230250" y="456843"/>
                    <a:pt x="218930" y="446010"/>
                  </a:cubicBezTo>
                  <a:cubicBezTo>
                    <a:pt x="194433" y="422927"/>
                    <a:pt x="180036" y="395344"/>
                    <a:pt x="180614" y="354892"/>
                  </a:cubicBezTo>
                  <a:cubicBezTo>
                    <a:pt x="180923" y="342010"/>
                    <a:pt x="176523" y="328798"/>
                    <a:pt x="171988" y="317521"/>
                  </a:cubicBezTo>
                  <a:cubicBezTo>
                    <a:pt x="162052" y="293291"/>
                    <a:pt x="148442" y="271315"/>
                    <a:pt x="139875" y="246378"/>
                  </a:cubicBezTo>
                  <a:cubicBezTo>
                    <a:pt x="117577" y="182780"/>
                    <a:pt x="95749" y="119890"/>
                    <a:pt x="51499" y="73211"/>
                  </a:cubicBezTo>
                  <a:cubicBezTo>
                    <a:pt x="40691" y="61834"/>
                    <a:pt x="29467" y="49763"/>
                    <a:pt x="19690" y="36621"/>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2" name="Freeform: Shape 31">
              <a:extLst>
                <a:ext uri="{FF2B5EF4-FFF2-40B4-BE49-F238E27FC236}">
                  <a16:creationId xmlns:a16="http://schemas.microsoft.com/office/drawing/2014/main" id="{E96840F9-95E6-4C98-BFE4-21B5954236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61507" y="0"/>
              <a:ext cx="1339053" cy="6858000"/>
            </a:xfrm>
            <a:custGeom>
              <a:avLst/>
              <a:gdLst>
                <a:gd name="connsiteX0" fmla="*/ 850532 w 1339053"/>
                <a:gd name="connsiteY0" fmla="*/ 3481838 h 6858000"/>
                <a:gd name="connsiteX1" fmla="*/ 877027 w 1339053"/>
                <a:gd name="connsiteY1" fmla="*/ 3490955 h 6858000"/>
                <a:gd name="connsiteX2" fmla="*/ 922718 w 1339053"/>
                <a:gd name="connsiteY2" fmla="*/ 3516472 h 6858000"/>
                <a:gd name="connsiteX3" fmla="*/ 1094179 w 1339053"/>
                <a:gd name="connsiteY3" fmla="*/ 3567567 h 6858000"/>
                <a:gd name="connsiteX4" fmla="*/ 1118891 w 1339053"/>
                <a:gd name="connsiteY4" fmla="*/ 3568331 h 6858000"/>
                <a:gd name="connsiteX5" fmla="*/ 1295961 w 1339053"/>
                <a:gd name="connsiteY5" fmla="*/ 3584709 h 6858000"/>
                <a:gd name="connsiteX6" fmla="*/ 1308070 w 1339053"/>
                <a:gd name="connsiteY6" fmla="*/ 3585183 h 6858000"/>
                <a:gd name="connsiteX7" fmla="*/ 1325263 w 1339053"/>
                <a:gd name="connsiteY7" fmla="*/ 3705453 h 6858000"/>
                <a:gd name="connsiteX8" fmla="*/ 1334107 w 1339053"/>
                <a:gd name="connsiteY8" fmla="*/ 3772268 h 6858000"/>
                <a:gd name="connsiteX9" fmla="*/ 1338203 w 1339053"/>
                <a:gd name="connsiteY9" fmla="*/ 3831076 h 6858000"/>
                <a:gd name="connsiteX10" fmla="*/ 1338805 w 1339053"/>
                <a:gd name="connsiteY10" fmla="*/ 3839709 h 6858000"/>
                <a:gd name="connsiteX11" fmla="*/ 1335635 w 1339053"/>
                <a:gd name="connsiteY11" fmla="*/ 4118635 h 6858000"/>
                <a:gd name="connsiteX12" fmla="*/ 1337171 w 1339053"/>
                <a:gd name="connsiteY12" fmla="*/ 4209403 h 6858000"/>
                <a:gd name="connsiteX13" fmla="*/ 1325840 w 1339053"/>
                <a:gd name="connsiteY13" fmla="*/ 4309174 h 6858000"/>
                <a:gd name="connsiteX14" fmla="*/ 1321122 w 1339053"/>
                <a:gd name="connsiteY14" fmla="*/ 4473630 h 6858000"/>
                <a:gd name="connsiteX15" fmla="*/ 1302196 w 1339053"/>
                <a:gd name="connsiteY15" fmla="*/ 4791709 h 6858000"/>
                <a:gd name="connsiteX16" fmla="*/ 1293239 w 1339053"/>
                <a:gd name="connsiteY16" fmla="*/ 4860048 h 6858000"/>
                <a:gd name="connsiteX17" fmla="*/ 1288829 w 1339053"/>
                <a:gd name="connsiteY17" fmla="*/ 5039837 h 6858000"/>
                <a:gd name="connsiteX18" fmla="*/ 1289584 w 1339053"/>
                <a:gd name="connsiteY18" fmla="*/ 5148703 h 6858000"/>
                <a:gd name="connsiteX19" fmla="*/ 1282205 w 1339053"/>
                <a:gd name="connsiteY19" fmla="*/ 5236435 h 6858000"/>
                <a:gd name="connsiteX20" fmla="*/ 1268145 w 1339053"/>
                <a:gd name="connsiteY20" fmla="*/ 5311662 h 6858000"/>
                <a:gd name="connsiteX21" fmla="*/ 1250547 w 1339053"/>
                <a:gd name="connsiteY21" fmla="*/ 5515595 h 6858000"/>
                <a:gd name="connsiteX22" fmla="*/ 1243323 w 1339053"/>
                <a:gd name="connsiteY22" fmla="*/ 5596885 h 6858000"/>
                <a:gd name="connsiteX23" fmla="*/ 1238303 w 1339053"/>
                <a:gd name="connsiteY23" fmla="*/ 5812036 h 6858000"/>
                <a:gd name="connsiteX24" fmla="*/ 1223551 w 1339053"/>
                <a:gd name="connsiteY24" fmla="*/ 5991171 h 6858000"/>
                <a:gd name="connsiteX25" fmla="*/ 1219699 w 1339053"/>
                <a:gd name="connsiteY25" fmla="*/ 6066726 h 6858000"/>
                <a:gd name="connsiteX26" fmla="*/ 1199935 w 1339053"/>
                <a:gd name="connsiteY26" fmla="*/ 6236130 h 6858000"/>
                <a:gd name="connsiteX27" fmla="*/ 1192857 w 1339053"/>
                <a:gd name="connsiteY27" fmla="*/ 6333267 h 6858000"/>
                <a:gd name="connsiteX28" fmla="*/ 1148174 w 1339053"/>
                <a:gd name="connsiteY28" fmla="*/ 6561849 h 6858000"/>
                <a:gd name="connsiteX29" fmla="*/ 1100424 w 1339053"/>
                <a:gd name="connsiteY29" fmla="*/ 6797385 h 6858000"/>
                <a:gd name="connsiteX30" fmla="*/ 1085621 w 1339053"/>
                <a:gd name="connsiteY30" fmla="*/ 6858000 h 6858000"/>
                <a:gd name="connsiteX31" fmla="*/ 932341 w 1339053"/>
                <a:gd name="connsiteY31" fmla="*/ 6858000 h 6858000"/>
                <a:gd name="connsiteX32" fmla="*/ 944496 w 1339053"/>
                <a:gd name="connsiteY32" fmla="*/ 6829656 h 6858000"/>
                <a:gd name="connsiteX33" fmla="*/ 913239 w 1339053"/>
                <a:gd name="connsiteY33" fmla="*/ 6720119 h 6858000"/>
                <a:gd name="connsiteX34" fmla="*/ 870682 w 1339053"/>
                <a:gd name="connsiteY34" fmla="*/ 6655346 h 6858000"/>
                <a:gd name="connsiteX35" fmla="*/ 846442 w 1339053"/>
                <a:gd name="connsiteY35" fmla="*/ 6498594 h 6858000"/>
                <a:gd name="connsiteX36" fmla="*/ 881150 w 1339053"/>
                <a:gd name="connsiteY36" fmla="*/ 6473756 h 6858000"/>
                <a:gd name="connsiteX37" fmla="*/ 922470 w 1339053"/>
                <a:gd name="connsiteY37" fmla="*/ 6377035 h 6858000"/>
                <a:gd name="connsiteX38" fmla="*/ 955039 w 1339053"/>
                <a:gd name="connsiteY38" fmla="*/ 6268585 h 6858000"/>
                <a:gd name="connsiteX39" fmla="*/ 1024350 w 1339053"/>
                <a:gd name="connsiteY39" fmla="*/ 6083443 h 6858000"/>
                <a:gd name="connsiteX40" fmla="*/ 999696 w 1339053"/>
                <a:gd name="connsiteY40" fmla="*/ 5938416 h 6858000"/>
                <a:gd name="connsiteX41" fmla="*/ 988342 w 1339053"/>
                <a:gd name="connsiteY41" fmla="*/ 5882426 h 6858000"/>
                <a:gd name="connsiteX42" fmla="*/ 985444 w 1339053"/>
                <a:gd name="connsiteY42" fmla="*/ 5832438 h 6858000"/>
                <a:gd name="connsiteX43" fmla="*/ 992016 w 1339053"/>
                <a:gd name="connsiteY43" fmla="*/ 5777751 h 6858000"/>
                <a:gd name="connsiteX44" fmla="*/ 995028 w 1339053"/>
                <a:gd name="connsiteY44" fmla="*/ 5641832 h 6858000"/>
                <a:gd name="connsiteX45" fmla="*/ 981247 w 1339053"/>
                <a:gd name="connsiteY45" fmla="*/ 5562522 h 6858000"/>
                <a:gd name="connsiteX46" fmla="*/ 995131 w 1339053"/>
                <a:gd name="connsiteY46" fmla="*/ 5398075 h 6858000"/>
                <a:gd name="connsiteX47" fmla="*/ 997379 w 1339053"/>
                <a:gd name="connsiteY47" fmla="*/ 5283928 h 6858000"/>
                <a:gd name="connsiteX48" fmla="*/ 979617 w 1339053"/>
                <a:gd name="connsiteY48" fmla="*/ 5157396 h 6858000"/>
                <a:gd name="connsiteX49" fmla="*/ 976441 w 1339053"/>
                <a:gd name="connsiteY49" fmla="*/ 5139485 h 6858000"/>
                <a:gd name="connsiteX50" fmla="*/ 953793 w 1339053"/>
                <a:gd name="connsiteY50" fmla="*/ 5091862 h 6858000"/>
                <a:gd name="connsiteX51" fmla="*/ 853056 w 1339053"/>
                <a:gd name="connsiteY51" fmla="*/ 5001787 h 6858000"/>
                <a:gd name="connsiteX52" fmla="*/ 833979 w 1339053"/>
                <a:gd name="connsiteY52" fmla="*/ 4978966 h 6858000"/>
                <a:gd name="connsiteX53" fmla="*/ 796995 w 1339053"/>
                <a:gd name="connsiteY53" fmla="*/ 4813768 h 6858000"/>
                <a:gd name="connsiteX54" fmla="*/ 820590 w 1339053"/>
                <a:gd name="connsiteY54" fmla="*/ 4764057 h 6858000"/>
                <a:gd name="connsiteX55" fmla="*/ 864688 w 1339053"/>
                <a:gd name="connsiteY55" fmla="*/ 4714752 h 6858000"/>
                <a:gd name="connsiteX56" fmla="*/ 910485 w 1339053"/>
                <a:gd name="connsiteY56" fmla="*/ 4590911 h 6858000"/>
                <a:gd name="connsiteX57" fmla="*/ 911445 w 1339053"/>
                <a:gd name="connsiteY57" fmla="*/ 4539571 h 6858000"/>
                <a:gd name="connsiteX58" fmla="*/ 900285 w 1339053"/>
                <a:gd name="connsiteY58" fmla="*/ 4445837 h 6858000"/>
                <a:gd name="connsiteX59" fmla="*/ 863237 w 1339053"/>
                <a:gd name="connsiteY59" fmla="*/ 4364703 h 6858000"/>
                <a:gd name="connsiteX60" fmla="*/ 798070 w 1339053"/>
                <a:gd name="connsiteY60" fmla="*/ 4243284 h 6858000"/>
                <a:gd name="connsiteX61" fmla="*/ 817097 w 1339053"/>
                <a:gd name="connsiteY61" fmla="*/ 4054750 h 6858000"/>
                <a:gd name="connsiteX62" fmla="*/ 826251 w 1339053"/>
                <a:gd name="connsiteY62" fmla="*/ 3982801 h 6858000"/>
                <a:gd name="connsiteX63" fmla="*/ 836848 w 1339053"/>
                <a:gd name="connsiteY63" fmla="*/ 3784939 h 6858000"/>
                <a:gd name="connsiteX64" fmla="*/ 841285 w 1339053"/>
                <a:gd name="connsiteY64" fmla="*/ 3766755 h 6858000"/>
                <a:gd name="connsiteX65" fmla="*/ 841284 w 1339053"/>
                <a:gd name="connsiteY65" fmla="*/ 3766755 h 6858000"/>
                <a:gd name="connsiteX66" fmla="*/ 852925 w 1339053"/>
                <a:gd name="connsiteY66" fmla="*/ 3719034 h 6858000"/>
                <a:gd name="connsiteX67" fmla="*/ 857932 w 1339053"/>
                <a:gd name="connsiteY67" fmla="*/ 3696880 h 6858000"/>
                <a:gd name="connsiteX68" fmla="*/ 853534 w 1339053"/>
                <a:gd name="connsiteY68" fmla="*/ 3507036 h 6858000"/>
                <a:gd name="connsiteX69" fmla="*/ 850226 w 1339053"/>
                <a:gd name="connsiteY69" fmla="*/ 3485839 h 6858000"/>
                <a:gd name="connsiteX70" fmla="*/ 0 w 1339053"/>
                <a:gd name="connsiteY70" fmla="*/ 0 h 6858000"/>
                <a:gd name="connsiteX71" fmla="*/ 455609 w 1339053"/>
                <a:gd name="connsiteY71" fmla="*/ 0 h 6858000"/>
                <a:gd name="connsiteX72" fmla="*/ 459171 w 1339053"/>
                <a:gd name="connsiteY72" fmla="*/ 72395 h 6858000"/>
                <a:gd name="connsiteX73" fmla="*/ 460041 w 1339053"/>
                <a:gd name="connsiteY73" fmla="*/ 131917 h 6858000"/>
                <a:gd name="connsiteX74" fmla="*/ 504421 w 1339053"/>
                <a:gd name="connsiteY74" fmla="*/ 389691 h 6858000"/>
                <a:gd name="connsiteX75" fmla="*/ 582097 w 1339053"/>
                <a:gd name="connsiteY75" fmla="*/ 634609 h 6858000"/>
                <a:gd name="connsiteX76" fmla="*/ 702468 w 1339053"/>
                <a:gd name="connsiteY76" fmla="*/ 834019 h 6858000"/>
                <a:gd name="connsiteX77" fmla="*/ 729203 w 1339053"/>
                <a:gd name="connsiteY77" fmla="*/ 887701 h 6858000"/>
                <a:gd name="connsiteX78" fmla="*/ 743787 w 1339053"/>
                <a:gd name="connsiteY78" fmla="*/ 1016355 h 6858000"/>
                <a:gd name="connsiteX79" fmla="*/ 750083 w 1339053"/>
                <a:gd name="connsiteY79" fmla="*/ 1128060 h 6858000"/>
                <a:gd name="connsiteX80" fmla="*/ 768866 w 1339053"/>
                <a:gd name="connsiteY80" fmla="*/ 1213431 h 6858000"/>
                <a:gd name="connsiteX81" fmla="*/ 787802 w 1339053"/>
                <a:gd name="connsiteY81" fmla="*/ 1286432 h 6858000"/>
                <a:gd name="connsiteX82" fmla="*/ 842837 w 1339053"/>
                <a:gd name="connsiteY82" fmla="*/ 1455511 h 6858000"/>
                <a:gd name="connsiteX83" fmla="*/ 877988 w 1339053"/>
                <a:gd name="connsiteY83" fmla="*/ 1634814 h 6858000"/>
                <a:gd name="connsiteX84" fmla="*/ 941063 w 1339053"/>
                <a:gd name="connsiteY84" fmla="*/ 1789731 h 6858000"/>
                <a:gd name="connsiteX85" fmla="*/ 980124 w 1339053"/>
                <a:gd name="connsiteY85" fmla="*/ 1857657 h 6858000"/>
                <a:gd name="connsiteX86" fmla="*/ 984484 w 1339053"/>
                <a:gd name="connsiteY86" fmla="*/ 1976384 h 6858000"/>
                <a:gd name="connsiteX87" fmla="*/ 1007189 w 1339053"/>
                <a:gd name="connsiteY87" fmla="*/ 2110650 h 6858000"/>
                <a:gd name="connsiteX88" fmla="*/ 1039893 w 1339053"/>
                <a:gd name="connsiteY88" fmla="*/ 2211041 h 6858000"/>
                <a:gd name="connsiteX89" fmla="*/ 1059162 w 1339053"/>
                <a:gd name="connsiteY89" fmla="*/ 2286682 h 6858000"/>
                <a:gd name="connsiteX90" fmla="*/ 1070522 w 1339053"/>
                <a:gd name="connsiteY90" fmla="*/ 2388667 h 6858000"/>
                <a:gd name="connsiteX91" fmla="*/ 1093939 w 1339053"/>
                <a:gd name="connsiteY91" fmla="*/ 2494653 h 6858000"/>
                <a:gd name="connsiteX92" fmla="*/ 1112007 w 1339053"/>
                <a:gd name="connsiteY92" fmla="*/ 2548197 h 6858000"/>
                <a:gd name="connsiteX93" fmla="*/ 1138346 w 1339053"/>
                <a:gd name="connsiteY93" fmla="*/ 2649163 h 6858000"/>
                <a:gd name="connsiteX94" fmla="*/ 1160337 w 1339053"/>
                <a:gd name="connsiteY94" fmla="*/ 2751608 h 6858000"/>
                <a:gd name="connsiteX95" fmla="*/ 1165737 w 1339053"/>
                <a:gd name="connsiteY95" fmla="*/ 2933012 h 6858000"/>
                <a:gd name="connsiteX96" fmla="*/ 1202029 w 1339053"/>
                <a:gd name="connsiteY96" fmla="*/ 3107873 h 6858000"/>
                <a:gd name="connsiteX97" fmla="*/ 1225692 w 1339053"/>
                <a:gd name="connsiteY97" fmla="*/ 3244974 h 6858000"/>
                <a:gd name="connsiteX98" fmla="*/ 1243916 w 1339053"/>
                <a:gd name="connsiteY98" fmla="*/ 3326221 h 6858000"/>
                <a:gd name="connsiteX99" fmla="*/ 1293067 w 1339053"/>
                <a:gd name="connsiteY99" fmla="*/ 3480219 h 6858000"/>
                <a:gd name="connsiteX100" fmla="*/ 1308071 w 1339053"/>
                <a:gd name="connsiteY100" fmla="*/ 3585182 h 6858000"/>
                <a:gd name="connsiteX101" fmla="*/ 1295962 w 1339053"/>
                <a:gd name="connsiteY101" fmla="*/ 3584708 h 6858000"/>
                <a:gd name="connsiteX102" fmla="*/ 1118893 w 1339053"/>
                <a:gd name="connsiteY102" fmla="*/ 3568330 h 6858000"/>
                <a:gd name="connsiteX103" fmla="*/ 1094179 w 1339053"/>
                <a:gd name="connsiteY103" fmla="*/ 3567566 h 6858000"/>
                <a:gd name="connsiteX104" fmla="*/ 922719 w 1339053"/>
                <a:gd name="connsiteY104" fmla="*/ 3516472 h 6858000"/>
                <a:gd name="connsiteX105" fmla="*/ 877028 w 1339053"/>
                <a:gd name="connsiteY105" fmla="*/ 3490955 h 6858000"/>
                <a:gd name="connsiteX106" fmla="*/ 850533 w 1339053"/>
                <a:gd name="connsiteY106" fmla="*/ 3481837 h 6858000"/>
                <a:gd name="connsiteX107" fmla="*/ 852113 w 1339053"/>
                <a:gd name="connsiteY107" fmla="*/ 3461170 h 6858000"/>
                <a:gd name="connsiteX108" fmla="*/ 831383 w 1339053"/>
                <a:gd name="connsiteY108" fmla="*/ 3399179 h 6858000"/>
                <a:gd name="connsiteX109" fmla="*/ 743141 w 1339053"/>
                <a:gd name="connsiteY109" fmla="*/ 3320580 h 6858000"/>
                <a:gd name="connsiteX110" fmla="*/ 713221 w 1339053"/>
                <a:gd name="connsiteY110" fmla="*/ 3251241 h 6858000"/>
                <a:gd name="connsiteX111" fmla="*/ 697098 w 1339053"/>
                <a:gd name="connsiteY111" fmla="*/ 3202528 h 6858000"/>
                <a:gd name="connsiteX112" fmla="*/ 664820 w 1339053"/>
                <a:gd name="connsiteY112" fmla="*/ 3154190 h 6858000"/>
                <a:gd name="connsiteX113" fmla="*/ 572501 w 1339053"/>
                <a:gd name="connsiteY113" fmla="*/ 3087312 h 6858000"/>
                <a:gd name="connsiteX114" fmla="*/ 497703 w 1339053"/>
                <a:gd name="connsiteY114" fmla="*/ 3005243 h 6858000"/>
                <a:gd name="connsiteX115" fmla="*/ 476984 w 1339053"/>
                <a:gd name="connsiteY115" fmla="*/ 2892751 h 6858000"/>
                <a:gd name="connsiteX116" fmla="*/ 468947 w 1339053"/>
                <a:gd name="connsiteY116" fmla="*/ 2824527 h 6858000"/>
                <a:gd name="connsiteX117" fmla="*/ 569138 w 1339053"/>
                <a:gd name="connsiteY117" fmla="*/ 2595026 h 6858000"/>
                <a:gd name="connsiteX118" fmla="*/ 645397 w 1339053"/>
                <a:gd name="connsiteY118" fmla="*/ 2440808 h 6858000"/>
                <a:gd name="connsiteX119" fmla="*/ 651820 w 1339053"/>
                <a:gd name="connsiteY119" fmla="*/ 2384384 h 6858000"/>
                <a:gd name="connsiteX120" fmla="*/ 612994 w 1339053"/>
                <a:gd name="connsiteY120" fmla="*/ 2207332 h 6858000"/>
                <a:gd name="connsiteX121" fmla="*/ 620894 w 1339053"/>
                <a:gd name="connsiteY121" fmla="*/ 2046679 h 6858000"/>
                <a:gd name="connsiteX122" fmla="*/ 644614 w 1339053"/>
                <a:gd name="connsiteY122" fmla="*/ 1931265 h 6858000"/>
                <a:gd name="connsiteX123" fmla="*/ 665994 w 1339053"/>
                <a:gd name="connsiteY123" fmla="*/ 1832337 h 6858000"/>
                <a:gd name="connsiteX124" fmla="*/ 678276 w 1339053"/>
                <a:gd name="connsiteY124" fmla="*/ 1709437 h 6858000"/>
                <a:gd name="connsiteX125" fmla="*/ 672955 w 1339053"/>
                <a:gd name="connsiteY125" fmla="*/ 1636123 h 6858000"/>
                <a:gd name="connsiteX126" fmla="*/ 668480 w 1339053"/>
                <a:gd name="connsiteY126" fmla="*/ 1520749 h 6858000"/>
                <a:gd name="connsiteX127" fmla="*/ 653920 w 1339053"/>
                <a:gd name="connsiteY127" fmla="*/ 1399437 h 6858000"/>
                <a:gd name="connsiteX128" fmla="*/ 612686 w 1339053"/>
                <a:gd name="connsiteY128" fmla="*/ 1296979 h 6858000"/>
                <a:gd name="connsiteX129" fmla="*/ 570220 w 1339053"/>
                <a:gd name="connsiteY129" fmla="*/ 1235618 h 6858000"/>
                <a:gd name="connsiteX130" fmla="*/ 529736 w 1339053"/>
                <a:gd name="connsiteY130" fmla="*/ 1081752 h 6858000"/>
                <a:gd name="connsiteX131" fmla="*/ 414305 w 1339053"/>
                <a:gd name="connsiteY131" fmla="*/ 918292 h 6858000"/>
                <a:gd name="connsiteX132" fmla="*/ 373924 w 1339053"/>
                <a:gd name="connsiteY132" fmla="*/ 825689 h 6858000"/>
                <a:gd name="connsiteX133" fmla="*/ 368949 w 1339053"/>
                <a:gd name="connsiteY133" fmla="*/ 778726 h 6858000"/>
                <a:gd name="connsiteX134" fmla="*/ 347020 w 1339053"/>
                <a:gd name="connsiteY134" fmla="*/ 694643 h 6858000"/>
                <a:gd name="connsiteX135" fmla="*/ 327478 w 1339053"/>
                <a:gd name="connsiteY135" fmla="*/ 642898 h 6858000"/>
                <a:gd name="connsiteX136" fmla="*/ 243468 w 1339053"/>
                <a:gd name="connsiteY136" fmla="*/ 491960 h 6858000"/>
                <a:gd name="connsiteX137" fmla="*/ 218930 w 1339053"/>
                <a:gd name="connsiteY137" fmla="*/ 446010 h 6858000"/>
                <a:gd name="connsiteX138" fmla="*/ 180614 w 1339053"/>
                <a:gd name="connsiteY138" fmla="*/ 354892 h 6858000"/>
                <a:gd name="connsiteX139" fmla="*/ 171988 w 1339053"/>
                <a:gd name="connsiteY139" fmla="*/ 317521 h 6858000"/>
                <a:gd name="connsiteX140" fmla="*/ 139875 w 1339053"/>
                <a:gd name="connsiteY140" fmla="*/ 246378 h 6858000"/>
                <a:gd name="connsiteX141" fmla="*/ 51499 w 1339053"/>
                <a:gd name="connsiteY141" fmla="*/ 73211 h 6858000"/>
                <a:gd name="connsiteX142" fmla="*/ 19690 w 1339053"/>
                <a:gd name="connsiteY142" fmla="*/ 3662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Lst>
              <a:rect l="l" t="t" r="r" b="b"/>
              <a:pathLst>
                <a:path w="1339053" h="6858000">
                  <a:moveTo>
                    <a:pt x="850532" y="3481838"/>
                  </a:moveTo>
                  <a:lnTo>
                    <a:pt x="877027" y="3490955"/>
                  </a:lnTo>
                  <a:cubicBezTo>
                    <a:pt x="892941" y="3497986"/>
                    <a:pt x="908176" y="3506416"/>
                    <a:pt x="922718" y="3516472"/>
                  </a:cubicBezTo>
                  <a:cubicBezTo>
                    <a:pt x="967062" y="3547282"/>
                    <a:pt x="1027547" y="3564030"/>
                    <a:pt x="1094179" y="3567567"/>
                  </a:cubicBezTo>
                  <a:cubicBezTo>
                    <a:pt x="1102515" y="3567965"/>
                    <a:pt x="1113434" y="3565936"/>
                    <a:pt x="1118891" y="3568331"/>
                  </a:cubicBezTo>
                  <a:cubicBezTo>
                    <a:pt x="1180628" y="3594888"/>
                    <a:pt x="1237753" y="3586304"/>
                    <a:pt x="1295961" y="3584709"/>
                  </a:cubicBezTo>
                  <a:lnTo>
                    <a:pt x="1308070" y="3585183"/>
                  </a:lnTo>
                  <a:lnTo>
                    <a:pt x="1325263" y="3705453"/>
                  </a:lnTo>
                  <a:cubicBezTo>
                    <a:pt x="1328254" y="3727679"/>
                    <a:pt x="1331526" y="3749922"/>
                    <a:pt x="1334107" y="3772268"/>
                  </a:cubicBezTo>
                  <a:lnTo>
                    <a:pt x="1338203" y="3831076"/>
                  </a:lnTo>
                  <a:lnTo>
                    <a:pt x="1338805" y="3839709"/>
                  </a:lnTo>
                  <a:cubicBezTo>
                    <a:pt x="1339996" y="3932341"/>
                    <a:pt x="1336568" y="4025809"/>
                    <a:pt x="1335635" y="4118635"/>
                  </a:cubicBezTo>
                  <a:cubicBezTo>
                    <a:pt x="1335202" y="4148976"/>
                    <a:pt x="1338805" y="4178868"/>
                    <a:pt x="1337171" y="4209403"/>
                  </a:cubicBezTo>
                  <a:cubicBezTo>
                    <a:pt x="1335445" y="4242449"/>
                    <a:pt x="1327565" y="4276129"/>
                    <a:pt x="1325840" y="4309174"/>
                  </a:cubicBezTo>
                  <a:cubicBezTo>
                    <a:pt x="1322853" y="4364122"/>
                    <a:pt x="1323899" y="4418621"/>
                    <a:pt x="1321122" y="4473630"/>
                  </a:cubicBezTo>
                  <a:cubicBezTo>
                    <a:pt x="1315632" y="4579723"/>
                    <a:pt x="1309019" y="4685750"/>
                    <a:pt x="1302196" y="4791709"/>
                  </a:cubicBezTo>
                  <a:cubicBezTo>
                    <a:pt x="1300696" y="4814383"/>
                    <a:pt x="1294244" y="4837504"/>
                    <a:pt x="1293239" y="4860048"/>
                  </a:cubicBezTo>
                  <a:cubicBezTo>
                    <a:pt x="1290785" y="4919957"/>
                    <a:pt x="1289660" y="4979994"/>
                    <a:pt x="1288829" y="5039837"/>
                  </a:cubicBezTo>
                  <a:cubicBezTo>
                    <a:pt x="1288401" y="5076103"/>
                    <a:pt x="1290512" y="5112310"/>
                    <a:pt x="1289584" y="5148703"/>
                  </a:cubicBezTo>
                  <a:cubicBezTo>
                    <a:pt x="1288845" y="5177820"/>
                    <a:pt x="1286193" y="5207193"/>
                    <a:pt x="1282205" y="5236435"/>
                  </a:cubicBezTo>
                  <a:cubicBezTo>
                    <a:pt x="1278784" y="5261619"/>
                    <a:pt x="1270649" y="5286477"/>
                    <a:pt x="1268145" y="5311662"/>
                  </a:cubicBezTo>
                  <a:cubicBezTo>
                    <a:pt x="1261308" y="5379812"/>
                    <a:pt x="1256387" y="5447703"/>
                    <a:pt x="1250547" y="5515595"/>
                  </a:cubicBezTo>
                  <a:cubicBezTo>
                    <a:pt x="1248113" y="5542776"/>
                    <a:pt x="1244054" y="5570023"/>
                    <a:pt x="1243323" y="5596885"/>
                  </a:cubicBezTo>
                  <a:cubicBezTo>
                    <a:pt x="1241082" y="5668709"/>
                    <a:pt x="1241668" y="5740276"/>
                    <a:pt x="1238303" y="5812036"/>
                  </a:cubicBezTo>
                  <a:cubicBezTo>
                    <a:pt x="1235508" y="5871554"/>
                    <a:pt x="1228259" y="5931392"/>
                    <a:pt x="1223551" y="5991171"/>
                  </a:cubicBezTo>
                  <a:cubicBezTo>
                    <a:pt x="1221675" y="6016549"/>
                    <a:pt x="1222415" y="6041609"/>
                    <a:pt x="1219699" y="6066726"/>
                  </a:cubicBezTo>
                  <a:cubicBezTo>
                    <a:pt x="1213776" y="6123024"/>
                    <a:pt x="1205938" y="6179576"/>
                    <a:pt x="1199935" y="6236130"/>
                  </a:cubicBezTo>
                  <a:cubicBezTo>
                    <a:pt x="1196614" y="6268403"/>
                    <a:pt x="1198425" y="6301127"/>
                    <a:pt x="1192857" y="6333267"/>
                  </a:cubicBezTo>
                  <a:cubicBezTo>
                    <a:pt x="1179603" y="6409590"/>
                    <a:pt x="1163470" y="6485591"/>
                    <a:pt x="1148174" y="6561849"/>
                  </a:cubicBezTo>
                  <a:cubicBezTo>
                    <a:pt x="1132370" y="6640486"/>
                    <a:pt x="1117066" y="6719000"/>
                    <a:pt x="1100424" y="6797385"/>
                  </a:cubicBezTo>
                  <a:lnTo>
                    <a:pt x="1085621" y="6858000"/>
                  </a:lnTo>
                  <a:lnTo>
                    <a:pt x="932341" y="6858000"/>
                  </a:lnTo>
                  <a:lnTo>
                    <a:pt x="944496" y="6829656"/>
                  </a:lnTo>
                  <a:cubicBezTo>
                    <a:pt x="964836" y="6776399"/>
                    <a:pt x="953622" y="6744439"/>
                    <a:pt x="913239" y="6720119"/>
                  </a:cubicBezTo>
                  <a:cubicBezTo>
                    <a:pt x="890880" y="6706443"/>
                    <a:pt x="866986" y="6690318"/>
                    <a:pt x="870682" y="6655346"/>
                  </a:cubicBezTo>
                  <a:cubicBezTo>
                    <a:pt x="876846" y="6598274"/>
                    <a:pt x="889503" y="6540954"/>
                    <a:pt x="846442" y="6498594"/>
                  </a:cubicBezTo>
                  <a:cubicBezTo>
                    <a:pt x="862273" y="6487399"/>
                    <a:pt x="871751" y="6480449"/>
                    <a:pt x="881150" y="6473756"/>
                  </a:cubicBezTo>
                  <a:cubicBezTo>
                    <a:pt x="907245" y="6455292"/>
                    <a:pt x="930705" y="6407516"/>
                    <a:pt x="922470" y="6377035"/>
                  </a:cubicBezTo>
                  <a:cubicBezTo>
                    <a:pt x="910652" y="6332192"/>
                    <a:pt x="925705" y="6299028"/>
                    <a:pt x="955039" y="6268585"/>
                  </a:cubicBezTo>
                  <a:cubicBezTo>
                    <a:pt x="1003777" y="6217606"/>
                    <a:pt x="1017630" y="6148240"/>
                    <a:pt x="1024350" y="6083443"/>
                  </a:cubicBezTo>
                  <a:cubicBezTo>
                    <a:pt x="1029590" y="6034553"/>
                    <a:pt x="1028255" y="5980246"/>
                    <a:pt x="999696" y="5938416"/>
                  </a:cubicBezTo>
                  <a:cubicBezTo>
                    <a:pt x="990505" y="5925141"/>
                    <a:pt x="991039" y="5901884"/>
                    <a:pt x="988342" y="5882426"/>
                  </a:cubicBezTo>
                  <a:cubicBezTo>
                    <a:pt x="986229" y="5866254"/>
                    <a:pt x="984774" y="5849442"/>
                    <a:pt x="985444" y="5832438"/>
                  </a:cubicBezTo>
                  <a:cubicBezTo>
                    <a:pt x="986010" y="5814273"/>
                    <a:pt x="985042" y="5793656"/>
                    <a:pt x="992016" y="5777751"/>
                  </a:cubicBezTo>
                  <a:cubicBezTo>
                    <a:pt x="1012886" y="5729456"/>
                    <a:pt x="1014467" y="5686488"/>
                    <a:pt x="995028" y="5641832"/>
                  </a:cubicBezTo>
                  <a:cubicBezTo>
                    <a:pt x="984984" y="5618696"/>
                    <a:pt x="974301" y="5585771"/>
                    <a:pt x="981247" y="5562522"/>
                  </a:cubicBezTo>
                  <a:cubicBezTo>
                    <a:pt x="998041" y="5505913"/>
                    <a:pt x="997454" y="5454379"/>
                    <a:pt x="995131" y="5398075"/>
                  </a:cubicBezTo>
                  <a:cubicBezTo>
                    <a:pt x="993724" y="5361807"/>
                    <a:pt x="997229" y="5322258"/>
                    <a:pt x="997379" y="5283928"/>
                  </a:cubicBezTo>
                  <a:cubicBezTo>
                    <a:pt x="997473" y="5239095"/>
                    <a:pt x="1006631" y="5193105"/>
                    <a:pt x="979617" y="5157396"/>
                  </a:cubicBezTo>
                  <a:cubicBezTo>
                    <a:pt x="976728" y="5153402"/>
                    <a:pt x="978724" y="5144705"/>
                    <a:pt x="976441" y="5139485"/>
                  </a:cubicBezTo>
                  <a:cubicBezTo>
                    <a:pt x="969619" y="5122991"/>
                    <a:pt x="964828" y="5102888"/>
                    <a:pt x="953793" y="5091862"/>
                  </a:cubicBezTo>
                  <a:cubicBezTo>
                    <a:pt x="921506" y="5059884"/>
                    <a:pt x="886609" y="5031900"/>
                    <a:pt x="853056" y="5001787"/>
                  </a:cubicBezTo>
                  <a:cubicBezTo>
                    <a:pt x="845882" y="4995337"/>
                    <a:pt x="836325" y="4988437"/>
                    <a:pt x="833979" y="4978966"/>
                  </a:cubicBezTo>
                  <a:cubicBezTo>
                    <a:pt x="820602" y="4924328"/>
                    <a:pt x="808509" y="4869239"/>
                    <a:pt x="796995" y="4813768"/>
                  </a:cubicBezTo>
                  <a:cubicBezTo>
                    <a:pt x="792418" y="4791474"/>
                    <a:pt x="803209" y="4777314"/>
                    <a:pt x="820590" y="4764057"/>
                  </a:cubicBezTo>
                  <a:cubicBezTo>
                    <a:pt x="837188" y="4751123"/>
                    <a:pt x="855398" y="4734452"/>
                    <a:pt x="864688" y="4714752"/>
                  </a:cubicBezTo>
                  <a:cubicBezTo>
                    <a:pt x="883062" y="4675275"/>
                    <a:pt x="897521" y="4632902"/>
                    <a:pt x="910485" y="4590911"/>
                  </a:cubicBezTo>
                  <a:cubicBezTo>
                    <a:pt x="915338" y="4575199"/>
                    <a:pt x="912978" y="4556131"/>
                    <a:pt x="911445" y="4539571"/>
                  </a:cubicBezTo>
                  <a:cubicBezTo>
                    <a:pt x="908527" y="4508200"/>
                    <a:pt x="900999" y="4477659"/>
                    <a:pt x="900285" y="4445837"/>
                  </a:cubicBezTo>
                  <a:cubicBezTo>
                    <a:pt x="899539" y="4408923"/>
                    <a:pt x="887958" y="4383340"/>
                    <a:pt x="863237" y="4364703"/>
                  </a:cubicBezTo>
                  <a:cubicBezTo>
                    <a:pt x="826431" y="4336971"/>
                    <a:pt x="808536" y="4292507"/>
                    <a:pt x="798070" y="4243284"/>
                  </a:cubicBezTo>
                  <a:cubicBezTo>
                    <a:pt x="784617" y="4180721"/>
                    <a:pt x="805728" y="4117545"/>
                    <a:pt x="817097" y="4054750"/>
                  </a:cubicBezTo>
                  <a:cubicBezTo>
                    <a:pt x="821537" y="4030724"/>
                    <a:pt x="826632" y="4006057"/>
                    <a:pt x="826251" y="3982801"/>
                  </a:cubicBezTo>
                  <a:cubicBezTo>
                    <a:pt x="825347" y="3916709"/>
                    <a:pt x="825150" y="3850833"/>
                    <a:pt x="836848" y="3784939"/>
                  </a:cubicBezTo>
                  <a:lnTo>
                    <a:pt x="841285" y="3766755"/>
                  </a:lnTo>
                  <a:lnTo>
                    <a:pt x="841284" y="3766755"/>
                  </a:lnTo>
                  <a:lnTo>
                    <a:pt x="852925" y="3719034"/>
                  </a:lnTo>
                  <a:cubicBezTo>
                    <a:pt x="855152" y="3711822"/>
                    <a:pt x="856753" y="3704413"/>
                    <a:pt x="857932" y="3696880"/>
                  </a:cubicBezTo>
                  <a:cubicBezTo>
                    <a:pt x="868683" y="3631632"/>
                    <a:pt x="885300" y="3565939"/>
                    <a:pt x="853534" y="3507036"/>
                  </a:cubicBezTo>
                  <a:cubicBezTo>
                    <a:pt x="850623" y="3501622"/>
                    <a:pt x="849992" y="3494020"/>
                    <a:pt x="850226" y="3485839"/>
                  </a:cubicBezTo>
                  <a:close/>
                  <a:moveTo>
                    <a:pt x="0" y="0"/>
                  </a:moveTo>
                  <a:lnTo>
                    <a:pt x="455609" y="0"/>
                  </a:lnTo>
                  <a:lnTo>
                    <a:pt x="459171" y="72395"/>
                  </a:lnTo>
                  <a:cubicBezTo>
                    <a:pt x="459671" y="92301"/>
                    <a:pt x="456894" y="113171"/>
                    <a:pt x="460041" y="131917"/>
                  </a:cubicBezTo>
                  <a:cubicBezTo>
                    <a:pt x="474213" y="218122"/>
                    <a:pt x="492031" y="302910"/>
                    <a:pt x="504421" y="389691"/>
                  </a:cubicBezTo>
                  <a:cubicBezTo>
                    <a:pt x="517349" y="479177"/>
                    <a:pt x="539516" y="562489"/>
                    <a:pt x="582097" y="634609"/>
                  </a:cubicBezTo>
                  <a:cubicBezTo>
                    <a:pt x="621686" y="701573"/>
                    <a:pt x="662589" y="767248"/>
                    <a:pt x="702468" y="834019"/>
                  </a:cubicBezTo>
                  <a:cubicBezTo>
                    <a:pt x="712587" y="850968"/>
                    <a:pt x="725536" y="867665"/>
                    <a:pt x="729203" y="887701"/>
                  </a:cubicBezTo>
                  <a:cubicBezTo>
                    <a:pt x="736973" y="929321"/>
                    <a:pt x="740155" y="973193"/>
                    <a:pt x="743787" y="1016355"/>
                  </a:cubicBezTo>
                  <a:cubicBezTo>
                    <a:pt x="746786" y="1053398"/>
                    <a:pt x="745800" y="1091467"/>
                    <a:pt x="750083" y="1128060"/>
                  </a:cubicBezTo>
                  <a:cubicBezTo>
                    <a:pt x="753428" y="1157309"/>
                    <a:pt x="762038" y="1185083"/>
                    <a:pt x="768866" y="1213431"/>
                  </a:cubicBezTo>
                  <a:cubicBezTo>
                    <a:pt x="774767" y="1238107"/>
                    <a:pt x="778357" y="1264327"/>
                    <a:pt x="787802" y="1286432"/>
                  </a:cubicBezTo>
                  <a:cubicBezTo>
                    <a:pt x="810582" y="1340304"/>
                    <a:pt x="832653" y="1394242"/>
                    <a:pt x="842837" y="1455511"/>
                  </a:cubicBezTo>
                  <a:cubicBezTo>
                    <a:pt x="853049" y="1515944"/>
                    <a:pt x="867276" y="1574511"/>
                    <a:pt x="877988" y="1634814"/>
                  </a:cubicBezTo>
                  <a:cubicBezTo>
                    <a:pt x="888390" y="1693895"/>
                    <a:pt x="902813" y="1748857"/>
                    <a:pt x="941063" y="1789731"/>
                  </a:cubicBezTo>
                  <a:cubicBezTo>
                    <a:pt x="957906" y="1807908"/>
                    <a:pt x="975122" y="1831564"/>
                    <a:pt x="980124" y="1857657"/>
                  </a:cubicBezTo>
                  <a:cubicBezTo>
                    <a:pt x="987207" y="1894833"/>
                    <a:pt x="980788" y="1937150"/>
                    <a:pt x="984484" y="1976384"/>
                  </a:cubicBezTo>
                  <a:cubicBezTo>
                    <a:pt x="988781" y="2022576"/>
                    <a:pt x="988793" y="2074493"/>
                    <a:pt x="1007189" y="2110650"/>
                  </a:cubicBezTo>
                  <a:cubicBezTo>
                    <a:pt x="1023612" y="2142809"/>
                    <a:pt x="1034723" y="2173610"/>
                    <a:pt x="1039893" y="2211041"/>
                  </a:cubicBezTo>
                  <a:cubicBezTo>
                    <a:pt x="1043484" y="2237261"/>
                    <a:pt x="1057690" y="2260269"/>
                    <a:pt x="1059162" y="2286682"/>
                  </a:cubicBezTo>
                  <a:cubicBezTo>
                    <a:pt x="1061252" y="2321469"/>
                    <a:pt x="1060754" y="2355740"/>
                    <a:pt x="1070522" y="2388667"/>
                  </a:cubicBezTo>
                  <a:cubicBezTo>
                    <a:pt x="1080600" y="2422815"/>
                    <a:pt x="1085513" y="2459602"/>
                    <a:pt x="1093939" y="2494653"/>
                  </a:cubicBezTo>
                  <a:cubicBezTo>
                    <a:pt x="1098500" y="2513273"/>
                    <a:pt x="1106866" y="2529964"/>
                    <a:pt x="1112007" y="2548197"/>
                  </a:cubicBezTo>
                  <a:cubicBezTo>
                    <a:pt x="1121409" y="2581573"/>
                    <a:pt x="1130232" y="2615336"/>
                    <a:pt x="1138346" y="2649163"/>
                  </a:cubicBezTo>
                  <a:cubicBezTo>
                    <a:pt x="1146465" y="2682988"/>
                    <a:pt x="1157699" y="2716368"/>
                    <a:pt x="1160337" y="2751608"/>
                  </a:cubicBezTo>
                  <a:cubicBezTo>
                    <a:pt x="1164714" y="2811646"/>
                    <a:pt x="1159211" y="2873999"/>
                    <a:pt x="1165737" y="2933012"/>
                  </a:cubicBezTo>
                  <a:cubicBezTo>
                    <a:pt x="1172445" y="2992925"/>
                    <a:pt x="1185964" y="3051556"/>
                    <a:pt x="1202029" y="3107873"/>
                  </a:cubicBezTo>
                  <a:cubicBezTo>
                    <a:pt x="1214635" y="3152396"/>
                    <a:pt x="1227749" y="3194534"/>
                    <a:pt x="1225692" y="3244974"/>
                  </a:cubicBezTo>
                  <a:cubicBezTo>
                    <a:pt x="1224565" y="3273123"/>
                    <a:pt x="1231196" y="3305079"/>
                    <a:pt x="1243916" y="3326221"/>
                  </a:cubicBezTo>
                  <a:cubicBezTo>
                    <a:pt x="1271701" y="3372044"/>
                    <a:pt x="1285247" y="3423911"/>
                    <a:pt x="1293067" y="3480219"/>
                  </a:cubicBezTo>
                  <a:lnTo>
                    <a:pt x="1308071" y="3585182"/>
                  </a:lnTo>
                  <a:lnTo>
                    <a:pt x="1295962" y="3584708"/>
                  </a:lnTo>
                  <a:cubicBezTo>
                    <a:pt x="1237754" y="3586303"/>
                    <a:pt x="1180629" y="3594888"/>
                    <a:pt x="1118893" y="3568330"/>
                  </a:cubicBezTo>
                  <a:cubicBezTo>
                    <a:pt x="1113435" y="3565936"/>
                    <a:pt x="1102517" y="3567964"/>
                    <a:pt x="1094179" y="3567566"/>
                  </a:cubicBezTo>
                  <a:cubicBezTo>
                    <a:pt x="1027548" y="3564029"/>
                    <a:pt x="967064" y="3547281"/>
                    <a:pt x="922719" y="3516472"/>
                  </a:cubicBezTo>
                  <a:cubicBezTo>
                    <a:pt x="908178" y="3506414"/>
                    <a:pt x="892942" y="3497984"/>
                    <a:pt x="877028" y="3490955"/>
                  </a:cubicBezTo>
                  <a:lnTo>
                    <a:pt x="850533" y="3481837"/>
                  </a:lnTo>
                  <a:lnTo>
                    <a:pt x="852113" y="3461170"/>
                  </a:lnTo>
                  <a:cubicBezTo>
                    <a:pt x="854391" y="3434500"/>
                    <a:pt x="848474" y="3414331"/>
                    <a:pt x="831383" y="3399179"/>
                  </a:cubicBezTo>
                  <a:cubicBezTo>
                    <a:pt x="801767" y="3373388"/>
                    <a:pt x="773654" y="3344957"/>
                    <a:pt x="743141" y="3320580"/>
                  </a:cubicBezTo>
                  <a:cubicBezTo>
                    <a:pt x="722236" y="3303685"/>
                    <a:pt x="714543" y="3281842"/>
                    <a:pt x="713221" y="3251241"/>
                  </a:cubicBezTo>
                  <a:cubicBezTo>
                    <a:pt x="712555" y="3234106"/>
                    <a:pt x="704768" y="3217029"/>
                    <a:pt x="697098" y="3202528"/>
                  </a:cubicBezTo>
                  <a:cubicBezTo>
                    <a:pt x="687845" y="3184997"/>
                    <a:pt x="672212" y="3172554"/>
                    <a:pt x="664820" y="3154190"/>
                  </a:cubicBezTo>
                  <a:cubicBezTo>
                    <a:pt x="646169" y="3109209"/>
                    <a:pt x="616744" y="3087991"/>
                    <a:pt x="572501" y="3087312"/>
                  </a:cubicBezTo>
                  <a:cubicBezTo>
                    <a:pt x="533259" y="3086763"/>
                    <a:pt x="493731" y="3044085"/>
                    <a:pt x="497703" y="3005243"/>
                  </a:cubicBezTo>
                  <a:cubicBezTo>
                    <a:pt x="502030" y="2962279"/>
                    <a:pt x="490540" y="2928257"/>
                    <a:pt x="476984" y="2892751"/>
                  </a:cubicBezTo>
                  <a:cubicBezTo>
                    <a:pt x="469363" y="2872905"/>
                    <a:pt x="465404" y="2847135"/>
                    <a:pt x="468947" y="2824527"/>
                  </a:cubicBezTo>
                  <a:cubicBezTo>
                    <a:pt x="482188" y="2738605"/>
                    <a:pt x="520979" y="2665650"/>
                    <a:pt x="569138" y="2595026"/>
                  </a:cubicBezTo>
                  <a:cubicBezTo>
                    <a:pt x="600577" y="2548865"/>
                    <a:pt x="622260" y="2493483"/>
                    <a:pt x="645397" y="2440808"/>
                  </a:cubicBezTo>
                  <a:cubicBezTo>
                    <a:pt x="652529" y="2424387"/>
                    <a:pt x="655029" y="2401457"/>
                    <a:pt x="651820" y="2384384"/>
                  </a:cubicBezTo>
                  <a:cubicBezTo>
                    <a:pt x="640949" y="2324596"/>
                    <a:pt x="629163" y="2264805"/>
                    <a:pt x="612994" y="2207332"/>
                  </a:cubicBezTo>
                  <a:cubicBezTo>
                    <a:pt x="597678" y="2153787"/>
                    <a:pt x="601053" y="2099808"/>
                    <a:pt x="620894" y="2046679"/>
                  </a:cubicBezTo>
                  <a:cubicBezTo>
                    <a:pt x="635367" y="2007977"/>
                    <a:pt x="641110" y="1970814"/>
                    <a:pt x="644614" y="1931265"/>
                  </a:cubicBezTo>
                  <a:cubicBezTo>
                    <a:pt x="647465" y="1898285"/>
                    <a:pt x="653360" y="1862859"/>
                    <a:pt x="665994" y="1832337"/>
                  </a:cubicBezTo>
                  <a:cubicBezTo>
                    <a:pt x="683779" y="1789578"/>
                    <a:pt x="688928" y="1751381"/>
                    <a:pt x="678276" y="1709437"/>
                  </a:cubicBezTo>
                  <a:cubicBezTo>
                    <a:pt x="672576" y="1687079"/>
                    <a:pt x="673987" y="1660990"/>
                    <a:pt x="672955" y="1636123"/>
                  </a:cubicBezTo>
                  <a:cubicBezTo>
                    <a:pt x="671272" y="1597795"/>
                    <a:pt x="671867" y="1558758"/>
                    <a:pt x="668480" y="1520749"/>
                  </a:cubicBezTo>
                  <a:cubicBezTo>
                    <a:pt x="665050" y="1479903"/>
                    <a:pt x="655019" y="1440408"/>
                    <a:pt x="653920" y="1399437"/>
                  </a:cubicBezTo>
                  <a:cubicBezTo>
                    <a:pt x="652652" y="1355309"/>
                    <a:pt x="639893" y="1323154"/>
                    <a:pt x="612686" y="1296979"/>
                  </a:cubicBezTo>
                  <a:cubicBezTo>
                    <a:pt x="595576" y="1280408"/>
                    <a:pt x="578401" y="1259588"/>
                    <a:pt x="570220" y="1235618"/>
                  </a:cubicBezTo>
                  <a:cubicBezTo>
                    <a:pt x="553631" y="1186194"/>
                    <a:pt x="545669" y="1131821"/>
                    <a:pt x="529736" y="1081752"/>
                  </a:cubicBezTo>
                  <a:cubicBezTo>
                    <a:pt x="507466" y="1011390"/>
                    <a:pt x="481332" y="944631"/>
                    <a:pt x="414305" y="918292"/>
                  </a:cubicBezTo>
                  <a:cubicBezTo>
                    <a:pt x="377314" y="903769"/>
                    <a:pt x="368843" y="874065"/>
                    <a:pt x="373924" y="825689"/>
                  </a:cubicBezTo>
                  <a:cubicBezTo>
                    <a:pt x="375689" y="809590"/>
                    <a:pt x="376722" y="786203"/>
                    <a:pt x="368949" y="778726"/>
                  </a:cubicBezTo>
                  <a:cubicBezTo>
                    <a:pt x="345838" y="756354"/>
                    <a:pt x="349308" y="725824"/>
                    <a:pt x="347020" y="694643"/>
                  </a:cubicBezTo>
                  <a:cubicBezTo>
                    <a:pt x="345704" y="675894"/>
                    <a:pt x="339306" y="651346"/>
                    <a:pt x="327478" y="642898"/>
                  </a:cubicBezTo>
                  <a:cubicBezTo>
                    <a:pt x="279698" y="608395"/>
                    <a:pt x="263590" y="549247"/>
                    <a:pt x="243468" y="491960"/>
                  </a:cubicBezTo>
                  <a:cubicBezTo>
                    <a:pt x="237433" y="475142"/>
                    <a:pt x="230250" y="456843"/>
                    <a:pt x="218930" y="446010"/>
                  </a:cubicBezTo>
                  <a:cubicBezTo>
                    <a:pt x="194433" y="422927"/>
                    <a:pt x="180036" y="395344"/>
                    <a:pt x="180614" y="354892"/>
                  </a:cubicBezTo>
                  <a:cubicBezTo>
                    <a:pt x="180923" y="342010"/>
                    <a:pt x="176523" y="328798"/>
                    <a:pt x="171988" y="317521"/>
                  </a:cubicBezTo>
                  <a:cubicBezTo>
                    <a:pt x="162052" y="293291"/>
                    <a:pt x="148442" y="271315"/>
                    <a:pt x="139875" y="246378"/>
                  </a:cubicBezTo>
                  <a:cubicBezTo>
                    <a:pt x="117577" y="182780"/>
                    <a:pt x="95749" y="119890"/>
                    <a:pt x="51499" y="73211"/>
                  </a:cubicBezTo>
                  <a:cubicBezTo>
                    <a:pt x="40691" y="61834"/>
                    <a:pt x="29467" y="49763"/>
                    <a:pt x="19690" y="36621"/>
                  </a:cubicBezTo>
                  <a:close/>
                </a:path>
              </a:pathLst>
            </a:custGeom>
            <a:blipFill dpi="0" rotWithShape="1">
              <a:blip r:embed="rId4">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pic>
        <p:nvPicPr>
          <p:cNvPr id="11" name="Picture 10" descr="A picture containing icon&#10;&#10;Description automatically generated">
            <a:extLst>
              <a:ext uri="{FF2B5EF4-FFF2-40B4-BE49-F238E27FC236}">
                <a16:creationId xmlns:a16="http://schemas.microsoft.com/office/drawing/2014/main" id="{2BE12F59-C388-426A-16C4-4BB8602DD998}"/>
              </a:ext>
            </a:extLst>
          </p:cNvPr>
          <p:cNvPicPr>
            <a:picLocks noChangeAspect="1"/>
          </p:cNvPicPr>
          <p:nvPr/>
        </p:nvPicPr>
        <p:blipFill rotWithShape="1">
          <a:blip r:embed="rId6">
            <a:extLst>
              <a:ext uri="{28A0092B-C50C-407E-A947-70E740481C1C}">
                <a14:useLocalDpi xmlns:a14="http://schemas.microsoft.com/office/drawing/2010/main" val="0"/>
              </a:ext>
            </a:extLst>
          </a:blip>
          <a:srcRect t="1" b="31523"/>
          <a:stretch/>
        </p:blipFill>
        <p:spPr>
          <a:xfrm>
            <a:off x="10551386" y="296288"/>
            <a:ext cx="1246302" cy="232332"/>
          </a:xfrm>
          <a:prstGeom prst="rect">
            <a:avLst/>
          </a:prstGeom>
        </p:spPr>
      </p:pic>
    </p:spTree>
    <p:extLst>
      <p:ext uri="{BB962C8B-B14F-4D97-AF65-F5344CB8AC3E}">
        <p14:creationId xmlns:p14="http://schemas.microsoft.com/office/powerpoint/2010/main" val="29751564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D95BAA5-20D6-4D10-95EE-0AB97618DF3D}"/>
              </a:ext>
            </a:extLst>
          </p:cNvPr>
          <p:cNvSpPr txBox="1"/>
          <p:nvPr/>
        </p:nvSpPr>
        <p:spPr>
          <a:xfrm>
            <a:off x="1135117" y="2165408"/>
            <a:ext cx="5528441" cy="646331"/>
          </a:xfrm>
          <a:prstGeom prst="rect">
            <a:avLst/>
          </a:prstGeom>
          <a:noFill/>
        </p:spPr>
        <p:txBody>
          <a:bodyPr wrap="square">
            <a:spAutoFit/>
          </a:bodyPr>
          <a:lstStyle/>
          <a:p>
            <a:r>
              <a:rPr lang="en-PT" dirty="0"/>
              <a:t>What happens if we set the replication factor of a topic to 1?</a:t>
            </a:r>
          </a:p>
        </p:txBody>
      </p:sp>
      <p:sp>
        <p:nvSpPr>
          <p:cNvPr id="3" name="TextBox 2">
            <a:extLst>
              <a:ext uri="{FF2B5EF4-FFF2-40B4-BE49-F238E27FC236}">
                <a16:creationId xmlns:a16="http://schemas.microsoft.com/office/drawing/2014/main" id="{F4B2FA1A-0FFA-3D3E-46CC-B2116FBE499D}"/>
              </a:ext>
            </a:extLst>
          </p:cNvPr>
          <p:cNvSpPr txBox="1"/>
          <p:nvPr/>
        </p:nvSpPr>
        <p:spPr>
          <a:xfrm>
            <a:off x="1135117" y="3399931"/>
            <a:ext cx="5528441" cy="646331"/>
          </a:xfrm>
          <a:prstGeom prst="rect">
            <a:avLst/>
          </a:prstGeom>
          <a:noFill/>
        </p:spPr>
        <p:txBody>
          <a:bodyPr wrap="square">
            <a:spAutoFit/>
          </a:bodyPr>
          <a:lstStyle/>
          <a:p>
            <a:r>
              <a:rPr lang="en-PT" dirty="0"/>
              <a:t>If a broker which is leader of that topic partition goes down the information of that partition is lost</a:t>
            </a:r>
          </a:p>
        </p:txBody>
      </p:sp>
      <p:pic>
        <p:nvPicPr>
          <p:cNvPr id="5" name="Picture 4">
            <a:extLst>
              <a:ext uri="{FF2B5EF4-FFF2-40B4-BE49-F238E27FC236}">
                <a16:creationId xmlns:a16="http://schemas.microsoft.com/office/drawing/2014/main" id="{3BF5A8D5-09AC-EE1D-1C38-9ECECAB183C4}"/>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664482" y="1732799"/>
            <a:ext cx="3392401" cy="33924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5420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Shape 5">
            <a:extLst>
              <a:ext uri="{FF2B5EF4-FFF2-40B4-BE49-F238E27FC236}">
                <a16:creationId xmlns:a16="http://schemas.microsoft.com/office/drawing/2014/main" id="{10A4B37C-7FF6-3637-8346-C5E2662C842A}"/>
              </a:ext>
            </a:extLst>
          </p:cNvPr>
          <p:cNvSpPr/>
          <p:nvPr/>
        </p:nvSpPr>
        <p:spPr>
          <a:xfrm>
            <a:off x="794478" y="316386"/>
            <a:ext cx="11397522" cy="6858000"/>
          </a:xfrm>
          <a:custGeom>
            <a:avLst/>
            <a:gdLst>
              <a:gd name="connsiteX0" fmla="*/ 4310830 w 10558073"/>
              <a:gd name="connsiteY0" fmla="*/ 0 h 6858000"/>
              <a:gd name="connsiteX1" fmla="*/ 10558073 w 10558073"/>
              <a:gd name="connsiteY1" fmla="*/ 0 h 6858000"/>
              <a:gd name="connsiteX2" fmla="*/ 10558073 w 10558073"/>
              <a:gd name="connsiteY2" fmla="*/ 6858000 h 6858000"/>
              <a:gd name="connsiteX3" fmla="*/ 0 w 10558073"/>
              <a:gd name="connsiteY3" fmla="*/ 6858000 h 6858000"/>
              <a:gd name="connsiteX4" fmla="*/ 4309340 w 10558073"/>
              <a:gd name="connsiteY4" fmla="*/ 674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58073" h="6858000">
                <a:moveTo>
                  <a:pt x="4310830" y="0"/>
                </a:moveTo>
                <a:lnTo>
                  <a:pt x="10558073" y="0"/>
                </a:lnTo>
                <a:lnTo>
                  <a:pt x="10558073" y="6858000"/>
                </a:lnTo>
                <a:lnTo>
                  <a:pt x="0" y="6858000"/>
                </a:lnTo>
                <a:cubicBezTo>
                  <a:pt x="0" y="3838164"/>
                  <a:pt x="1759544" y="1229291"/>
                  <a:pt x="4309340" y="674"/>
                </a:cubicBezTo>
                <a:close/>
              </a:path>
            </a:pathLst>
          </a:custGeom>
          <a:gradFill>
            <a:gsLst>
              <a:gs pos="0">
                <a:schemeClr val="accent1"/>
              </a:gs>
              <a:gs pos="100000">
                <a:schemeClr val="accent3"/>
              </a:gs>
            </a:gsLst>
            <a:lin ang="9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dirty="0"/>
          </a:p>
        </p:txBody>
      </p:sp>
      <p:sp>
        <p:nvSpPr>
          <p:cNvPr id="2" name="Title 3">
            <a:extLst>
              <a:ext uri="{FF2B5EF4-FFF2-40B4-BE49-F238E27FC236}">
                <a16:creationId xmlns:a16="http://schemas.microsoft.com/office/drawing/2014/main" id="{2713A1D4-ED9D-9539-892B-A245E9617F8C}"/>
              </a:ext>
            </a:extLst>
          </p:cNvPr>
          <p:cNvSpPr txBox="1">
            <a:spLocks/>
          </p:cNvSpPr>
          <p:nvPr/>
        </p:nvSpPr>
        <p:spPr>
          <a:xfrm>
            <a:off x="2381100" y="2728876"/>
            <a:ext cx="8224278" cy="1663942"/>
          </a:xfrm>
          <a:prstGeom prst="rect">
            <a:avLst/>
          </a:prstGeom>
        </p:spPr>
        <p:txBody>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algn="ctr"/>
            <a:r>
              <a:rPr lang="en-US" sz="4400" dirty="0">
                <a:solidFill>
                  <a:schemeClr val="tx1">
                    <a:lumMod val="85000"/>
                    <a:lumOff val="15000"/>
                  </a:schemeClr>
                </a:solidFill>
                <a:latin typeface="Effra" panose="020B0603020203020204" pitchFamily="34" charset="0"/>
                <a:cs typeface="Effra" panose="020B0603020203020204" pitchFamily="34" charset="0"/>
              </a:rPr>
              <a:t>Thank you for attending!</a:t>
            </a:r>
          </a:p>
          <a:p>
            <a:pPr algn="ctr"/>
            <a:r>
              <a:rPr lang="en-US" sz="4400" dirty="0">
                <a:solidFill>
                  <a:schemeClr val="tx1">
                    <a:lumMod val="85000"/>
                    <a:lumOff val="15000"/>
                  </a:schemeClr>
                </a:solidFill>
                <a:latin typeface="Effra" panose="020B0603020203020204" pitchFamily="34" charset="0"/>
                <a:cs typeface="Effra" panose="020B0603020203020204" pitchFamily="34" charset="0"/>
              </a:rPr>
              <a:t>Please fill out the feedback form! 🥺</a:t>
            </a:r>
          </a:p>
          <a:p>
            <a:pPr algn="ctr"/>
            <a:endParaRPr lang="en-US" sz="4400" dirty="0">
              <a:solidFill>
                <a:schemeClr val="tx1">
                  <a:lumMod val="85000"/>
                  <a:lumOff val="15000"/>
                </a:schemeClr>
              </a:solidFill>
              <a:latin typeface="Effra" panose="020B0603020203020204" pitchFamily="34" charset="0"/>
              <a:cs typeface="Effra" panose="020B0603020203020204" pitchFamily="34" charset="0"/>
            </a:endParaRPr>
          </a:p>
          <a:p>
            <a:pPr algn="ctr"/>
            <a:r>
              <a:rPr lang="en-US" sz="4400" dirty="0">
                <a:solidFill>
                  <a:schemeClr val="tx1">
                    <a:lumMod val="85000"/>
                    <a:lumOff val="15000"/>
                  </a:schemeClr>
                </a:solidFill>
                <a:latin typeface="Effra" panose="020B0603020203020204" pitchFamily="34" charset="0"/>
                <a:cs typeface="Effra" panose="020B0603020203020204" pitchFamily="34" charset="0"/>
              </a:rPr>
              <a:t>❤️</a:t>
            </a:r>
          </a:p>
        </p:txBody>
      </p:sp>
      <p:sp>
        <p:nvSpPr>
          <p:cNvPr id="3" name="Title 3">
            <a:extLst>
              <a:ext uri="{FF2B5EF4-FFF2-40B4-BE49-F238E27FC236}">
                <a16:creationId xmlns:a16="http://schemas.microsoft.com/office/drawing/2014/main" id="{22EAE305-CBA5-EB14-3F28-D6B392CEE32B}"/>
              </a:ext>
            </a:extLst>
          </p:cNvPr>
          <p:cNvSpPr txBox="1">
            <a:spLocks/>
          </p:cNvSpPr>
          <p:nvPr/>
        </p:nvSpPr>
        <p:spPr>
          <a:xfrm>
            <a:off x="3554412" y="3364815"/>
            <a:ext cx="5083176" cy="624923"/>
          </a:xfrm>
          <a:prstGeom prst="rect">
            <a:avLst/>
          </a:prstGeom>
        </p:spPr>
        <p:txBody>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algn="ctr"/>
            <a:endParaRPr lang="en-US" sz="2000" b="0" dirty="0">
              <a:solidFill>
                <a:schemeClr val="bg1"/>
              </a:solidFill>
              <a:latin typeface="Effra" panose="020B0603020203020204" pitchFamily="34" charset="0"/>
              <a:cs typeface="Effra" panose="020B0603020203020204" pitchFamily="34" charset="0"/>
            </a:endParaRPr>
          </a:p>
        </p:txBody>
      </p:sp>
      <p:pic>
        <p:nvPicPr>
          <p:cNvPr id="13" name="Picture 12" descr="Qr code&#10;&#10;Description automatically generated">
            <a:extLst>
              <a:ext uri="{FF2B5EF4-FFF2-40B4-BE49-F238E27FC236}">
                <a16:creationId xmlns:a16="http://schemas.microsoft.com/office/drawing/2014/main" id="{1D9BA00D-570C-4C11-8AFC-5B2B0AD680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41607" y="6064241"/>
            <a:ext cx="1703124" cy="477373"/>
          </a:xfrm>
          <a:prstGeom prst="rect">
            <a:avLst/>
          </a:prstGeom>
        </p:spPr>
      </p:pic>
    </p:spTree>
    <p:extLst>
      <p:ext uri="{BB962C8B-B14F-4D97-AF65-F5344CB8AC3E}">
        <p14:creationId xmlns:p14="http://schemas.microsoft.com/office/powerpoint/2010/main" val="216010791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13956</TotalTime>
  <Words>5370</Words>
  <Application>Microsoft Macintosh PowerPoint</Application>
  <PresentationFormat>Widescreen</PresentationFormat>
  <Paragraphs>642</Paragraphs>
  <Slides>91</Slides>
  <Notes>91</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91</vt:i4>
      </vt:variant>
    </vt:vector>
  </HeadingPairs>
  <TitlesOfParts>
    <vt:vector size="105" baseType="lpstr">
      <vt:lpstr>Arial</vt:lpstr>
      <vt:lpstr>Arial Hebrew</vt:lpstr>
      <vt:lpstr>Calibri</vt:lpstr>
      <vt:lpstr>Calibri Light</vt:lpstr>
      <vt:lpstr>Effra</vt:lpstr>
      <vt:lpstr>Effra Medium</vt:lpstr>
      <vt:lpstr>Google Sans</vt:lpstr>
      <vt:lpstr>Helvetica Neue</vt:lpstr>
      <vt:lpstr>MinionPro</vt:lpstr>
      <vt:lpstr>Montserrat Black</vt:lpstr>
      <vt:lpstr>Roboto</vt:lpstr>
      <vt:lpstr>Söhne</vt:lpstr>
      <vt:lpstr>UbuntuMono</vt:lpstr>
      <vt:lpstr>Office Theme</vt:lpstr>
      <vt:lpstr>PowerPoint Presentation</vt:lpstr>
      <vt:lpstr>Agenda</vt:lpstr>
      <vt:lpstr>PowerPoint Presentation</vt:lpstr>
      <vt:lpstr>About me</vt:lpstr>
      <vt:lpstr>And what about you?  😊</vt:lpstr>
      <vt:lpstr>PowerPoint Presentation</vt:lpstr>
      <vt:lpstr>Pre-Requirements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Xavier Araujo</dc:creator>
  <cp:lastModifiedBy>Xavier Araujo</cp:lastModifiedBy>
  <cp:revision>254</cp:revision>
  <dcterms:created xsi:type="dcterms:W3CDTF">2023-06-06T13:30:25Z</dcterms:created>
  <dcterms:modified xsi:type="dcterms:W3CDTF">2024-03-05T17:59:25Z</dcterms:modified>
</cp:coreProperties>
</file>